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6" r:id="rId3"/>
    <p:sldId id="257" r:id="rId4"/>
    <p:sldId id="264" r:id="rId5"/>
    <p:sldId id="268" r:id="rId6"/>
    <p:sldId id="263" r:id="rId7"/>
    <p:sldId id="261" r:id="rId8"/>
    <p:sldId id="269"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604A7B"/>
    <a:srgbClr val="FF0000"/>
    <a:srgbClr val="4F81B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1D0430-6363-464E-90CB-D2EF953E3283}" type="datetimeFigureOut">
              <a:rPr lang="en-US" smtClean="0"/>
              <a:t>2/17/2016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56CDBC-5EDC-464D-AE9F-539968CA2668}" type="slidenum">
              <a:rPr lang="en-US" smtClean="0"/>
              <a:t>‹#›</a:t>
            </a:fld>
            <a:endParaRPr lang="en-US"/>
          </a:p>
        </p:txBody>
      </p:sp>
    </p:spTree>
    <p:extLst>
      <p:ext uri="{BB962C8B-B14F-4D97-AF65-F5344CB8AC3E}">
        <p14:creationId xmlns:p14="http://schemas.microsoft.com/office/powerpoint/2010/main" val="937542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2C2C31-B8A2-4E30-A2E4-ACBB998D34C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98989-681D-49E6-AA96-D1BEDEA5A1A1}" type="slidenum">
              <a:rPr lang="en-US" smtClean="0"/>
              <a:t>‹#›</a:t>
            </a:fld>
            <a:endParaRPr lang="en-US"/>
          </a:p>
        </p:txBody>
      </p:sp>
    </p:spTree>
    <p:extLst>
      <p:ext uri="{BB962C8B-B14F-4D97-AF65-F5344CB8AC3E}">
        <p14:creationId xmlns:p14="http://schemas.microsoft.com/office/powerpoint/2010/main" val="7158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2C2C31-B8A2-4E30-A2E4-ACBB998D34C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98989-681D-49E6-AA96-D1BEDEA5A1A1}" type="slidenum">
              <a:rPr lang="en-US" smtClean="0"/>
              <a:t>‹#›</a:t>
            </a:fld>
            <a:endParaRPr lang="en-US"/>
          </a:p>
        </p:txBody>
      </p:sp>
    </p:spTree>
    <p:extLst>
      <p:ext uri="{BB962C8B-B14F-4D97-AF65-F5344CB8AC3E}">
        <p14:creationId xmlns:p14="http://schemas.microsoft.com/office/powerpoint/2010/main" val="343719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2C2C31-B8A2-4E30-A2E4-ACBB998D34C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98989-681D-49E6-AA96-D1BEDEA5A1A1}" type="slidenum">
              <a:rPr lang="en-US" smtClean="0"/>
              <a:t>‹#›</a:t>
            </a:fld>
            <a:endParaRPr lang="en-US"/>
          </a:p>
        </p:txBody>
      </p:sp>
    </p:spTree>
    <p:extLst>
      <p:ext uri="{BB962C8B-B14F-4D97-AF65-F5344CB8AC3E}">
        <p14:creationId xmlns:p14="http://schemas.microsoft.com/office/powerpoint/2010/main" val="4211745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2C2C31-B8A2-4E30-A2E4-ACBB998D34C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98989-681D-49E6-AA96-D1BEDEA5A1A1}" type="slidenum">
              <a:rPr lang="en-US" smtClean="0"/>
              <a:t>‹#›</a:t>
            </a:fld>
            <a:endParaRPr lang="en-US"/>
          </a:p>
        </p:txBody>
      </p:sp>
    </p:spTree>
    <p:extLst>
      <p:ext uri="{BB962C8B-B14F-4D97-AF65-F5344CB8AC3E}">
        <p14:creationId xmlns:p14="http://schemas.microsoft.com/office/powerpoint/2010/main" val="422181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2C2C31-B8A2-4E30-A2E4-ACBB998D34C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98989-681D-49E6-AA96-D1BEDEA5A1A1}" type="slidenum">
              <a:rPr lang="en-US" smtClean="0"/>
              <a:t>‹#›</a:t>
            </a:fld>
            <a:endParaRPr lang="en-US"/>
          </a:p>
        </p:txBody>
      </p:sp>
    </p:spTree>
    <p:extLst>
      <p:ext uri="{BB962C8B-B14F-4D97-AF65-F5344CB8AC3E}">
        <p14:creationId xmlns:p14="http://schemas.microsoft.com/office/powerpoint/2010/main" val="4067824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2C2C31-B8A2-4E30-A2E4-ACBB998D34C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98989-681D-49E6-AA96-D1BEDEA5A1A1}" type="slidenum">
              <a:rPr lang="en-US" smtClean="0"/>
              <a:t>‹#›</a:t>
            </a:fld>
            <a:endParaRPr lang="en-US"/>
          </a:p>
        </p:txBody>
      </p:sp>
    </p:spTree>
    <p:extLst>
      <p:ext uri="{BB962C8B-B14F-4D97-AF65-F5344CB8AC3E}">
        <p14:creationId xmlns:p14="http://schemas.microsoft.com/office/powerpoint/2010/main" val="2761581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2C2C31-B8A2-4E30-A2E4-ACBB998D34C0}" type="datetimeFigureOut">
              <a:rPr lang="en-US" smtClean="0"/>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298989-681D-49E6-AA96-D1BEDEA5A1A1}" type="slidenum">
              <a:rPr lang="en-US" smtClean="0"/>
              <a:t>‹#›</a:t>
            </a:fld>
            <a:endParaRPr lang="en-US"/>
          </a:p>
        </p:txBody>
      </p:sp>
    </p:spTree>
    <p:extLst>
      <p:ext uri="{BB962C8B-B14F-4D97-AF65-F5344CB8AC3E}">
        <p14:creationId xmlns:p14="http://schemas.microsoft.com/office/powerpoint/2010/main" val="2295088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2C2C31-B8A2-4E30-A2E4-ACBB998D34C0}"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298989-681D-49E6-AA96-D1BEDEA5A1A1}" type="slidenum">
              <a:rPr lang="en-US" smtClean="0"/>
              <a:t>‹#›</a:t>
            </a:fld>
            <a:endParaRPr lang="en-US"/>
          </a:p>
        </p:txBody>
      </p:sp>
    </p:spTree>
    <p:extLst>
      <p:ext uri="{BB962C8B-B14F-4D97-AF65-F5344CB8AC3E}">
        <p14:creationId xmlns:p14="http://schemas.microsoft.com/office/powerpoint/2010/main" val="214474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2C2C31-B8A2-4E30-A2E4-ACBB998D34C0}" type="datetimeFigureOut">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298989-681D-49E6-AA96-D1BEDEA5A1A1}" type="slidenum">
              <a:rPr lang="en-US" smtClean="0"/>
              <a:t>‹#›</a:t>
            </a:fld>
            <a:endParaRPr lang="en-US"/>
          </a:p>
        </p:txBody>
      </p:sp>
    </p:spTree>
    <p:extLst>
      <p:ext uri="{BB962C8B-B14F-4D97-AF65-F5344CB8AC3E}">
        <p14:creationId xmlns:p14="http://schemas.microsoft.com/office/powerpoint/2010/main" val="365835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2C2C31-B8A2-4E30-A2E4-ACBB998D34C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98989-681D-49E6-AA96-D1BEDEA5A1A1}" type="slidenum">
              <a:rPr lang="en-US" smtClean="0"/>
              <a:t>‹#›</a:t>
            </a:fld>
            <a:endParaRPr lang="en-US"/>
          </a:p>
        </p:txBody>
      </p:sp>
    </p:spTree>
    <p:extLst>
      <p:ext uri="{BB962C8B-B14F-4D97-AF65-F5344CB8AC3E}">
        <p14:creationId xmlns:p14="http://schemas.microsoft.com/office/powerpoint/2010/main" val="1114144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2C2C31-B8A2-4E30-A2E4-ACBB998D34C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98989-681D-49E6-AA96-D1BEDEA5A1A1}" type="slidenum">
              <a:rPr lang="en-US" smtClean="0"/>
              <a:t>‹#›</a:t>
            </a:fld>
            <a:endParaRPr lang="en-US"/>
          </a:p>
        </p:txBody>
      </p:sp>
    </p:spTree>
    <p:extLst>
      <p:ext uri="{BB962C8B-B14F-4D97-AF65-F5344CB8AC3E}">
        <p14:creationId xmlns:p14="http://schemas.microsoft.com/office/powerpoint/2010/main" val="1812747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2C2C31-B8A2-4E30-A2E4-ACBB998D34C0}" type="datetimeFigureOut">
              <a:rPr lang="en-US" smtClean="0"/>
              <a:t>2/17/2016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98989-681D-49E6-AA96-D1BEDEA5A1A1}" type="slidenum">
              <a:rPr lang="en-US" smtClean="0"/>
              <a:t>‹#›</a:t>
            </a:fld>
            <a:endParaRPr lang="en-US"/>
          </a:p>
        </p:txBody>
      </p:sp>
    </p:spTree>
    <p:extLst>
      <p:ext uri="{BB962C8B-B14F-4D97-AF65-F5344CB8AC3E}">
        <p14:creationId xmlns:p14="http://schemas.microsoft.com/office/powerpoint/2010/main" val="3480765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1037" y="103324"/>
            <a:ext cx="2736304" cy="1243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4823" y="132645"/>
            <a:ext cx="2762250" cy="1243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003" y="234553"/>
            <a:ext cx="2930439" cy="11023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8304" y="906389"/>
            <a:ext cx="1716782" cy="8503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3687" y="519523"/>
            <a:ext cx="1893673" cy="1138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AutoShape 6" descr="data:image/jpeg;base64,/9j/4AAQSkZJRgABAQAAAQABAAD/2wCEAAkGBxQTEhUUExIWFhUWFRcYFhgXFxgXFxcVFxQXFxUXGBUcHCggHBolHBcVITEhJSkrLi4uFx8zODMsNygtLisBCgoKDg0OGxAQGy8kICQxLC4sLCwsLywsLCwsOCwsLCwsLCwsLC0sLCwsLCwsLCwsLCw3LC4sLCwsLCwsLCwsLP/AABEIAMIBAwMBIgACEQEDEQH/xAAcAAACAgMBAQAAAAAAAAAAAAAEBQMGAAEHAgj/xABWEAACAAQDBAUHBwcIBgkFAAABAgADBBESITEFBkFRImFxgZETMkKhscHRBxQjUnKS0jNTYoKTovAWJENUY7LC4RWD0+Lj8RdEVWRzhKO0wyU0dKSz/8QAGgEAAgMBAQAAAAAAAAAAAAAAAQMAAgQFBv/EADMRAAIBAgQEAwcEAgMAAAAAAAABAgMRBBIhMRNBUWEygZEFFCJx0eHwFaGxwUPxIzNC/9oADAMBAAIRAxEAPwBNKlQdKpoyllQ3paeIQ3sLYPl2YMSqqoJItclicIFxbgxPYIMq90Zq5oVmDl5j9licPfiHZFl3bpAskG2cwl+42Cd2EKe0mGFXPSWuKY6oo1LkKOy5iEOaTqAocLqVPAMCCey+o6xFT3m25MpZ4lqiMplq3SDXuWYZEEfV5R1+bvVQNdGqEYcQVYqe0lcJiu7ybnUNcRMlvZgoGOS4ZQLkgFDcAZ6C0BhRzVd8mtf5snc7D3Rn8tT/AFZf2h/DFko/k2mSWckS6lCFw5YWGbYiUY25aEnKIJ2wqZWwvTIrfVbyqN4Yx7IiiyNroIxvp/3YftT/ALOPX8tB/Vv/AFv+FDeZu3SMMpRU81mt7GxQMdzZPB5g7cLezDBcWFSiwMb6L/Vj+2H+zj0N85f9Wb9oPwQ0lboUvHyh68x26OeqJ/5G0R9Jx+s3wMCMGySlFCcb5SvzEz7y/CNjfKT+Zm+KH3x62huVZvoTdOuYgP71oLp/k/QhbvMub3wvLa2ltFPX4RHBp2CnG1wP+WMj81N/c/FGxvhI/NTvBPxwxb5N0+vP8F/BA87cKWus6YO0Lry0hnAn+MW6sFuDjfCn/Nzvup/tI9je2m+rN+4v44k/kAvCc33R8Y0fk95VB/Zj8cD3eoDjUzQ3rpv7QfqD3NG/5VUvN/uH4xr/AKOW4VI75X/Ejyfk4mf1hf2R/HFXTmi6qQZJ/Kmk+s33G+Eb/lRSfXP7N/wwNM+TuYP6dPuMPfA7fJ/O4TZfg3wgqlUYHUprmOKfacioyktiIsT0XFr3A1AgsUjch4n/ADjzujuy9PjD4HZmDAqxGQGhBXtPfFn+ZN9Ufe/3YDjbRkUk9it/NG5es/hjXzNuX8fdix/M2+qvifhGfMm+qvrgaEK6tE1xp36d5sIbNTyBq8odrIPfE9RRdFi6rgAJbI+aMzxhxJ3ep2UFVRlOY4+3jFklzKtvkV1kp/zsn76fGI2Ej87L7ip98Wr/AEDI+qnqiJ9k04/NfuwbR7gvLsVKbMkfnF7s/ZC6prqdcjM/df8ADFwqKOnGhleKQnrBIX05Y71g2XR/nkBN9V+eZWjtWn+ufuTPwxkMmmyfrp4iNQcq6P8APIN31X55jGjWH1FT4iqDIuQvWAfOI7FxHuhLRDOLfuvIu5fgi2H2294UH9pCy462pWrTyHmlbrLW4VdToFUchewvwji219qTKmYZk17nOw9FByUcB7eN47uITT906VpyzvIhWVsVlyRzwxJoc88rZjO8QhzCh3RrJqB1kHCRcFmVCRzAYg99oru26eoo56lhMkTMORBKkgHgwNmHeRH0ZFP+U6kSZSTcYF0lGYh4h1zFj16d8BhQo+Tve35yTJnWE5VupGQmKL3NuDDiBkdRxAuVTSLMurqGXkwBHbYxwHdyqMqek1dUdD2jFmO8XHfHf57WJg8gNFZ2pujLYnyM15LWy0mLc81e58GEVur3f2jK0MucOajO3G6WBv2Yov0+YqgtMdVUZlmNgO0nIRXarfyiltbyxcjiiOw+9ax7jE1JYp77UmpYP5PFqVwurDtBbI9Ri3tsSbwMs9pZf8LRH/KvZtSME0qdbeVlsLdj26PbcRdZFGjIGlTAykAi5xqRb0XGfecUNpOP/oTXz6ZCmrsefwlKfsuP8QWNnZc8a08zuwN/dYxbTLzKkYWGdr3BB0KmwuNRoNOy63ae8smmU3ZnK5FUzIOep0GhhzpwtdMyxr1W8ttSuz/ohidXljTE0t1F/tWtGpO10Pm1I/af5wm3i3omVSMpARFYthBJJAR7FmOo0yAGsJ6iWUl2RvOYAnqCi/rvnCJWT0N0Iya+LcviVhOjhu0K3tBiUVB4qh/UA/u2inrseWsrFgztqcz2nlGtn0zlbqSB2kewxMzQciZcvnoGstPFgf73UY9isT82e5/ipirSad+M1/vE+28M6EEFhjLAYbXCjnfIRMzA6dhrMKsLqCOo2PgRA1omTzYhYx0KUfgRza07SZglzSw8lgvnfGCcv0bHWJ/m9WT+UlgdSH2kwrq5VS7y/mry1ZSWJfFbS1gAM8icjBoTaXGdTjsRj7oy4jSZqoO8L/2Tmiqvz4HZLX3xr/R9T/Wf/Sl/CB3kbSP/AFqSP9ST/iiM0W0v67KH/l/9+E3fb0G2+fr9yTaGxJsyWVmVThLXbCqLdRmc7ZaQanybU6+nUm2l58z3EW7oUVWyNoTEZGrpeFgQ383IyOv9JDHcTZgq6UTGnVN1YpcVdWomBLATAonWUNY9EZC1oEpW5+haMdNgn/o8pv8AvB/8xP8AxxG3ye0o9Cb3z55/xw7mbpygLtNqLczWVtv/AHEKKrZ9AuTVRvyNfVk+HzmKOqluyyp32QtqNxKUf0T/ALSaf8UJa7c+n/M37S59phzUU+z+E5T21FQfbOhXUbNpW8wo3ZMdv/kMDixez/ctw2uQjbdanv8AkB6/jGRM+yZNz9GP3vxRuDnBYbUcdC3ep8ElLjN+me1tAesLhHdHOdiIZ01JfBm6X2Bdnz61BHeI6irRVSuWcbBSx6AiFJkUv5TNvNLRadGs00FnI1EsG2H9Y37lPODcFhptnfimkEqpM5xwS2EHrc5eF45dv3vfOq8KECXK1wLmSQbjEx1sc7WA0jWxtmTamZ5OStyBckmyqul2PARdqL5MZJKtUzGmEDzE6CZ8z5x9UC4bFD+T/YbVNQDY+SlsrTG4ZG4S/EnLLlcx1zb+00p5Tzph6Kgaakm1lHWTlB8jZSSpRlyAJXRISyiymxscItfPPrjjW8GzDTznkNM8pYhjYthLML3Kk2x2OZz11g3Ja4q2rtSp2hPAsWJP0cpfNX3E21Y+oZRbdj/JfdLz5zXPoygMv12Bv4RDuht5KFmLU2IuB0h0XCWuAoIsVOuovlHRtmb30k6wWcFY+hM6DX5C+R7iYGYlimT/AJKhh+hnOrcPKBWHiMJHgYTKK3Zs8LmpsOjfFLnDTQa8OTDqjs94gq6SXMKF0DGW4dL8GAyI/jlBzMlgKvpnmSFa7S5gW5Cm7C4HlJd+J96iK8u79OQCwL3sbk69Gw0A4ZxdccVusl+TmMnonpJ2E5gdhv3FYVVnK2jL00r7Ag2XTgn6BDe17jFfIjiTfImJBSyyCuFQpyOFVFxyOUeWaMlvGbO3zH2RWK7aEtUMpek97W5WjzQ4ggBsOoQu3mp8NbZQenYrh4lsj6wYtGxd32ILTXtfRRYkfaPujfxFZNiFDWwAp4QTS6t2gfug++DajYzLmvTHG3neEDSZZu1g3nHUZ5ZZjugqaZWoiYLxudOeQ7oiLX0MSLsy5u2N+Qa+EDgAunjePUySVHm2HcB4R1adWCSTa9TjTpTcm7CnalaZC+WEwp5M3NkDlgRhw4SQCTi5xZFp6kgH5wM88pKD3mKXtOqlvW0lM7WRphmTDcC2BGMu98rYwDnyi9eXlj/rY+/IHsQRixck6mnI34am401fmQmkqP6ye6XK96mPDUNR/W5g7Ep/fJMEHaEga1ad8yV8I8ttqmGtXK75sv4xm8x+V9Crb81M6lpXb53NLP0FUrTgHEOl5skHJbnIjhFxpGp5VBL+bzcJElGVFnscJYBmsmLmSbWhDteRMedKmvRPUyFdTgEsPiQg3YBrKb3uM+UFVVRTFG8nsibSvb8q9PJlgcxjRibnSM2Jk40pNdGa6FNOUU1zK7tSc0w3mOz/AGiT7YVuvIQdVNALR5uLb1Z3JpLREE0WgOXp3n2wXNgGU2v2jGiK0M02ErUMBbEfExqB8cahuaXUVkj0Og/J5R3MyceH0a9ps7//AB+Ji8rHNt1N6BIliU8ssoZiGUjF0iSbqcjmTnfTK2UXjZ22pE22CYLn0W6LeB17o7cWrHKaYzTlHPtp7y7PqJrpU056LMizlzJVWIButmsczbpDOLvtCW5lzBKIExkIQtewYggEkAnlHHdo7r1cjzpLEaBk6a9WY077QQI6juhs2nkymemmGYkxr4za9lFgl7DQ4tRxMP7wv2LQCRIlyR6CgHrbVj3sSe+DYIRHvjsqfUylSRMVLNiYEkYyPNs40sbnTW3KOP1Mxi7FyWa/SJJJNsvO1Olo74GjiW7pCbQkh+FQFN/rYyvtgMJcKffijnoJdVT4AAALqJsscBYgYl8O+I6jcujqgXpJ+HqVhNQHkQTiHjD7a26lJUXLSgrH0pfQN+ZtkT2gxU635PJ0tsdLPuRpcmW47HXI+qAx1ONtTdDsPalLMVJM28ssBcNjlqL5lpb6ADkO+OmK/M98V7c+VVLJ/nbkviNlbCSqjIXZfOJOfHK0PLwS7inuSs0JN6actILrfFK6QtqV9MeGfaojxvRts00tSoBZzYXuQABcm3Hhl1wu3Z3nee7SpoUnBjDAWBHRuCP1vUYq5LYfSpTppVYrRf0V9NpMPTPiYkG2H+tCva1MZE95VsgbodPozmvm2vbzc/qmBZ08D0wO34290ZHo7HoYOnUipSgrP5P7/sM6jbBDB8i4Fg2VwDqAYabt7YmOGLk2Jsoy4am/8aRR66qIsBe7ZDO9z1GH9IXkS1AOdrnQ8euKuTSuzLiadOf/ABUkk3rsXpKjjeNvV34nuin/AOlJvBvUPhEbbTnfXP3R8IrxkY/0mt1X55Fqn1SqCSb9XHuhNP2gWNlzYkAa5XyAsePXCibtGccyxPcPhA7Vj889b2F+YiKrHmH9JrLmvzyHVNs2dLnO87ZwqQ6ixJk3Vgxv550sYOy4bCH/AOr8YR/ylqfzv7q/CCKTbVbMuJbYiBn0UFuWojR71B9REvZVZK7cfVjLyh/7CHjTRozm/wCwh40/wgSo2jtBBdg1uYRG9gMBvt+tHpOP9WPwxPeafcqvZtWWzj6suOyt5KslJTUZkDopLuyuCdAtlYWyGsEb0T6n5u3lVUJlmNb8PTMc7rdsVEwBZjEgEMOiBZhexuBfiY8UlSxx3JIwHUnmOZhGJxEZU5JX1Q2l7NqwqKTy2T5f6CZx0gdoI5dkeGSOKnY1zWoFNEL24wzniFk3UxppmWaIrxkRFoyHiRrSQ7pTfhCClMPKMx0ZGOI2G05skpgmEAkjC3SXS4yOmh0tD2j3o08rL/WQ+1DoOwmKptJvor/VZD+8AfUYkltAVSSC4JnQaPaEqb5kwE8tG+6c4Kjm756+vh1wbS7anS9Jlx9V+mPE9L1wyNZcxbpPkXkxx75QtltT1ZmKCEmt5RSOEzVxfnfpfrdRi9yN75f9MhTmy9JfDUdwMFTTTV0opiSbLOuFs1PA5ZqwhqknsCMHfUG3S3mSrli5AnKOmnE29NRxU+rSLBHKNsbiVElsdOTNUG6lThmr3ZXPWp7oFXezaEnou7jhabLBbxZbnviDzsJjDCndVprUst57lpkwYzcAWDeYLAWFlt4wdWVUuUpaY6ovNjbw5nqEQKB9s7Kl1MvA97A3BGRUjiO4mK3M2Suzx5aXOBsCGE3CMak3wIQL3uNOfgQd5PlDCAinT/WPp+rL1PfbsMUaXXzJ7+UnTGmOeLHS/ADQDqEKlNLVG2jhqs7U5Oy6fYs23dpiomCYFwqEVdb8yb8sybA20hTUstrH+OsRKq5Bu48CD2wt2pOw2GRJNu2/HK0Z38TOzb3elbdIN3dohMmY73VSQuXHifZnDzeMlUJ4iWSO69o1sSSEQBbZAR43nboP/wCEfYYrUOXhqjnWcuzFqM9gfKtmAdE4j7Maaa/5xvup+GJJQ6K/ZHsjGSMzk7ncVNOKf9kQZ/zh8E/DGYG/OHwT8MSKIllS2a+EE2BJtwA1JiZnyLZIpXf8v6gplN9dvBfwxYd05RHlSWJ8waD9InQdkIUnBtDpqOPhFn3WH0bn9O3go+MXpt5tTD7SyrCya7c+42q3thHV7c4hWaecbqc27AB6o8BYrzPP8giXUHmfEwHvJOJpznxHviUrAO32+gI6xFKvhY7C/wDbEWS1yHZ7oxpcTIuUbaXHNzanSnuLZ6wpnjMw9qFhPUjpHsjTSZlqC8iNR6YRkaxFwilmw9o3HOA6PYyHUt94j2Q9o9gSbel242+MdGSMEWR1Y+ifP0bxHKm5DOGM/dgkfRziLjRxcH9YWt4GBJG7c7+mNh/Zm4t9q1/VFLF7kEyqHMfxziP54OGfYL+yLDSbHkrogJ5npHxMMZVIv1YAblDqxMZSBLc3H1SPbFXm01VLbEsqZcG4K9Fh2EGO0/NByjDQg8IsnbkWjUlHZnONl7+VcmwmgsOInKQewTB77xcKH5Qadx9Iro3IDGCeQI94EMX2Ir5YQ1+Fr3iFPk1py2JgU5iWbX6idB3QyGd7DONR/wAi9PoK67fl36NPLC8MT2LdyA2HieyFJ2JW1TYzLZz9d2wjPlisLdQEdO2bsGnkfkpKqfrWu33zcwwwwzguXiYf1KnS0ow83uckf5K504qZtSktRqqIXPiSo9sP9m/JpSyhZnnTO1go8FF/XF7cAC5IA5nKFVZt2RL9LGeS/GGcOKVjE8XXlNyUnd9AKXufSAWEnXm8y/8Aeilb8biS3mIaWaUZQfKISXUXthNybg63F/CH20t6ZrgiWMC24a+MBbMqp4eyMLlQSWAOHM3Nz/GcUnlS0GqVeS+OTa6NiKn2dVyF6SeUUekgPsPxgfa9V5SU5zyRgQbixseBi/vUTxmKlyeTWKHqwjhFP3tmB0aYFC4pbYgNMQuDGSok1dG3ASaqWfR/wLpPmL9keyNmNSG6C/ZHsEYWjC9z1MPCjUeZrNhIU2uLHhcXvY94HhHomMvETaZJRUouLENNJmeWBwlbHPs458Y6Ruwn0Ha7H1Ae6KoTFy3cX+bp1lj++w90OjLNK7OL7QpKjhsqd7tAW0ZUwzGMuZYXOTX+B64GDVA9NT4e8CDi179ZiO0KZhp18sUsqfzQOs+q5Ie9fxRDtCbNMp/KKAMrWtnn1EweIC201pR6yvtilXwmjD1oyqJZEu6JQsYwjWONFso5ZoluDVKwkrPO7oc1JhJWtnGmimZaoE2sZHljnGRtsZ9C1URh/RNCSglKDp43MWOkC8FA7hHYdJnLVQOkt1wQJsRS0XkPCJQingPCK8HuHi9jywQ52z6so2Gjx5JeQ8I8PLXlAdHuHi9goN1xozhzECG3OPLSxzP8dsB0pcgqohzSbWlS1OMEG+ZAvccP46o9VG8khRfpEdQHxivin/SuDkQeXUecArSuoKsoKjQ5HIadmUOjKSWpXJGTvcb1m+yrkkkntPuHbCmr3uqG82yDqHXzMLKyXyy/j/ke4wGqnn29+vrt4xVzY6NGHQKm1s2YbvMJ11PWM849LLGvHrz4/wCYgZTzy58s8j67RLLbiT18OX+7FXIaoLkaMz+OuywdJfBfrA9/xhfMzOQz6uo/5ROxU9J3wooz7us5AdcVkm0WkkgxagnTQa+6K7vDMvLYDMBG7ybkmB9q73yB0JbdEcrm/PP3wENoCdImst7AMM8vRv74TUWWJqwUVnb7P+BjRU2MKFUebck2AAAzJJyAHOG2z9l0z3xTw1tRKTLudte4Qpo57KmVrMgVgwurKQLgjlCiVvTLkFpZkMjAkYle66281gTbvhEIKV+ptx2Iq0sqjomt+Ze5WxaQn+mPeg/wQYm7FG+QaavYUb1FRFEl73rbEHbMZWUHPlkIkkb/AE2V0gpN9AQufda8WUOxzve626my4V24q/0M9SfqzFwXPABhcXg3Z1OZUpUYYWVTccjmTFbrN9aiYEBWXKJ5C7XtzJtfui1UdyiYiSTLFydScGZMT4VdorWrVqlJcR3V/MQyGFtREoAMVyvFpjDlb2CIA54E+MZrnSj7NzRTUt+xbAkJN6ppVUA4sfVaAxVONHbxMA7WqGfDiYmxy9UTcDwM6Px32JzVufSMRGceJPjEF48FoUoIxTkz1PmQuqXzgiY8Az2jRTiZ5sjLRkRFoyH2FXOj0TaG4tD6hcHQg98c62fV5jPI6RZqCdY5HWOpYwlzlGJA8K6eccNwSDxsdYYU88nWx7oliXNY4Haog5iNCqnusY2KeWf6MeJ+MDKyXFEydnGvnZENGpJR9AjsY++M+aSh/R+LN8YmVkuBFsgWPd7ollMYLwIPQHVe5tCbbG8YlMsqWoabMNgqAXAGrNbRRz52iZSXNbwbJmMA0pkViTiD4gpHAiwNjf3wgOyawejJb7M38QH8ARbpctwg8obsTc940MQzFhUtGNjUkkVX5hWfmR+1l/i6gY9jZdY39Ei9sxPcTzMWO0TSYrfsX4sitjYdUdZ0mVrmMUxhfqsB64Y0O6sp5YlNPxEHEWmgZm1sgNPXDRxC3aDOASiM2WoBIXttFHPQMXJtaglZ8nGrSXp3/QJKk9jC9oq9ZT+TlzkMtpbKGDK1sjh4Eai1s4OO2ZiMDjuBqP44ww30fHIEw+cUZWPMBbrf1wiaTR18NiKkXknZpp2dtRNJPRXsHshXt6nQrcgXyYnmPNIP3b98H079Bcj5o4dUCbaY+SNrgA55cP8AnaM8bqWh0MdHPh7rlqR/N5eAphAOHJrWINoVUa3K3OjCDqeaWF8j0eXV2wFQOcajt9kNhdXOHFqw2SmLlWJyBJ678BHWkWwtyW3qtHNaMZotuKjQ8T/nHT2XX+OIhcpfDJmjE01CFKPN6v8AY53tf8tM+0YEAgnazWnzBn57cDzgTH1HwhK2PRU2si+SNmA67h2wSZnb4GPcupw6DxUH2iDqUrxzwcULi0aCMdFY9gJh9L2/OXR7diAewRkzeWo/Ov4f5QUjlSwE+qK4ZDlsIRy1rlQrFrc8Nr2zHjEM3Z0781M+43wgmftBzVNMxtjaUAWzuRcC3Z0R4QPVVjHV3PaWjQo2aMiwrkm77Nr0BG2fN/Nt4RkeDM6z64yGalfdV1Ddl0kpheXOdQL5EBsPURkbd8WOhpJ5AwtKYD9IqbfZsfbCCVu50sUmaZZv5pGJfaDDem2dVSyCmCYD6IJRh2Bsv3o6Rxi2UqTlX8mGP6DqfbaGNC070pLr2lPc0I6R6o2LU0wc+lLPsfOG0ivbNXkzR2ynI8QCIIBhMqXDEeSmdyk+yCEnOR+Se/I2B9ZhZIrTxlzAOuW490e5m1FJACux6kY+wRABqTph0kt3lVHrMammbboiVf8ASmHLwUx5NZZb+Smk8AJbk38IiDzWzMkr9tlX1XvECY9MWBD1DEnXyShQByxMCfD1QkqNoyqWYkimlgTpuZbz5mEavMc566Xhj80qHBEybLkjP8neY/aCQFHgY1snZVPTMWUM0xvOmzCHmNYZC9gB2DIRAB8hGCDESSbnMG+enXzhfXbQSWM2Ut9XF7SAQIU7Srqqe5l4GRdQg0IPEt6Z5m+HhnaEdYoXokiYLjEA1kBHNjZb684S1d3GJFrpq3GbeVp1PLHMc+qXb1wfI/8AyJOWXmTh7jC3Zu9MuRLASnyAzaUmLvLWA9ZhrsTfDyrZK4txYhVtfrbpHsvE4aA5diZKfHkk6Q55Byp/eUQ02fNaQCJkmYoOrqMa5dakxHUbZqCCfmiEDQzGCk9fTVbeuEMzeKUs3DPpmpi2kyTMUrfmcBt6jB4cAJyY+2v80nIWKS5jWyJAxA9usVzeLdifNpSZYBYK58nozXXh165RNtORMKlkeXUoMzi+jnAagiYMj2tAGyd8nlEq+NlGgmnpr2Px77jrEKnQ5j6NeUJXXIqkjJQDcEAAg5EG3ERqYAQVOYIseyHW805J0550qWwQhS91yD2zvbIXy7YRlo5s4uMtT2FCtGrSTXQqU2WZTvLubDNeRU6QfsCWTMLcFHrMH1UlWmAkA3lsPWLe2Ge6uyJk2W5lSTNNyLA4QrEDCzEkZAXyvnaHud49zicKFOu1Lwp/cn2aLzpX/iJ/fEdM9E/xxiq7v7kVCOsyfMlgKwYKt2bLMAnID1xclTURkqyUYNF8XWjXqQceRzHbwtUTPte1RAEX/aW6CTnaYJrKzcMIIyFud+EJ5+5U0ebNRu0MvxikZKyOpSxlLKk2VVjGsUOp+6lUPQDfZZffaAJ+x6hPOkTB+qT6xeGXQ9V4S2kvUDLR5aNzARkQQesW9sR4oKLOWgrmn+cf6n/GY8T4irqseXLKOjhsATc4cZtnziRzcAjQxrkmrfJHIpVFJSS6sGvGRu0ZEKl12aga/MZ93GLVs7Z+JesRz6XUPLOJOHDgYuG7m9sg2WYwlsculkpPU2kdFHnC60GzBaJJ1Ph7e2MlVgC3UgjncQHPqLnWCQ3NXrjJZPM+MRmZHuW8EBtEiWXJgiglXN+AzMeZ9dKTVrn6q5n4CIQEquiLnu4QjnFmOeQhrUVBmHERbkOAEBzJcQB5lEuCh8wjMEtY20U4SDhPEAi+fOJFoqenZbFSWGaoioy3PRUt0nOn1rxujpcTW19kNZm15cgEuApX0jhW4ORN7MRoMiIFrkbsUfeuiRjLDpNlgsRie4xooJyU8cteuFFLXzqZklozeWNrKoFpeLnb0rW7teUWXbM5ZtphmLKGMtKmEK4W4AORI8oTYHu0hJs+bMkayVnXufLIA+O5JLYsJs2f6J5iK5bFlK66ivaNNWGdhmTHxE5FWOE56ggi8G/OFkoUxNOb0sbEoDxAB17rdsNxVzH0lBSeJKCw5AZZnmYVbXoXGRw21uoF9AcsIz5d0RpBi3zJNrz3pxJeWT5ObLDrzXEM1LDWxxDO4ivfOixF9Oq+XZygt1mzZaygHwILS8QuFFybDiovwF+yAv8AQNSDovdnFL3LK6LXT0azVAll1bBeXMGfTXzlPIXOhvqOcLtnbZp/LCmrpDJOBw40yxkmy5AXN8tbnleJdjVDScEuYCBMurj9MWwODyNwCOowk+UCV84krVADEpKORxwkC/gR4RZxUlZkhOUHeLsy17+mkk08gyJQIeYysQemOhiW7HOx1hv8jyXkTptsKtMCrn52AZt4tbujl26O1/LMlPO6V+irelbRR2qSTfkWEdf+SsD5jhy6M1x42PvjBXpKmtDVCrKd8zuy2ODAhlwW0vrgcoecc+rqhsNGeVWw0iFxBWcRN1iKPYsnqQ2642LxKLco3gEUsWuQzJdx0lB7ReFtVsanbzpEu/PCAfEWhzh5GIpqHqiJtFlNrZnJtq7BkNtTyGArLNNjspI6WM53N43W7qy1FlmMLc7H4Qx2of8A67LHOjP96YfdDLaAEb5Say/JCoVZK7TKG+7zA/lB4H4xkWCYuZjIOdh48+p5lbNa17XHULxudu6raoRfqtHrZEg2DU9XdDbozAJqj9cMG8WMXOlmzQtmliYP7Nhc/qvhH7xjrnLKJL2FMlfkpjp1A5eGkGyHqF1e/cR67mL9I8k2TUzqetCPYTeDainpQnTlqt9CQVPiQM4gLFAl1s3+G/3YKl1Uw8bd5PstDue9CuS3Yj6pZ8+sLEE3aNKi5y2F8heXMBPYMMElgaWJj5YiRyvl4fGDqahAzY5xHJ2opH0VLOfhnLdPAzQoPcYKWuqSQq0RUW86bNkogPWUaY37sQlgqVQlvNU29XjEc2QiPgeYuO1xLQ45hHMqPNX9I2HXAG8O1ZcmWfnm0jKB0SmAViOWI43J61wxXtkbRnT1KbPpmpacm71E65nTcs2uxte3pEsYhC5NUoAy2CkKSVviYC3pWyBPK8U3bW05spfIM4wZTMT4TckZWS2duF729cN60JJkLLlkksbs17l7asTqQTAm0qcTpAuqHCdGzZr8Q2qke/Q6QJXtoRJX1Ki1XiN1DO31nJPq5ROkuYdXK/Zy9kErRBfN0GoIzXtI9+E9UGU9Kz2CBW/WX1LfF6oXlb3NClBbCpqW+rMe0kwLMohwLDsJi80+5VQwuQFHMsBl1BbmGEr5OEIGOoOfJWOfaX90R02FVUcwal5zJluRY2iOZS4cwzdoJv4f84tG9O7YpJgXyhdWW4a5Gd8wRc6e+K1NmqDZSWPV8YU4taDVOLVwzYYDP0phZQCRia+EqR4QJvPWolCyA5uxA+0zKzW+yF8Wgapr0ki7t0jwHnHqA95gSRu/VVz+UdDKlKOjiFrLf0VOZJ5mGxVkZZvNK6Ee7CkTfK3sstSSetlKqB13PqMdK3M3haTJKicEvMJwm1jcLnciFG0tjS5clJUtcrlmPFuFz6oGpFeXKIC556jPCw4X7DCK0k3ZmrD0s6cb6/Q6XI3sm/2b9nxBtBcrepfSlsOwg+o2ji9LPYzAOBNiId+WdfNmMO+48DCJUoSdrF5UqkIZ76bHWpW8kg6sV+0p914Mk7RlN5sxD+sL+BjjkjaU36yntHwgkbWb0pd+w+6EvDwezCo1rZlG6OyAiMwiORyNvKvpTJZ7x7DDSn3rcaVN/tWP94RR4R8mV4tt0dH8mIimpFOTfCaASVRwBwuPWDaPSb7KfPlMPssD6jaFSw9Rci0asWI9ttbb1P10rD/+590T7a2miXAOJur3mK3vXtTym0pExRh+hZRnnb6XU95iGofLuh8o3UH2+oYx3+Z4nbRckm9o3C5p4vrGRfL2DlfQbbKnbPmHo3kTdOi7SWB5EAgHwMWGTKqV/I7QRl5TpYLD9ZMN/VFKmbYp5wAqqexHpLn4EWaJJdFSt/8AbVkyUeCs3RH6pAPrjrHMOlU9bXKt70swj+0myz/caJ13krv6g32vnEnD2639Uc2l0levmVEqYOBPLtAg2XV7RljOTLmfYmWPheCAutXvBtAgk0mnATZJPrML021tJzlSFRzmTZYH7oYxVztTaR0pCva9va0ENP2kV6MmSCeblj6jaIQs8+ftIrkaVDbLFNmse+yC0L51PMILVm1MC2zWnAS3P6VgW9kV2bsyubOfWS5I5JY/D2wK2x6MEGbUTqgjUXyPfw+9EIPKbaVBLmfzGiesqOMyYzMoP1jMckXt9UCHQqp7Ljr5q31SnlXVOrFncjtv1Qhk7cEtMFPKSSvUBiPqtfxiORimNfpMTqT7zEIxsZxmPiNs9ANABoAOUNa2qWXTTAzWshZrKSbcB13OUIRXLJbCt3nEZKouFvoWPu1jztdmameWzlnYYibWvhIJ/VFrQHsRFUn7e8o4ZWKstlXUMFzv7tMs4vFS6pMlynAdzIV3YgA4zqOjhOltSdY5saIN557AAcXd/wA4fbMLYlZphc4CGLk47kjCDreyra9+GkLzaaDcuupcZdSiDJ3T7DuvvMBT9uKbr87qOzFNYd+Y/gQvqp3Qivy5v0h7j62+MRN8yOKHT1Uhzm81zzIv7WjKJZExyn0oy0BVR4qMXDnFapqkl7cBeGexpv0pPJf49sCbaTsGCTauHbSw07KJCIhKk3ABmEggflGu3HW8Nt1J7GTNLEkk8STnh64r225oLLzy8OkfbaHWwGwyBzYlvHIeoCKxu1qGVk9ALeaaWMqx9FjqR7O0QroZ5xkE6qpFyToSDr2xLtIEOLnIXw9QJ/y9UK5hw4JhBwhrNY2JU62PZCKivJo1YaqqbUh3iF72F+zOPM2ZlDhdgSZihpc97MARmDr4QDVbvTV811mdVyG8CbeuEU5Rzas24vExq0XFAFLN1ifysK+krFWBUjUG4MY0/r9Zi0oajcFWtSt3Gnlo8MQeAhaKjt8TG/nPb4n4wMjRpdaMtw9UANxlnBZnZ98IxUm+p15mCPnBvoYdBOzucjG5M0cisQ7SnfzqSeSuPUfjHupnk5cIXbRLeWlZG/Strc35R7dX+q/gYmTSPyLUJRWZve56xRkQhW5N4GMiWHcRBe1kGI5CE4UX0EZGRuOGDyZ7K9lZgOokRcdmVT4R02+8Y3GRCDBKlzq7H9Ywt2nWTAbCY4HUxHvjIyIQUiYWzYknmTcwRSxkZBKjKjFzBu80wpSsUJU81NjpzEbjIgRbsVitPNKkg4b3GRvzvBq/kiecpL+JjIyI9grcgqlAVrC1lytGqA9Few++MjIVyGBNR5hivIfpD2f4oyMiIjB6TUwx2T57dgjIyK1NmGO5ra5+lX7EWWm8wfZHsjIyCRizbPod/tgRx9A0ZGRmn4mMWyNbszDhtc2vzi1yGPOMjIy1vEMWwp3sUWlm2dyL8bWOV4qxMZGQ+l4Ua6HhNrG4yMhg0Y7I0Y9Yg8mNxkVYifiEm1Py8rt98HsYyMi8tkZ1uyIxkZGQCH//2Q=="/>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8" descr="data:image/jpeg;base64,/9j/4AAQSkZJRgABAQAAAQABAAD/2wCEAAkGBxQTEhUUExIWFhUWFRcYFhgXFxgXFxcVFxQXFxUXGBUcHCggHBolHBcVITEhJSkrLi4uFx8zODMsNygtLisBCgoKDg0OGxAQGy8kICQxLC4sLCwsLywsLCwsOCwsLCwsLCwsLC0sLCwsLCwsLCwsLCw3LC4sLCwsLCwsLCwsLP/AABEIAMIBAwMBIgACEQEDEQH/xAAcAAACAgMBAQAAAAAAAAAAAAAEBQMGAAEHAgj/xABWEAACAAQDBAUHBwcIBgkFAAABAgADBBESITEFBkFRImFxgZETMkKhscHRBxQjUnKS0jNTYoKTovAWJENUY7LC4RWD0+Lj8RdEVWRzhKO0wyU0dKSz/8QAGgEAAgMBAQAAAAAAAAAAAAAAAQMAAgQFBv/EADMRAAIBAgQEAwcEAgMAAAAAAAABAgMRBBIhMRNBUWEygZEFFCJx0eHwFaGxwUPxIzNC/9oADAMBAAIRAxEAPwBNKlQdKpoyllQ3paeIQ3sLYPl2YMSqqoJItclicIFxbgxPYIMq90Zq5oVmDl5j9licPfiHZFl3bpAskG2cwl+42Cd2EKe0mGFXPSWuKY6oo1LkKOy5iEOaTqAocLqVPAMCCey+o6xFT3m25MpZ4lqiMplq3SDXuWYZEEfV5R1+bvVQNdGqEYcQVYqe0lcJiu7ybnUNcRMlvZgoGOS4ZQLkgFDcAZ6C0BhRzVd8mtf5snc7D3Rn8tT/AFZf2h/DFko/k2mSWckS6lCFw5YWGbYiUY25aEnKIJ2wqZWwvTIrfVbyqN4Yx7IiiyNroIxvp/3YftT/ALOPX8tB/Vv/AFv+FDeZu3SMMpRU81mt7GxQMdzZPB5g7cLezDBcWFSiwMb6L/Vj+2H+zj0N85f9Wb9oPwQ0lboUvHyh68x26OeqJ/5G0R9Jx+s3wMCMGySlFCcb5SvzEz7y/CNjfKT+Zm+KH3x62huVZvoTdOuYgP71oLp/k/QhbvMub3wvLa2ltFPX4RHBp2CnG1wP+WMj81N/c/FGxvhI/NTvBPxwxb5N0+vP8F/BA87cKWus6YO0Lry0hnAn+MW6sFuDjfCn/Nzvup/tI9je2m+rN+4v44k/kAvCc33R8Y0fk95VB/Zj8cD3eoDjUzQ3rpv7QfqD3NG/5VUvN/uH4xr/AKOW4VI75X/Ejyfk4mf1hf2R/HFXTmi6qQZJ/Kmk+s33G+Eb/lRSfXP7N/wwNM+TuYP6dPuMPfA7fJ/O4TZfg3wgqlUYHUprmOKfacioyktiIsT0XFr3A1AgsUjch4n/ADjzujuy9PjD4HZmDAqxGQGhBXtPfFn+ZN9Ufe/3YDjbRkUk9it/NG5es/hjXzNuX8fdix/M2+qvifhGfMm+qvrgaEK6tE1xp36d5sIbNTyBq8odrIPfE9RRdFi6rgAJbI+aMzxhxJ3ep2UFVRlOY4+3jFklzKtvkV1kp/zsn76fGI2Ej87L7ip98Wr/AEDI+qnqiJ9k04/NfuwbR7gvLsVKbMkfnF7s/ZC6prqdcjM/df8ADFwqKOnGhleKQnrBIX05Y71g2XR/nkBN9V+eZWjtWn+ufuTPwxkMmmyfrp4iNQcq6P8APIN31X55jGjWH1FT4iqDIuQvWAfOI7FxHuhLRDOLfuvIu5fgi2H2294UH9pCy462pWrTyHmlbrLW4VdToFUchewvwji219qTKmYZk17nOw9FByUcB7eN47uITT906VpyzvIhWVsVlyRzwxJoc88rZjO8QhzCh3RrJqB1kHCRcFmVCRzAYg99oru26eoo56lhMkTMORBKkgHgwNmHeRH0ZFP+U6kSZSTcYF0lGYh4h1zFj16d8BhQo+Tve35yTJnWE5VupGQmKL3NuDDiBkdRxAuVTSLMurqGXkwBHbYxwHdyqMqek1dUdD2jFmO8XHfHf57WJg8gNFZ2pujLYnyM15LWy0mLc81e58GEVur3f2jK0MucOajO3G6WBv2Yov0+YqgtMdVUZlmNgO0nIRXarfyiltbyxcjiiOw+9ax7jE1JYp77UmpYP5PFqVwurDtBbI9Ri3tsSbwMs9pZf8LRH/KvZtSME0qdbeVlsLdj26PbcRdZFGjIGlTAykAi5xqRb0XGfecUNpOP/oTXz6ZCmrsefwlKfsuP8QWNnZc8a08zuwN/dYxbTLzKkYWGdr3BB0KmwuNRoNOy63ae8smmU3ZnK5FUzIOep0GhhzpwtdMyxr1W8ttSuz/ohidXljTE0t1F/tWtGpO10Pm1I/af5wm3i3omVSMpARFYthBJJAR7FmOo0yAGsJ6iWUl2RvOYAnqCi/rvnCJWT0N0Iya+LcviVhOjhu0K3tBiUVB4qh/UA/u2inrseWsrFgztqcz2nlGtn0zlbqSB2kewxMzQciZcvnoGstPFgf73UY9isT82e5/ipirSad+M1/vE+28M6EEFhjLAYbXCjnfIRMzA6dhrMKsLqCOo2PgRA1omTzYhYx0KUfgRza07SZglzSw8lgvnfGCcv0bHWJ/m9WT+UlgdSH2kwrq5VS7y/mry1ZSWJfFbS1gAM8icjBoTaXGdTjsRj7oy4jSZqoO8L/2Tmiqvz4HZLX3xr/R9T/Wf/Sl/CB3kbSP/AFqSP9ST/iiM0W0v67KH/l/9+E3fb0G2+fr9yTaGxJsyWVmVThLXbCqLdRmc7ZaQanybU6+nUm2l58z3EW7oUVWyNoTEZGrpeFgQ383IyOv9JDHcTZgq6UTGnVN1YpcVdWomBLATAonWUNY9EZC1oEpW5+haMdNgn/o8pv8AvB/8xP8AxxG3ye0o9Cb3z55/xw7mbpygLtNqLczWVtv/AHEKKrZ9AuTVRvyNfVk+HzmKOqluyyp32QtqNxKUf0T/ALSaf8UJa7c+n/M37S59phzUU+z+E5T21FQfbOhXUbNpW8wo3ZMdv/kMDixez/ctw2uQjbdanv8AkB6/jGRM+yZNz9GP3vxRuDnBYbUcdC3ep8ElLjN+me1tAesLhHdHOdiIZ01JfBm6X2Bdnz61BHeI6irRVSuWcbBSx6AiFJkUv5TNvNLRadGs00FnI1EsG2H9Y37lPODcFhptnfimkEqpM5xwS2EHrc5eF45dv3vfOq8KECXK1wLmSQbjEx1sc7WA0jWxtmTamZ5OStyBckmyqul2PARdqL5MZJKtUzGmEDzE6CZ8z5x9UC4bFD+T/YbVNQDY+SlsrTG4ZG4S/EnLLlcx1zb+00p5Tzph6Kgaakm1lHWTlB8jZSSpRlyAJXRISyiymxscItfPPrjjW8GzDTznkNM8pYhjYthLML3Kk2x2OZz11g3Ja4q2rtSp2hPAsWJP0cpfNX3E21Y+oZRbdj/JfdLz5zXPoygMv12Bv4RDuht5KFmLU2IuB0h0XCWuAoIsVOuovlHRtmb30k6wWcFY+hM6DX5C+R7iYGYlimT/AJKhh+hnOrcPKBWHiMJHgYTKK3Zs8LmpsOjfFLnDTQa8OTDqjs94gq6SXMKF0DGW4dL8GAyI/jlBzMlgKvpnmSFa7S5gW5Cm7C4HlJd+J96iK8u79OQCwL3sbk69Gw0A4ZxdccVusl+TmMnonpJ2E5gdhv3FYVVnK2jL00r7Ag2XTgn6BDe17jFfIjiTfImJBSyyCuFQpyOFVFxyOUeWaMlvGbO3zH2RWK7aEtUMpek97W5WjzQ4ggBsOoQu3mp8NbZQenYrh4lsj6wYtGxd32ILTXtfRRYkfaPujfxFZNiFDWwAp4QTS6t2gfug++DajYzLmvTHG3neEDSZZu1g3nHUZ5ZZjugqaZWoiYLxudOeQ7oiLX0MSLsy5u2N+Qa+EDgAunjePUySVHm2HcB4R1adWCSTa9TjTpTcm7CnalaZC+WEwp5M3NkDlgRhw4SQCTi5xZFp6kgH5wM88pKD3mKXtOqlvW0lM7WRphmTDcC2BGMu98rYwDnyi9eXlj/rY+/IHsQRixck6mnI34am401fmQmkqP6ye6XK96mPDUNR/W5g7Ep/fJMEHaEga1ad8yV8I8ttqmGtXK75sv4xm8x+V9Crb81M6lpXb53NLP0FUrTgHEOl5skHJbnIjhFxpGp5VBL+bzcJElGVFnscJYBmsmLmSbWhDteRMedKmvRPUyFdTgEsPiQg3YBrKb3uM+UFVVRTFG8nsibSvb8q9PJlgcxjRibnSM2Jk40pNdGa6FNOUU1zK7tSc0w3mOz/AGiT7YVuvIQdVNALR5uLb1Z3JpLREE0WgOXp3n2wXNgGU2v2jGiK0M02ErUMBbEfExqB8cahuaXUVkj0Og/J5R3MyceH0a9ps7//AB+Ji8rHNt1N6BIliU8ssoZiGUjF0iSbqcjmTnfTK2UXjZ22pE22CYLn0W6LeB17o7cWrHKaYzTlHPtp7y7PqJrpU056LMizlzJVWIButmsczbpDOLvtCW5lzBKIExkIQtewYggEkAnlHHdo7r1cjzpLEaBk6a9WY077QQI6juhs2nkymemmGYkxr4za9lFgl7DQ4tRxMP7wv2LQCRIlyR6CgHrbVj3sSe+DYIRHvjsqfUylSRMVLNiYEkYyPNs40sbnTW3KOP1Mxi7FyWa/SJJJNsvO1Olo74GjiW7pCbQkh+FQFN/rYyvtgMJcKffijnoJdVT4AAALqJsscBYgYl8O+I6jcujqgXpJ+HqVhNQHkQTiHjD7a26lJUXLSgrH0pfQN+ZtkT2gxU635PJ0tsdLPuRpcmW47HXI+qAx1ONtTdDsPalLMVJM28ssBcNjlqL5lpb6ADkO+OmK/M98V7c+VVLJ/nbkviNlbCSqjIXZfOJOfHK0PLwS7inuSs0JN6actILrfFK6QtqV9MeGfaojxvRts00tSoBZzYXuQABcm3Hhl1wu3Z3nee7SpoUnBjDAWBHRuCP1vUYq5LYfSpTppVYrRf0V9NpMPTPiYkG2H+tCva1MZE95VsgbodPozmvm2vbzc/qmBZ08D0wO34290ZHo7HoYOnUipSgrP5P7/sM6jbBDB8i4Fg2VwDqAYabt7YmOGLk2Jsoy4am/8aRR66qIsBe7ZDO9z1GH9IXkS1AOdrnQ8euKuTSuzLiadOf/ABUkk3rsXpKjjeNvV34nuin/AOlJvBvUPhEbbTnfXP3R8IrxkY/0mt1X55Fqn1SqCSb9XHuhNP2gWNlzYkAa5XyAsePXCibtGccyxPcPhA7Vj889b2F+YiKrHmH9JrLmvzyHVNs2dLnO87ZwqQ6ixJk3Vgxv550sYOy4bCH/AOr8YR/ylqfzv7q/CCKTbVbMuJbYiBn0UFuWojR71B9REvZVZK7cfVjLyh/7CHjTRozm/wCwh40/wgSo2jtBBdg1uYRG9gMBvt+tHpOP9WPwxPeafcqvZtWWzj6suOyt5KslJTUZkDopLuyuCdAtlYWyGsEb0T6n5u3lVUJlmNb8PTMc7rdsVEwBZjEgEMOiBZhexuBfiY8UlSxx3JIwHUnmOZhGJxEZU5JX1Q2l7NqwqKTy2T5f6CZx0gdoI5dkeGSOKnY1zWoFNEL24wzniFk3UxppmWaIrxkRFoyHiRrSQ7pTfhCClMPKMx0ZGOI2G05skpgmEAkjC3SXS4yOmh0tD2j3o08rL/WQ+1DoOwmKptJvor/VZD+8AfUYkltAVSSC4JnQaPaEqb5kwE8tG+6c4Kjm756+vh1wbS7anS9Jlx9V+mPE9L1wyNZcxbpPkXkxx75QtltT1ZmKCEmt5RSOEzVxfnfpfrdRi9yN75f9MhTmy9JfDUdwMFTTTV0opiSbLOuFs1PA5ZqwhqknsCMHfUG3S3mSrli5AnKOmnE29NRxU+rSLBHKNsbiVElsdOTNUG6lThmr3ZXPWp7oFXezaEnou7jhabLBbxZbnviDzsJjDCndVprUst57lpkwYzcAWDeYLAWFlt4wdWVUuUpaY6ovNjbw5nqEQKB9s7Kl1MvA97A3BGRUjiO4mK3M2Suzx5aXOBsCGE3CMak3wIQL3uNOfgQd5PlDCAinT/WPp+rL1PfbsMUaXXzJ7+UnTGmOeLHS/ADQDqEKlNLVG2jhqs7U5Oy6fYs23dpiomCYFwqEVdb8yb8sybA20hTUstrH+OsRKq5Bu48CD2wt2pOw2GRJNu2/HK0Z38TOzb3elbdIN3dohMmY73VSQuXHifZnDzeMlUJ4iWSO69o1sSSEQBbZAR43nboP/wCEfYYrUOXhqjnWcuzFqM9gfKtmAdE4j7Maaa/5xvup+GJJQ6K/ZHsjGSMzk7ncVNOKf9kQZ/zh8E/DGYG/OHwT8MSKIllS2a+EE2BJtwA1JiZnyLZIpXf8v6gplN9dvBfwxYd05RHlSWJ8waD9InQdkIUnBtDpqOPhFn3WH0bn9O3go+MXpt5tTD7SyrCya7c+42q3thHV7c4hWaecbqc27AB6o8BYrzPP8giXUHmfEwHvJOJpznxHviUrAO32+gI6xFKvhY7C/wDbEWS1yHZ7oxpcTIuUbaXHNzanSnuLZ6wpnjMw9qFhPUjpHsjTSZlqC8iNR6YRkaxFwilmw9o3HOA6PYyHUt94j2Q9o9gSbel242+MdGSMEWR1Y+ifP0bxHKm5DOGM/dgkfRziLjRxcH9YWt4GBJG7c7+mNh/Zm4t9q1/VFLF7kEyqHMfxziP54OGfYL+yLDSbHkrogJ5npHxMMZVIv1YAblDqxMZSBLc3H1SPbFXm01VLbEsqZcG4K9Fh2EGO0/NByjDQg8IsnbkWjUlHZnONl7+VcmwmgsOInKQewTB77xcKH5Qadx9Iro3IDGCeQI94EMX2Ir5YQ1+Fr3iFPk1py2JgU5iWbX6idB3QyGd7DONR/wAi9PoK67fl36NPLC8MT2LdyA2HieyFJ2JW1TYzLZz9d2wjPlisLdQEdO2bsGnkfkpKqfrWu33zcwwwwzguXiYf1KnS0ow83uckf5K504qZtSktRqqIXPiSo9sP9m/JpSyhZnnTO1go8FF/XF7cAC5IA5nKFVZt2RL9LGeS/GGcOKVjE8XXlNyUnd9AKXufSAWEnXm8y/8Aeilb8biS3mIaWaUZQfKISXUXthNybg63F/CH20t6ZrgiWMC24a+MBbMqp4eyMLlQSWAOHM3Nz/GcUnlS0GqVeS+OTa6NiKn2dVyF6SeUUekgPsPxgfa9V5SU5zyRgQbixseBi/vUTxmKlyeTWKHqwjhFP3tmB0aYFC4pbYgNMQuDGSok1dG3ASaqWfR/wLpPmL9keyNmNSG6C/ZHsEYWjC9z1MPCjUeZrNhIU2uLHhcXvY94HhHomMvETaZJRUouLENNJmeWBwlbHPs458Y6Ruwn0Ha7H1Ae6KoTFy3cX+bp1lj++w90OjLNK7OL7QpKjhsqd7tAW0ZUwzGMuZYXOTX+B64GDVA9NT4e8CDi179ZiO0KZhp18sUsqfzQOs+q5Ie9fxRDtCbNMp/KKAMrWtnn1EweIC201pR6yvtilXwmjD1oyqJZEu6JQsYwjWONFso5ZoluDVKwkrPO7oc1JhJWtnGmimZaoE2sZHljnGRtsZ9C1URh/RNCSglKDp43MWOkC8FA7hHYdJnLVQOkt1wQJsRS0XkPCJQingPCK8HuHi9jywQ52z6so2Gjx5JeQ8I8PLXlAdHuHi9goN1xozhzECG3OPLSxzP8dsB0pcgqohzSbWlS1OMEG+ZAvccP46o9VG8khRfpEdQHxivin/SuDkQeXUecArSuoKsoKjQ5HIadmUOjKSWpXJGTvcb1m+yrkkkntPuHbCmr3uqG82yDqHXzMLKyXyy/j/ke4wGqnn29+vrt4xVzY6NGHQKm1s2YbvMJ11PWM849LLGvHrz4/wCYgZTzy58s8j67RLLbiT18OX+7FXIaoLkaMz+OuywdJfBfrA9/xhfMzOQz6uo/5ROxU9J3wooz7us5AdcVkm0WkkgxagnTQa+6K7vDMvLYDMBG7ybkmB9q73yB0JbdEcrm/PP3wENoCdImst7AMM8vRv74TUWWJqwUVnb7P+BjRU2MKFUebck2AAAzJJyAHOG2z9l0z3xTw1tRKTLudte4Qpo57KmVrMgVgwurKQLgjlCiVvTLkFpZkMjAkYle66281gTbvhEIKV+ptx2Iq0sqjomt+Ze5WxaQn+mPeg/wQYm7FG+QaavYUb1FRFEl73rbEHbMZWUHPlkIkkb/AE2V0gpN9AQufda8WUOxzve626my4V24q/0M9SfqzFwXPABhcXg3Z1OZUpUYYWVTccjmTFbrN9aiYEBWXKJ5C7XtzJtfui1UdyiYiSTLFydScGZMT4VdorWrVqlJcR3V/MQyGFtREoAMVyvFpjDlb2CIA54E+MZrnSj7NzRTUt+xbAkJN6ppVUA4sfVaAxVONHbxMA7WqGfDiYmxy9UTcDwM6Px32JzVufSMRGceJPjEF48FoUoIxTkz1PmQuqXzgiY8Az2jRTiZ5sjLRkRFoyH2FXOj0TaG4tD6hcHQg98c62fV5jPI6RZqCdY5HWOpYwlzlGJA8K6eccNwSDxsdYYU88nWx7oliXNY4Haog5iNCqnusY2KeWf6MeJ+MDKyXFEydnGvnZENGpJR9AjsY++M+aSh/R+LN8YmVkuBFsgWPd7ollMYLwIPQHVe5tCbbG8YlMsqWoabMNgqAXAGrNbRRz52iZSXNbwbJmMA0pkViTiD4gpHAiwNjf3wgOyawejJb7M38QH8ARbpctwg8obsTc940MQzFhUtGNjUkkVX5hWfmR+1l/i6gY9jZdY39Ei9sxPcTzMWO0TSYrfsX4sitjYdUdZ0mVrmMUxhfqsB64Y0O6sp5YlNPxEHEWmgZm1sgNPXDRxC3aDOASiM2WoBIXttFHPQMXJtaglZ8nGrSXp3/QJKk9jC9oq9ZT+TlzkMtpbKGDK1sjh4Eai1s4OO2ZiMDjuBqP44ww30fHIEw+cUZWPMBbrf1wiaTR18NiKkXknZpp2dtRNJPRXsHshXt6nQrcgXyYnmPNIP3b98H079Bcj5o4dUCbaY+SNrgA55cP8AnaM8bqWh0MdHPh7rlqR/N5eAphAOHJrWINoVUa3K3OjCDqeaWF8j0eXV2wFQOcajt9kNhdXOHFqw2SmLlWJyBJ678BHWkWwtyW3qtHNaMZotuKjQ8T/nHT2XX+OIhcpfDJmjE01CFKPN6v8AY53tf8tM+0YEAgnazWnzBn57cDzgTH1HwhK2PRU2si+SNmA67h2wSZnb4GPcupw6DxUH2iDqUrxzwcULi0aCMdFY9gJh9L2/OXR7diAewRkzeWo/Ov4f5QUjlSwE+qK4ZDlsIRy1rlQrFrc8Nr2zHjEM3Z0781M+43wgmftBzVNMxtjaUAWzuRcC3Z0R4QPVVjHV3PaWjQo2aMiwrkm77Nr0BG2fN/Nt4RkeDM6z64yGalfdV1Ddl0kpheXOdQL5EBsPURkbd8WOhpJ5AwtKYD9IqbfZsfbCCVu50sUmaZZv5pGJfaDDem2dVSyCmCYD6IJRh2Bsv3o6Rxi2UqTlX8mGP6DqfbaGNC070pLr2lPc0I6R6o2LU0wc+lLPsfOG0ivbNXkzR2ynI8QCIIBhMqXDEeSmdyk+yCEnOR+Se/I2B9ZhZIrTxlzAOuW490e5m1FJACux6kY+wRABqTph0kt3lVHrMammbboiVf8ASmHLwUx5NZZb+Smk8AJbk38IiDzWzMkr9tlX1XvECY9MWBD1DEnXyShQByxMCfD1QkqNoyqWYkimlgTpuZbz5mEavMc566Xhj80qHBEybLkjP8neY/aCQFHgY1snZVPTMWUM0xvOmzCHmNYZC9gB2DIRAB8hGCDESSbnMG+enXzhfXbQSWM2Ut9XF7SAQIU7Srqqe5l4GRdQg0IPEt6Z5m+HhnaEdYoXokiYLjEA1kBHNjZb684S1d3GJFrpq3GbeVp1PLHMc+qXb1wfI/8AyJOWXmTh7jC3Zu9MuRLASnyAzaUmLvLWA9ZhrsTfDyrZK4txYhVtfrbpHsvE4aA5diZKfHkk6Q55Byp/eUQ02fNaQCJkmYoOrqMa5dakxHUbZqCCfmiEDQzGCk9fTVbeuEMzeKUs3DPpmpi2kyTMUrfmcBt6jB4cAJyY+2v80nIWKS5jWyJAxA9usVzeLdifNpSZYBYK58nozXXh165RNtORMKlkeXUoMzi+jnAagiYMj2tAGyd8nlEq+NlGgmnpr2Px77jrEKnQ5j6NeUJXXIqkjJQDcEAAg5EG3ERqYAQVOYIseyHW805J0550qWwQhS91yD2zvbIXy7YRlo5s4uMtT2FCtGrSTXQqU2WZTvLubDNeRU6QfsCWTMLcFHrMH1UlWmAkA3lsPWLe2Ge6uyJk2W5lSTNNyLA4QrEDCzEkZAXyvnaHud49zicKFOu1Lwp/cn2aLzpX/iJ/fEdM9E/xxiq7v7kVCOsyfMlgKwYKt2bLMAnID1xclTURkqyUYNF8XWjXqQceRzHbwtUTPte1RAEX/aW6CTnaYJrKzcMIIyFud+EJ5+5U0ebNRu0MvxikZKyOpSxlLKk2VVjGsUOp+6lUPQDfZZffaAJ+x6hPOkTB+qT6xeGXQ9V4S2kvUDLR5aNzARkQQesW9sR4oKLOWgrmn+cf6n/GY8T4irqseXLKOjhsATc4cZtnziRzcAjQxrkmrfJHIpVFJSS6sGvGRu0ZEKl12aga/MZ93GLVs7Z+JesRz6XUPLOJOHDgYuG7m9sg2WYwlsculkpPU2kdFHnC60GzBaJJ1Ph7e2MlVgC3UgjncQHPqLnWCQ3NXrjJZPM+MRmZHuW8EBtEiWXJgiglXN+AzMeZ9dKTVrn6q5n4CIQEquiLnu4QjnFmOeQhrUVBmHERbkOAEBzJcQB5lEuCh8wjMEtY20U4SDhPEAi+fOJFoqenZbFSWGaoioy3PRUt0nOn1rxujpcTW19kNZm15cgEuApX0jhW4ORN7MRoMiIFrkbsUfeuiRjLDpNlgsRie4xooJyU8cteuFFLXzqZklozeWNrKoFpeLnb0rW7teUWXbM5ZtphmLKGMtKmEK4W4AORI8oTYHu0hJs+bMkayVnXufLIA+O5JLYsJs2f6J5iK5bFlK66ivaNNWGdhmTHxE5FWOE56ggi8G/OFkoUxNOb0sbEoDxAB17rdsNxVzH0lBSeJKCw5AZZnmYVbXoXGRw21uoF9AcsIz5d0RpBi3zJNrz3pxJeWT5ObLDrzXEM1LDWxxDO4ivfOixF9Oq+XZygt1mzZaygHwILS8QuFFybDiovwF+yAv8AQNSDovdnFL3LK6LXT0azVAll1bBeXMGfTXzlPIXOhvqOcLtnbZp/LCmrpDJOBw40yxkmy5AXN8tbnleJdjVDScEuYCBMurj9MWwODyNwCOowk+UCV84krVADEpKORxwkC/gR4RZxUlZkhOUHeLsy17+mkk08gyJQIeYysQemOhiW7HOx1hv8jyXkTptsKtMCrn52AZt4tbujl26O1/LMlPO6V+irelbRR2qSTfkWEdf+SsD5jhy6M1x42PvjBXpKmtDVCrKd8zuy2ODAhlwW0vrgcoecc+rqhsNGeVWw0iFxBWcRN1iKPYsnqQ2642LxKLco3gEUsWuQzJdx0lB7ReFtVsanbzpEu/PCAfEWhzh5GIpqHqiJtFlNrZnJtq7BkNtTyGArLNNjspI6WM53N43W7qy1FlmMLc7H4Qx2of8A67LHOjP96YfdDLaAEb5Say/JCoVZK7TKG+7zA/lB4H4xkWCYuZjIOdh48+p5lbNa17XHULxudu6raoRfqtHrZEg2DU9XdDbozAJqj9cMG8WMXOlmzQtmliYP7Nhc/qvhH7xjrnLKJL2FMlfkpjp1A5eGkGyHqF1e/cR67mL9I8k2TUzqetCPYTeDainpQnTlqt9CQVPiQM4gLFAl1s3+G/3YKl1Uw8bd5PstDue9CuS3Yj6pZ8+sLEE3aNKi5y2F8heXMBPYMMElgaWJj5YiRyvl4fGDqahAzY5xHJ2opH0VLOfhnLdPAzQoPcYKWuqSQq0RUW86bNkogPWUaY37sQlgqVQlvNU29XjEc2QiPgeYuO1xLQ45hHMqPNX9I2HXAG8O1ZcmWfnm0jKB0SmAViOWI43J61wxXtkbRnT1KbPpmpacm71E65nTcs2uxte3pEsYhC5NUoAy2CkKSVviYC3pWyBPK8U3bW05spfIM4wZTMT4TckZWS2duF729cN60JJkLLlkksbs17l7asTqQTAm0qcTpAuqHCdGzZr8Q2qke/Q6QJXtoRJX1Ki1XiN1DO31nJPq5ROkuYdXK/Zy9kErRBfN0GoIzXtI9+E9UGU9Kz2CBW/WX1LfF6oXlb3NClBbCpqW+rMe0kwLMohwLDsJi80+5VQwuQFHMsBl1BbmGEr5OEIGOoOfJWOfaX90R02FVUcwal5zJluRY2iOZS4cwzdoJv4f84tG9O7YpJgXyhdWW4a5Gd8wRc6e+K1NmqDZSWPV8YU4taDVOLVwzYYDP0phZQCRia+EqR4QJvPWolCyA5uxA+0zKzW+yF8Wgapr0ki7t0jwHnHqA95gSRu/VVz+UdDKlKOjiFrLf0VOZJ5mGxVkZZvNK6Ee7CkTfK3sstSSetlKqB13PqMdK3M3haTJKicEvMJwm1jcLnciFG0tjS5clJUtcrlmPFuFz6oGpFeXKIC556jPCw4X7DCK0k3ZmrD0s6cb6/Q6XI3sm/2b9nxBtBcrepfSlsOwg+o2ji9LPYzAOBNiId+WdfNmMO+48DCJUoSdrF5UqkIZ76bHWpW8kg6sV+0p914Mk7RlN5sxD+sL+BjjkjaU36yntHwgkbWb0pd+w+6EvDwezCo1rZlG6OyAiMwiORyNvKvpTJZ7x7DDSn3rcaVN/tWP94RR4R8mV4tt0dH8mIimpFOTfCaASVRwBwuPWDaPSb7KfPlMPssD6jaFSw9Rci0asWI9ttbb1P10rD/+590T7a2miXAOJur3mK3vXtTym0pExRh+hZRnnb6XU95iGofLuh8o3UH2+oYx3+Z4nbRckm9o3C5p4vrGRfL2DlfQbbKnbPmHo3kTdOi7SWB5EAgHwMWGTKqV/I7QRl5TpYLD9ZMN/VFKmbYp5wAqqexHpLn4EWaJJdFSt/8AbVkyUeCs3RH6pAPrjrHMOlU9bXKt70swj+0myz/caJ13krv6g32vnEnD2639Uc2l0levmVEqYOBPLtAg2XV7RljOTLmfYmWPheCAutXvBtAgk0mnATZJPrML021tJzlSFRzmTZYH7oYxVztTaR0pCva9va0ENP2kV6MmSCeblj6jaIQs8+ftIrkaVDbLFNmse+yC0L51PMILVm1MC2zWnAS3P6VgW9kV2bsyubOfWS5I5JY/D2wK2x6MEGbUTqgjUXyPfw+9EIPKbaVBLmfzGiesqOMyYzMoP1jMckXt9UCHQqp7Ljr5q31SnlXVOrFncjtv1Qhk7cEtMFPKSSvUBiPqtfxiORimNfpMTqT7zEIxsZxmPiNs9ANABoAOUNa2qWXTTAzWshZrKSbcB13OUIRXLJbCt3nEZKouFvoWPu1jztdmameWzlnYYibWvhIJ/VFrQHsRFUn7e8o4ZWKstlXUMFzv7tMs4vFS6pMlynAdzIV3YgA4zqOjhOltSdY5saIN557AAcXd/wA4fbMLYlZphc4CGLk47kjCDreyra9+GkLzaaDcuupcZdSiDJ3T7DuvvMBT9uKbr87qOzFNYd+Y/gQvqp3Qivy5v0h7j62+MRN8yOKHT1Uhzm81zzIv7WjKJZExyn0oy0BVR4qMXDnFapqkl7cBeGexpv0pPJf49sCbaTsGCTauHbSw07KJCIhKk3ABmEggflGu3HW8Nt1J7GTNLEkk8STnh64r225oLLzy8OkfbaHWwGwyBzYlvHIeoCKxu1qGVk9ALeaaWMqx9FjqR7O0QroZ5xkE6qpFyToSDr2xLtIEOLnIXw9QJ/y9UK5hw4JhBwhrNY2JU62PZCKivJo1YaqqbUh3iF72F+zOPM2ZlDhdgSZihpc97MARmDr4QDVbvTV811mdVyG8CbeuEU5Rzas24vExq0XFAFLN1ifysK+krFWBUjUG4MY0/r9Zi0oajcFWtSt3Gnlo8MQeAhaKjt8TG/nPb4n4wMjRpdaMtw9UANxlnBZnZ98IxUm+p15mCPnBvoYdBOzucjG5M0cisQ7SnfzqSeSuPUfjHupnk5cIXbRLeWlZG/Strc35R7dX+q/gYmTSPyLUJRWZve56xRkQhW5N4GMiWHcRBe1kGI5CE4UX0EZGRuOGDyZ7K9lZgOokRcdmVT4R02+8Y3GRCDBKlzq7H9Ywt2nWTAbCY4HUxHvjIyIQUiYWzYknmTcwRSxkZBKjKjFzBu80wpSsUJU81NjpzEbjIgRbsVitPNKkg4b3GRvzvBq/kiecpL+JjIyI9grcgqlAVrC1lytGqA9Few++MjIVyGBNR5hivIfpD2f4oyMiIjB6TUwx2T57dgjIyK1NmGO5ra5+lX7EWWm8wfZHsjIyCRizbPod/tgRx9A0ZGRmn4mMWyNbszDhtc2vzi1yGPOMjIy1vEMWwp3sUWlm2dyL8bWOV4qxMZGQ+l4Ua6HhNrG4yMhg0Y7I0Y9Yg8mNxkVYifiEm1Py8rt98HsYyMi8tkZ1uyIxkZGQCH//2Q=="/>
          <p:cNvSpPr>
            <a:spLocks noChangeAspect="1" noChangeArrowheads="1"/>
          </p:cNvSpPr>
          <p:nvPr/>
        </p:nvSpPr>
        <p:spPr bwMode="auto">
          <a:xfrm>
            <a:off x="307975" y="59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0" descr="data:image/jpeg;base64,/9j/4AAQSkZJRgABAQAAAQABAAD/2wCEAAkGBxQTEhUUExIWFhUWFRcYFhgXFxgXFxcVFxQXFxUXGBUcHCggHBolHBcVITEhJSkrLi4uFx8zODMsNygtLisBCgoKDg0OGxAQGy8kICQxLC4sLCwsLywsLCwsOCwsLCwsLCwsLC0sLCwsLCwsLCwsLCw3LC4sLCwsLCwsLCwsLP/AABEIAMIBAwMBIgACEQEDEQH/xAAcAAACAgMBAQAAAAAAAAAAAAAEBQMGAAEHAgj/xABWEAACAAQDBAUHBwcIBgkFAAABAgADBBESITEFBkFRImFxgZETMkKhscHRBxQjUnKS0jNTYoKTovAWJENUY7LC4RWD0+Lj8RdEVWRzhKO0wyU0dKSz/8QAGgEAAgMBAQAAAAAAAAAAAAAAAQMAAgQFBv/EADMRAAIBAgQEAwcEAgMAAAAAAAABAgMRBBIhMRNBUWEygZEFFCJx0eHwFaGxwUPxIzNC/9oADAMBAAIRAxEAPwBNKlQdKpoyllQ3paeIQ3sLYPl2YMSqqoJItclicIFxbgxPYIMq90Zq5oVmDl5j9licPfiHZFl3bpAskG2cwl+42Cd2EKe0mGFXPSWuKY6oo1LkKOy5iEOaTqAocLqVPAMCCey+o6xFT3m25MpZ4lqiMplq3SDXuWYZEEfV5R1+bvVQNdGqEYcQVYqe0lcJiu7ybnUNcRMlvZgoGOS4ZQLkgFDcAZ6C0BhRzVd8mtf5snc7D3Rn8tT/AFZf2h/DFko/k2mSWckS6lCFw5YWGbYiUY25aEnKIJ2wqZWwvTIrfVbyqN4Yx7IiiyNroIxvp/3YftT/ALOPX8tB/Vv/AFv+FDeZu3SMMpRU81mt7GxQMdzZPB5g7cLezDBcWFSiwMb6L/Vj+2H+zj0N85f9Wb9oPwQ0lboUvHyh68x26OeqJ/5G0R9Jx+s3wMCMGySlFCcb5SvzEz7y/CNjfKT+Zm+KH3x62huVZvoTdOuYgP71oLp/k/QhbvMub3wvLa2ltFPX4RHBp2CnG1wP+WMj81N/c/FGxvhI/NTvBPxwxb5N0+vP8F/BA87cKWus6YO0Lry0hnAn+MW6sFuDjfCn/Nzvup/tI9je2m+rN+4v44k/kAvCc33R8Y0fk95VB/Zj8cD3eoDjUzQ3rpv7QfqD3NG/5VUvN/uH4xr/AKOW4VI75X/Ejyfk4mf1hf2R/HFXTmi6qQZJ/Kmk+s33G+Eb/lRSfXP7N/wwNM+TuYP6dPuMPfA7fJ/O4TZfg3wgqlUYHUprmOKfacioyktiIsT0XFr3A1AgsUjch4n/ADjzujuy9PjD4HZmDAqxGQGhBXtPfFn+ZN9Ufe/3YDjbRkUk9it/NG5es/hjXzNuX8fdix/M2+qvifhGfMm+qvrgaEK6tE1xp36d5sIbNTyBq8odrIPfE9RRdFi6rgAJbI+aMzxhxJ3ep2UFVRlOY4+3jFklzKtvkV1kp/zsn76fGI2Ej87L7ip98Wr/AEDI+qnqiJ9k04/NfuwbR7gvLsVKbMkfnF7s/ZC6prqdcjM/df8ADFwqKOnGhleKQnrBIX05Y71g2XR/nkBN9V+eZWjtWn+ufuTPwxkMmmyfrp4iNQcq6P8APIN31X55jGjWH1FT4iqDIuQvWAfOI7FxHuhLRDOLfuvIu5fgi2H2294UH9pCy462pWrTyHmlbrLW4VdToFUchewvwji219qTKmYZk17nOw9FByUcB7eN47uITT906VpyzvIhWVsVlyRzwxJoc88rZjO8QhzCh3RrJqB1kHCRcFmVCRzAYg99oru26eoo56lhMkTMORBKkgHgwNmHeRH0ZFP+U6kSZSTcYF0lGYh4h1zFj16d8BhQo+Tve35yTJnWE5VupGQmKL3NuDDiBkdRxAuVTSLMurqGXkwBHbYxwHdyqMqek1dUdD2jFmO8XHfHf57WJg8gNFZ2pujLYnyM15LWy0mLc81e58GEVur3f2jK0MucOajO3G6WBv2Yov0+YqgtMdVUZlmNgO0nIRXarfyiltbyxcjiiOw+9ax7jE1JYp77UmpYP5PFqVwurDtBbI9Ri3tsSbwMs9pZf8LRH/KvZtSME0qdbeVlsLdj26PbcRdZFGjIGlTAykAi5xqRb0XGfecUNpOP/oTXz6ZCmrsefwlKfsuP8QWNnZc8a08zuwN/dYxbTLzKkYWGdr3BB0KmwuNRoNOy63ae8smmU3ZnK5FUzIOep0GhhzpwtdMyxr1W8ttSuz/ohidXljTE0t1F/tWtGpO10Pm1I/af5wm3i3omVSMpARFYthBJJAR7FmOo0yAGsJ6iWUl2RvOYAnqCi/rvnCJWT0N0Iya+LcviVhOjhu0K3tBiUVB4qh/UA/u2inrseWsrFgztqcz2nlGtn0zlbqSB2kewxMzQciZcvnoGstPFgf73UY9isT82e5/ipirSad+M1/vE+28M6EEFhjLAYbXCjnfIRMzA6dhrMKsLqCOo2PgRA1omTzYhYx0KUfgRza07SZglzSw8lgvnfGCcv0bHWJ/m9WT+UlgdSH2kwrq5VS7y/mry1ZSWJfFbS1gAM8icjBoTaXGdTjsRj7oy4jSZqoO8L/2Tmiqvz4HZLX3xr/R9T/Wf/Sl/CB3kbSP/AFqSP9ST/iiM0W0v67KH/l/9+E3fb0G2+fr9yTaGxJsyWVmVThLXbCqLdRmc7ZaQanybU6+nUm2l58z3EW7oUVWyNoTEZGrpeFgQ383IyOv9JDHcTZgq6UTGnVN1YpcVdWomBLATAonWUNY9EZC1oEpW5+haMdNgn/o8pv8AvB/8xP8AxxG3ye0o9Cb3z55/xw7mbpygLtNqLczWVtv/AHEKKrZ9AuTVRvyNfVk+HzmKOqluyyp32QtqNxKUf0T/ALSaf8UJa7c+n/M37S59phzUU+z+E5T21FQfbOhXUbNpW8wo3ZMdv/kMDixez/ctw2uQjbdanv8AkB6/jGRM+yZNz9GP3vxRuDnBYbUcdC3ep8ElLjN+me1tAesLhHdHOdiIZ01JfBm6X2Bdnz61BHeI6irRVSuWcbBSx6AiFJkUv5TNvNLRadGs00FnI1EsG2H9Y37lPODcFhptnfimkEqpM5xwS2EHrc5eF45dv3vfOq8KECXK1wLmSQbjEx1sc7WA0jWxtmTamZ5OStyBckmyqul2PARdqL5MZJKtUzGmEDzE6CZ8z5x9UC4bFD+T/YbVNQDY+SlsrTG4ZG4S/EnLLlcx1zb+00p5Tzph6Kgaakm1lHWTlB8jZSSpRlyAJXRISyiymxscItfPPrjjW8GzDTznkNM8pYhjYthLML3Kk2x2OZz11g3Ja4q2rtSp2hPAsWJP0cpfNX3E21Y+oZRbdj/JfdLz5zXPoygMv12Bv4RDuht5KFmLU2IuB0h0XCWuAoIsVOuovlHRtmb30k6wWcFY+hM6DX5C+R7iYGYlimT/AJKhh+hnOrcPKBWHiMJHgYTKK3Zs8LmpsOjfFLnDTQa8OTDqjs94gq6SXMKF0DGW4dL8GAyI/jlBzMlgKvpnmSFa7S5gW5Cm7C4HlJd+J96iK8u79OQCwL3sbk69Gw0A4ZxdccVusl+TmMnonpJ2E5gdhv3FYVVnK2jL00r7Ag2XTgn6BDe17jFfIjiTfImJBSyyCuFQpyOFVFxyOUeWaMlvGbO3zH2RWK7aEtUMpek97W5WjzQ4ggBsOoQu3mp8NbZQenYrh4lsj6wYtGxd32ILTXtfRRYkfaPujfxFZNiFDWwAp4QTS6t2gfug++DajYzLmvTHG3neEDSZZu1g3nHUZ5ZZjugqaZWoiYLxudOeQ7oiLX0MSLsy5u2N+Qa+EDgAunjePUySVHm2HcB4R1adWCSTa9TjTpTcm7CnalaZC+WEwp5M3NkDlgRhw4SQCTi5xZFp6kgH5wM88pKD3mKXtOqlvW0lM7WRphmTDcC2BGMu98rYwDnyi9eXlj/rY+/IHsQRixck6mnI34am401fmQmkqP6ye6XK96mPDUNR/W5g7Ep/fJMEHaEga1ad8yV8I8ttqmGtXK75sv4xm8x+V9Crb81M6lpXb53NLP0FUrTgHEOl5skHJbnIjhFxpGp5VBL+bzcJElGVFnscJYBmsmLmSbWhDteRMedKmvRPUyFdTgEsPiQg3YBrKb3uM+UFVVRTFG8nsibSvb8q9PJlgcxjRibnSM2Jk40pNdGa6FNOUU1zK7tSc0w3mOz/AGiT7YVuvIQdVNALR5uLb1Z3JpLREE0WgOXp3n2wXNgGU2v2jGiK0M02ErUMBbEfExqB8cahuaXUVkj0Og/J5R3MyceH0a9ps7//AB+Ji8rHNt1N6BIliU8ssoZiGUjF0iSbqcjmTnfTK2UXjZ22pE22CYLn0W6LeB17o7cWrHKaYzTlHPtp7y7PqJrpU056LMizlzJVWIButmsczbpDOLvtCW5lzBKIExkIQtewYggEkAnlHHdo7r1cjzpLEaBk6a9WY077QQI6juhs2nkymemmGYkxr4za9lFgl7DQ4tRxMP7wv2LQCRIlyR6CgHrbVj3sSe+DYIRHvjsqfUylSRMVLNiYEkYyPNs40sbnTW3KOP1Mxi7FyWa/SJJJNsvO1Olo74GjiW7pCbQkh+FQFN/rYyvtgMJcKffijnoJdVT4AAALqJsscBYgYl8O+I6jcujqgXpJ+HqVhNQHkQTiHjD7a26lJUXLSgrH0pfQN+ZtkT2gxU635PJ0tsdLPuRpcmW47HXI+qAx1ONtTdDsPalLMVJM28ssBcNjlqL5lpb6ADkO+OmK/M98V7c+VVLJ/nbkviNlbCSqjIXZfOJOfHK0PLwS7inuSs0JN6actILrfFK6QtqV9MeGfaojxvRts00tSoBZzYXuQABcm3Hhl1wu3Z3nee7SpoUnBjDAWBHRuCP1vUYq5LYfSpTppVYrRf0V9NpMPTPiYkG2H+tCva1MZE95VsgbodPozmvm2vbzc/qmBZ08D0wO34290ZHo7HoYOnUipSgrP5P7/sM6jbBDB8i4Fg2VwDqAYabt7YmOGLk2Jsoy4am/8aRR66qIsBe7ZDO9z1GH9IXkS1AOdrnQ8euKuTSuzLiadOf/ABUkk3rsXpKjjeNvV34nuin/AOlJvBvUPhEbbTnfXP3R8IrxkY/0mt1X55Fqn1SqCSb9XHuhNP2gWNlzYkAa5XyAsePXCibtGccyxPcPhA7Vj889b2F+YiKrHmH9JrLmvzyHVNs2dLnO87ZwqQ6ixJk3Vgxv550sYOy4bCH/AOr8YR/ylqfzv7q/CCKTbVbMuJbYiBn0UFuWojR71B9REvZVZK7cfVjLyh/7CHjTRozm/wCwh40/wgSo2jtBBdg1uYRG9gMBvt+tHpOP9WPwxPeafcqvZtWWzj6suOyt5KslJTUZkDopLuyuCdAtlYWyGsEb0T6n5u3lVUJlmNb8PTMc7rdsVEwBZjEgEMOiBZhexuBfiY8UlSxx3JIwHUnmOZhGJxEZU5JX1Q2l7NqwqKTy2T5f6CZx0gdoI5dkeGSOKnY1zWoFNEL24wzniFk3UxppmWaIrxkRFoyHiRrSQ7pTfhCClMPKMx0ZGOI2G05skpgmEAkjC3SXS4yOmh0tD2j3o08rL/WQ+1DoOwmKptJvor/VZD+8AfUYkltAVSSC4JnQaPaEqb5kwE8tG+6c4Kjm756+vh1wbS7anS9Jlx9V+mPE9L1wyNZcxbpPkXkxx75QtltT1ZmKCEmt5RSOEzVxfnfpfrdRi9yN75f9MhTmy9JfDUdwMFTTTV0opiSbLOuFs1PA5ZqwhqknsCMHfUG3S3mSrli5AnKOmnE29NRxU+rSLBHKNsbiVElsdOTNUG6lThmr3ZXPWp7oFXezaEnou7jhabLBbxZbnviDzsJjDCndVprUst57lpkwYzcAWDeYLAWFlt4wdWVUuUpaY6ovNjbw5nqEQKB9s7Kl1MvA97A3BGRUjiO4mK3M2Suzx5aXOBsCGE3CMak3wIQL3uNOfgQd5PlDCAinT/WPp+rL1PfbsMUaXXzJ7+UnTGmOeLHS/ADQDqEKlNLVG2jhqs7U5Oy6fYs23dpiomCYFwqEVdb8yb8sybA20hTUstrH+OsRKq5Bu48CD2wt2pOw2GRJNu2/HK0Z38TOzb3elbdIN3dohMmY73VSQuXHifZnDzeMlUJ4iWSO69o1sSSEQBbZAR43nboP/wCEfYYrUOXhqjnWcuzFqM9gfKtmAdE4j7Maaa/5xvup+GJJQ6K/ZHsjGSMzk7ncVNOKf9kQZ/zh8E/DGYG/OHwT8MSKIllS2a+EE2BJtwA1JiZnyLZIpXf8v6gplN9dvBfwxYd05RHlSWJ8waD9InQdkIUnBtDpqOPhFn3WH0bn9O3go+MXpt5tTD7SyrCya7c+42q3thHV7c4hWaecbqc27AB6o8BYrzPP8giXUHmfEwHvJOJpznxHviUrAO32+gI6xFKvhY7C/wDbEWS1yHZ7oxpcTIuUbaXHNzanSnuLZ6wpnjMw9qFhPUjpHsjTSZlqC8iNR6YRkaxFwilmw9o3HOA6PYyHUt94j2Q9o9gSbel242+MdGSMEWR1Y+ifP0bxHKm5DOGM/dgkfRziLjRxcH9YWt4GBJG7c7+mNh/Zm4t9q1/VFLF7kEyqHMfxziP54OGfYL+yLDSbHkrogJ5npHxMMZVIv1YAblDqxMZSBLc3H1SPbFXm01VLbEsqZcG4K9Fh2EGO0/NByjDQg8IsnbkWjUlHZnONl7+VcmwmgsOInKQewTB77xcKH5Qadx9Iro3IDGCeQI94EMX2Ir5YQ1+Fr3iFPk1py2JgU5iWbX6idB3QyGd7DONR/wAi9PoK67fl36NPLC8MT2LdyA2HieyFJ2JW1TYzLZz9d2wjPlisLdQEdO2bsGnkfkpKqfrWu33zcwwwwzguXiYf1KnS0ow83uckf5K504qZtSktRqqIXPiSo9sP9m/JpSyhZnnTO1go8FF/XF7cAC5IA5nKFVZt2RL9LGeS/GGcOKVjE8XXlNyUnd9AKXufSAWEnXm8y/8Aeilb8biS3mIaWaUZQfKISXUXthNybg63F/CH20t6ZrgiWMC24a+MBbMqp4eyMLlQSWAOHM3Nz/GcUnlS0GqVeS+OTa6NiKn2dVyF6SeUUekgPsPxgfa9V5SU5zyRgQbixseBi/vUTxmKlyeTWKHqwjhFP3tmB0aYFC4pbYgNMQuDGSok1dG3ASaqWfR/wLpPmL9keyNmNSG6C/ZHsEYWjC9z1MPCjUeZrNhIU2uLHhcXvY94HhHomMvETaZJRUouLENNJmeWBwlbHPs458Y6Ruwn0Ha7H1Ae6KoTFy3cX+bp1lj++w90OjLNK7OL7QpKjhsqd7tAW0ZUwzGMuZYXOTX+B64GDVA9NT4e8CDi179ZiO0KZhp18sUsqfzQOs+q5Ie9fxRDtCbNMp/KKAMrWtnn1EweIC201pR6yvtilXwmjD1oyqJZEu6JQsYwjWONFso5ZoluDVKwkrPO7oc1JhJWtnGmimZaoE2sZHljnGRtsZ9C1URh/RNCSglKDp43MWOkC8FA7hHYdJnLVQOkt1wQJsRS0XkPCJQingPCK8HuHi9jywQ52z6so2Gjx5JeQ8I8PLXlAdHuHi9goN1xozhzECG3OPLSxzP8dsB0pcgqohzSbWlS1OMEG+ZAvccP46o9VG8khRfpEdQHxivin/SuDkQeXUecArSuoKsoKjQ5HIadmUOjKSWpXJGTvcb1m+yrkkkntPuHbCmr3uqG82yDqHXzMLKyXyy/j/ke4wGqnn29+vrt4xVzY6NGHQKm1s2YbvMJ11PWM849LLGvHrz4/wCYgZTzy58s8j67RLLbiT18OX+7FXIaoLkaMz+OuywdJfBfrA9/xhfMzOQz6uo/5ROxU9J3wooz7us5AdcVkm0WkkgxagnTQa+6K7vDMvLYDMBG7ybkmB9q73yB0JbdEcrm/PP3wENoCdImst7AMM8vRv74TUWWJqwUVnb7P+BjRU2MKFUebck2AAAzJJyAHOG2z9l0z3xTw1tRKTLudte4Qpo57KmVrMgVgwurKQLgjlCiVvTLkFpZkMjAkYle66281gTbvhEIKV+ptx2Iq0sqjomt+Ze5WxaQn+mPeg/wQYm7FG+QaavYUb1FRFEl73rbEHbMZWUHPlkIkkb/AE2V0gpN9AQufda8WUOxzve626my4V24q/0M9SfqzFwXPABhcXg3Z1OZUpUYYWVTccjmTFbrN9aiYEBWXKJ5C7XtzJtfui1UdyiYiSTLFydScGZMT4VdorWrVqlJcR3V/MQyGFtREoAMVyvFpjDlb2CIA54E+MZrnSj7NzRTUt+xbAkJN6ppVUA4sfVaAxVONHbxMA7WqGfDiYmxy9UTcDwM6Px32JzVufSMRGceJPjEF48FoUoIxTkz1PmQuqXzgiY8Az2jRTiZ5sjLRkRFoyH2FXOj0TaG4tD6hcHQg98c62fV5jPI6RZqCdY5HWOpYwlzlGJA8K6eccNwSDxsdYYU88nWx7oliXNY4Haog5iNCqnusY2KeWf6MeJ+MDKyXFEydnGvnZENGpJR9AjsY++M+aSh/R+LN8YmVkuBFsgWPd7ollMYLwIPQHVe5tCbbG8YlMsqWoabMNgqAXAGrNbRRz52iZSXNbwbJmMA0pkViTiD4gpHAiwNjf3wgOyawejJb7M38QH8ARbpctwg8obsTc940MQzFhUtGNjUkkVX5hWfmR+1l/i6gY9jZdY39Ei9sxPcTzMWO0TSYrfsX4sitjYdUdZ0mVrmMUxhfqsB64Y0O6sp5YlNPxEHEWmgZm1sgNPXDRxC3aDOASiM2WoBIXttFHPQMXJtaglZ8nGrSXp3/QJKk9jC9oq9ZT+TlzkMtpbKGDK1sjh4Eai1s4OO2ZiMDjuBqP44ww30fHIEw+cUZWPMBbrf1wiaTR18NiKkXknZpp2dtRNJPRXsHshXt6nQrcgXyYnmPNIP3b98H079Bcj5o4dUCbaY+SNrgA55cP8AnaM8bqWh0MdHPh7rlqR/N5eAphAOHJrWINoVUa3K3OjCDqeaWF8j0eXV2wFQOcajt9kNhdXOHFqw2SmLlWJyBJ678BHWkWwtyW3qtHNaMZotuKjQ8T/nHT2XX+OIhcpfDJmjE01CFKPN6v8AY53tf8tM+0YEAgnazWnzBn57cDzgTH1HwhK2PRU2si+SNmA67h2wSZnb4GPcupw6DxUH2iDqUrxzwcULi0aCMdFY9gJh9L2/OXR7diAewRkzeWo/Ov4f5QUjlSwE+qK4ZDlsIRy1rlQrFrc8Nr2zHjEM3Z0781M+43wgmftBzVNMxtjaUAWzuRcC3Z0R4QPVVjHV3PaWjQo2aMiwrkm77Nr0BG2fN/Nt4RkeDM6z64yGalfdV1Ddl0kpheXOdQL5EBsPURkbd8WOhpJ5AwtKYD9IqbfZsfbCCVu50sUmaZZv5pGJfaDDem2dVSyCmCYD6IJRh2Bsv3o6Rxi2UqTlX8mGP6DqfbaGNC070pLr2lPc0I6R6o2LU0wc+lLPsfOG0ivbNXkzR2ynI8QCIIBhMqXDEeSmdyk+yCEnOR+Se/I2B9ZhZIrTxlzAOuW490e5m1FJACux6kY+wRABqTph0kt3lVHrMammbboiVf8ASmHLwUx5NZZb+Smk8AJbk38IiDzWzMkr9tlX1XvECY9MWBD1DEnXyShQByxMCfD1QkqNoyqWYkimlgTpuZbz5mEavMc566Xhj80qHBEybLkjP8neY/aCQFHgY1snZVPTMWUM0xvOmzCHmNYZC9gB2DIRAB8hGCDESSbnMG+enXzhfXbQSWM2Ut9XF7SAQIU7Srqqe5l4GRdQg0IPEt6Z5m+HhnaEdYoXokiYLjEA1kBHNjZb684S1d3GJFrpq3GbeVp1PLHMc+qXb1wfI/8AyJOWXmTh7jC3Zu9MuRLASnyAzaUmLvLWA9ZhrsTfDyrZK4txYhVtfrbpHsvE4aA5diZKfHkk6Q55Byp/eUQ02fNaQCJkmYoOrqMa5dakxHUbZqCCfmiEDQzGCk9fTVbeuEMzeKUs3DPpmpi2kyTMUrfmcBt6jB4cAJyY+2v80nIWKS5jWyJAxA9usVzeLdifNpSZYBYK58nozXXh165RNtORMKlkeXUoMzi+jnAagiYMj2tAGyd8nlEq+NlGgmnpr2Px77jrEKnQ5j6NeUJXXIqkjJQDcEAAg5EG3ERqYAQVOYIseyHW805J0550qWwQhS91yD2zvbIXy7YRlo5s4uMtT2FCtGrSTXQqU2WZTvLubDNeRU6QfsCWTMLcFHrMH1UlWmAkA3lsPWLe2Ge6uyJk2W5lSTNNyLA4QrEDCzEkZAXyvnaHud49zicKFOu1Lwp/cn2aLzpX/iJ/fEdM9E/xxiq7v7kVCOsyfMlgKwYKt2bLMAnID1xclTURkqyUYNF8XWjXqQceRzHbwtUTPte1RAEX/aW6CTnaYJrKzcMIIyFud+EJ5+5U0ebNRu0MvxikZKyOpSxlLKk2VVjGsUOp+6lUPQDfZZffaAJ+x6hPOkTB+qT6xeGXQ9V4S2kvUDLR5aNzARkQQesW9sR4oKLOWgrmn+cf6n/GY8T4irqseXLKOjhsATc4cZtnziRzcAjQxrkmrfJHIpVFJSS6sGvGRu0ZEKl12aga/MZ93GLVs7Z+JesRz6XUPLOJOHDgYuG7m9sg2WYwlsculkpPU2kdFHnC60GzBaJJ1Ph7e2MlVgC3UgjncQHPqLnWCQ3NXrjJZPM+MRmZHuW8EBtEiWXJgiglXN+AzMeZ9dKTVrn6q5n4CIQEquiLnu4QjnFmOeQhrUVBmHERbkOAEBzJcQB5lEuCh8wjMEtY20U4SDhPEAi+fOJFoqenZbFSWGaoioy3PRUt0nOn1rxujpcTW19kNZm15cgEuApX0jhW4ORN7MRoMiIFrkbsUfeuiRjLDpNlgsRie4xooJyU8cteuFFLXzqZklozeWNrKoFpeLnb0rW7teUWXbM5ZtphmLKGMtKmEK4W4AORI8oTYHu0hJs+bMkayVnXufLIA+O5JLYsJs2f6J5iK5bFlK66ivaNNWGdhmTHxE5FWOE56ggi8G/OFkoUxNOb0sbEoDxAB17rdsNxVzH0lBSeJKCw5AZZnmYVbXoXGRw21uoF9AcsIz5d0RpBi3zJNrz3pxJeWT5ObLDrzXEM1LDWxxDO4ivfOixF9Oq+XZygt1mzZaygHwILS8QuFFybDiovwF+yAv8AQNSDovdnFL3LK6LXT0azVAll1bBeXMGfTXzlPIXOhvqOcLtnbZp/LCmrpDJOBw40yxkmy5AXN8tbnleJdjVDScEuYCBMurj9MWwODyNwCOowk+UCV84krVADEpKORxwkC/gR4RZxUlZkhOUHeLsy17+mkk08gyJQIeYysQemOhiW7HOx1hv8jyXkTptsKtMCrn52AZt4tbujl26O1/LMlPO6V+irelbRR2qSTfkWEdf+SsD5jhy6M1x42PvjBXpKmtDVCrKd8zuy2ODAhlwW0vrgcoecc+rqhsNGeVWw0iFxBWcRN1iKPYsnqQ2642LxKLco3gEUsWuQzJdx0lB7ReFtVsanbzpEu/PCAfEWhzh5GIpqHqiJtFlNrZnJtq7BkNtTyGArLNNjspI6WM53N43W7qy1FlmMLc7H4Qx2of8A67LHOjP96YfdDLaAEb5Say/JCoVZK7TKG+7zA/lB4H4xkWCYuZjIOdh48+p5lbNa17XHULxudu6raoRfqtHrZEg2DU9XdDbozAJqj9cMG8WMXOlmzQtmliYP7Nhc/qvhH7xjrnLKJL2FMlfkpjp1A5eGkGyHqF1e/cR67mL9I8k2TUzqetCPYTeDainpQnTlqt9CQVPiQM4gLFAl1s3+G/3YKl1Uw8bd5PstDue9CuS3Yj6pZ8+sLEE3aNKi5y2F8heXMBPYMMElgaWJj5YiRyvl4fGDqahAzY5xHJ2opH0VLOfhnLdPAzQoPcYKWuqSQq0RUW86bNkogPWUaY37sQlgqVQlvNU29XjEc2QiPgeYuO1xLQ45hHMqPNX9I2HXAG8O1ZcmWfnm0jKB0SmAViOWI43J61wxXtkbRnT1KbPpmpacm71E65nTcs2uxte3pEsYhC5NUoAy2CkKSVviYC3pWyBPK8U3bW05spfIM4wZTMT4TckZWS2duF729cN60JJkLLlkksbs17l7asTqQTAm0qcTpAuqHCdGzZr8Q2qke/Q6QJXtoRJX1Ki1XiN1DO31nJPq5ROkuYdXK/Zy9kErRBfN0GoIzXtI9+E9UGU9Kz2CBW/WX1LfF6oXlb3NClBbCpqW+rMe0kwLMohwLDsJi80+5VQwuQFHMsBl1BbmGEr5OEIGOoOfJWOfaX90R02FVUcwal5zJluRY2iOZS4cwzdoJv4f84tG9O7YpJgXyhdWW4a5Gd8wRc6e+K1NmqDZSWPV8YU4taDVOLVwzYYDP0phZQCRia+EqR4QJvPWolCyA5uxA+0zKzW+yF8Wgapr0ki7t0jwHnHqA95gSRu/VVz+UdDKlKOjiFrLf0VOZJ5mGxVkZZvNK6Ee7CkTfK3sstSSetlKqB13PqMdK3M3haTJKicEvMJwm1jcLnciFG0tjS5clJUtcrlmPFuFz6oGpFeXKIC556jPCw4X7DCK0k3ZmrD0s6cb6/Q6XI3sm/2b9nxBtBcrepfSlsOwg+o2ji9LPYzAOBNiId+WdfNmMO+48DCJUoSdrF5UqkIZ76bHWpW8kg6sV+0p914Mk7RlN5sxD+sL+BjjkjaU36yntHwgkbWb0pd+w+6EvDwezCo1rZlG6OyAiMwiORyNvKvpTJZ7x7DDSn3rcaVN/tWP94RR4R8mV4tt0dH8mIimpFOTfCaASVRwBwuPWDaPSb7KfPlMPssD6jaFSw9Rci0asWI9ttbb1P10rD/+590T7a2miXAOJur3mK3vXtTym0pExRh+hZRnnb6XU95iGofLuh8o3UH2+oYx3+Z4nbRckm9o3C5p4vrGRfL2DlfQbbKnbPmHo3kTdOi7SWB5EAgHwMWGTKqV/I7QRl5TpYLD9ZMN/VFKmbYp5wAqqexHpLn4EWaJJdFSt/8AbVkyUeCs3RH6pAPrjrHMOlU9bXKt70swj+0myz/caJ13krv6g32vnEnD2639Uc2l0levmVEqYOBPLtAg2XV7RljOTLmfYmWPheCAutXvBtAgk0mnATZJPrML021tJzlSFRzmTZYH7oYxVztTaR0pCva9va0ENP2kV6MmSCeblj6jaIQs8+ftIrkaVDbLFNmse+yC0L51PMILVm1MC2zWnAS3P6VgW9kV2bsyubOfWS5I5JY/D2wK2x6MEGbUTqgjUXyPfw+9EIPKbaVBLmfzGiesqOMyYzMoP1jMckXt9UCHQqp7Ljr5q31SnlXVOrFncjtv1Qhk7cEtMFPKSSvUBiPqtfxiORimNfpMTqT7zEIxsZxmPiNs9ANABoAOUNa2qWXTTAzWshZrKSbcB13OUIRXLJbCt3nEZKouFvoWPu1jztdmameWzlnYYibWvhIJ/VFrQHsRFUn7e8o4ZWKstlXUMFzv7tMs4vFS6pMlynAdzIV3YgA4zqOjhOltSdY5saIN557AAcXd/wA4fbMLYlZphc4CGLk47kjCDreyra9+GkLzaaDcuupcZdSiDJ3T7DuvvMBT9uKbr87qOzFNYd+Y/gQvqp3Qivy5v0h7j62+MRN8yOKHT1Uhzm81zzIv7WjKJZExyn0oy0BVR4qMXDnFapqkl7cBeGexpv0pPJf49sCbaTsGCTauHbSw07KJCIhKk3ABmEggflGu3HW8Nt1J7GTNLEkk8STnh64r225oLLzy8OkfbaHWwGwyBzYlvHIeoCKxu1qGVk9ALeaaWMqx9FjqR7O0QroZ5xkE6qpFyToSDr2xLtIEOLnIXw9QJ/y9UK5hw4JhBwhrNY2JU62PZCKivJo1YaqqbUh3iF72F+zOPM2ZlDhdgSZihpc97MARmDr4QDVbvTV811mdVyG8CbeuEU5Rzas24vExq0XFAFLN1ifysK+krFWBUjUG4MY0/r9Zi0oajcFWtSt3Gnlo8MQeAhaKjt8TG/nPb4n4wMjRpdaMtw9UANxlnBZnZ98IxUm+p15mCPnBvoYdBOzucjG5M0cisQ7SnfzqSeSuPUfjHupnk5cIXbRLeWlZG/Strc35R7dX+q/gYmTSPyLUJRWZve56xRkQhW5N4GMiWHcRBe1kGI5CE4UX0EZGRuOGDyZ7K9lZgOokRcdmVT4R02+8Y3GRCDBKlzq7H9Ywt2nWTAbCY4HUxHvjIyIQUiYWzYknmTcwRSxkZBKjKjFzBu80wpSsUJU81NjpzEbjIgRbsVitPNKkg4b3GRvzvBq/kiecpL+JjIyI9grcgqlAVrC1lytGqA9Few++MjIVyGBNR5hivIfpD2f4oyMiIjB6TUwx2T57dgjIyK1NmGO5ra5+lX7EWWm8wfZHsjIyCRizbPod/tgRx9A0ZGRmn4mMWyNbszDhtc2vzi1yGPOMjIy1vEMWwp3sUWlm2dyL8bWOV4qxMZGQ+l4Ua6HhNrG4yMhg0Y7I0Y9Yg8mNxkVYifiEm1Py8rt98HsYyMi8tkZ1uyIxkZGQCH//2Q=="/>
          <p:cNvSpPr>
            <a:spLocks noChangeAspect="1" noChangeArrowheads="1"/>
          </p:cNvSpPr>
          <p:nvPr/>
        </p:nvSpPr>
        <p:spPr bwMode="auto">
          <a:xfrm>
            <a:off x="460375" y="1202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27984" y="559974"/>
            <a:ext cx="2088232" cy="11731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itle 1"/>
          <p:cNvSpPr>
            <a:spLocks noGrp="1"/>
          </p:cNvSpPr>
          <p:nvPr>
            <p:ph type="subTitle" idx="1"/>
          </p:nvPr>
        </p:nvSpPr>
        <p:spPr>
          <a:xfrm>
            <a:off x="1331640" y="3429000"/>
            <a:ext cx="6440760" cy="2209800"/>
          </a:xfrm>
        </p:spPr>
        <p:txBody>
          <a:bodyPr>
            <a:noAutofit/>
          </a:bodyPr>
          <a:lstStyle/>
          <a:p>
            <a:pPr algn="ctr"/>
            <a:r>
              <a:rPr lang="en-US" sz="3600" b="1" dirty="0" smtClean="0">
                <a:solidFill>
                  <a:schemeClr val="tx1"/>
                </a:solidFill>
              </a:rPr>
              <a:t>VALIT - Value Indicator Tool</a:t>
            </a:r>
            <a:br>
              <a:rPr lang="en-US" sz="3600" b="1" dirty="0" smtClean="0">
                <a:solidFill>
                  <a:schemeClr val="tx1"/>
                </a:solidFill>
              </a:rPr>
            </a:br>
            <a:r>
              <a:rPr lang="en-US" sz="2800" b="1" dirty="0">
                <a:solidFill>
                  <a:schemeClr val="tx1"/>
                </a:solidFill>
              </a:rPr>
              <a:t/>
            </a:r>
            <a:br>
              <a:rPr lang="en-US" sz="2800" b="1" dirty="0">
                <a:solidFill>
                  <a:schemeClr val="tx1"/>
                </a:solidFill>
              </a:rPr>
            </a:br>
            <a:r>
              <a:rPr lang="en-US" sz="2800" b="1" dirty="0" smtClean="0">
                <a:solidFill>
                  <a:schemeClr val="tx1"/>
                </a:solidFill>
              </a:rPr>
              <a:t>Research Project</a:t>
            </a:r>
            <a:r>
              <a:rPr lang="en-US" sz="4000" b="1" dirty="0" smtClean="0">
                <a:solidFill>
                  <a:schemeClr val="tx1"/>
                </a:solidFill>
              </a:rPr>
              <a:t/>
            </a:r>
            <a:br>
              <a:rPr lang="en-US" sz="4000" b="1" dirty="0" smtClean="0">
                <a:solidFill>
                  <a:schemeClr val="tx1"/>
                </a:solidFill>
              </a:rPr>
            </a:br>
            <a:r>
              <a:rPr lang="en-US" sz="4000" b="1" dirty="0" smtClean="0">
                <a:solidFill>
                  <a:schemeClr val="tx1"/>
                </a:solidFill>
              </a:rPr>
              <a:t/>
            </a:r>
            <a:br>
              <a:rPr lang="en-US" sz="4000" b="1" dirty="0" smtClean="0">
                <a:solidFill>
                  <a:schemeClr val="tx1"/>
                </a:solidFill>
              </a:rPr>
            </a:br>
            <a:endParaRPr lang="en-US" sz="4000" dirty="0">
              <a:solidFill>
                <a:schemeClr val="tx1"/>
              </a:solidFill>
            </a:endParaRPr>
          </a:p>
        </p:txBody>
      </p:sp>
    </p:spTree>
    <p:extLst>
      <p:ext uri="{BB962C8B-B14F-4D97-AF65-F5344CB8AC3E}">
        <p14:creationId xmlns:p14="http://schemas.microsoft.com/office/powerpoint/2010/main" val="2295709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Research</a:t>
            </a:r>
            <a:r>
              <a:rPr lang="fi-FI" dirty="0" smtClean="0"/>
              <a:t> </a:t>
            </a:r>
            <a:r>
              <a:rPr lang="fi-FI" dirty="0" err="1" smtClean="0"/>
              <a:t>consortium</a:t>
            </a:r>
            <a:endParaRPr lang="en-US" dirty="0"/>
          </a:p>
        </p:txBody>
      </p:sp>
      <p:sp>
        <p:nvSpPr>
          <p:cNvPr id="4" name="Shape 83"/>
          <p:cNvSpPr txBox="1">
            <a:spLocks noGrp="1"/>
          </p:cNvSpPr>
          <p:nvPr>
            <p:ph idx="1"/>
          </p:nvPr>
        </p:nvSpPr>
        <p:spPr>
          <a:xfrm>
            <a:off x="395536" y="1412776"/>
            <a:ext cx="8229600" cy="4525963"/>
          </a:xfrm>
          <a:prstGeom prst="rect">
            <a:avLst/>
          </a:prstGeom>
          <a:noFill/>
          <a:ln>
            <a:noFill/>
          </a:ln>
        </p:spPr>
        <p:txBody>
          <a:bodyPr lIns="91425" tIns="45700" rIns="91425" bIns="45700" anchor="t" anchorCtr="0">
            <a:noAutofit/>
          </a:bodyPr>
          <a:lstStyle/>
          <a:p>
            <a:pPr lvl="0" indent="-228600">
              <a:spcBef>
                <a:spcPts val="310"/>
              </a:spcBef>
              <a:buClr>
                <a:srgbClr val="F907B4"/>
              </a:buClr>
              <a:buSzPct val="100000"/>
            </a:pPr>
            <a:r>
              <a:rPr lang="fi-FI" sz="2000" dirty="0" err="1" smtClean="0">
                <a:solidFill>
                  <a:schemeClr val="tx1"/>
                </a:solidFill>
                <a:latin typeface="Georgia"/>
                <a:ea typeface="Georgia"/>
                <a:cs typeface="Georgia"/>
                <a:sym typeface="Georgia"/>
              </a:rPr>
              <a:t>Four</a:t>
            </a:r>
            <a:r>
              <a:rPr lang="fi-FI" sz="2000" dirty="0" smtClean="0">
                <a:solidFill>
                  <a:schemeClr val="tx1"/>
                </a:solidFill>
                <a:latin typeface="Georgia"/>
                <a:ea typeface="Georgia"/>
                <a:cs typeface="Georgia"/>
                <a:sym typeface="Georgia"/>
              </a:rPr>
              <a:t> </a:t>
            </a:r>
            <a:r>
              <a:rPr lang="fi-FI" sz="2000" dirty="0" err="1" smtClean="0">
                <a:solidFill>
                  <a:schemeClr val="tx1"/>
                </a:solidFill>
                <a:latin typeface="Georgia"/>
                <a:ea typeface="Georgia"/>
                <a:cs typeface="Georgia"/>
                <a:sym typeface="Georgia"/>
              </a:rPr>
              <a:t>research</a:t>
            </a:r>
            <a:r>
              <a:rPr lang="fi-FI" sz="2000" dirty="0" smtClean="0">
                <a:solidFill>
                  <a:schemeClr val="tx1"/>
                </a:solidFill>
                <a:latin typeface="Georgia"/>
                <a:ea typeface="Georgia"/>
                <a:cs typeface="Georgia"/>
                <a:sym typeface="Georgia"/>
              </a:rPr>
              <a:t> </a:t>
            </a:r>
            <a:r>
              <a:rPr lang="fi-FI" sz="2000" dirty="0" err="1" smtClean="0">
                <a:latin typeface="Georgia"/>
                <a:ea typeface="Georgia"/>
                <a:cs typeface="Georgia"/>
                <a:sym typeface="Georgia"/>
              </a:rPr>
              <a:t>partners</a:t>
            </a:r>
            <a:r>
              <a:rPr lang="fi-FI" sz="2000" dirty="0" smtClean="0">
                <a:latin typeface="Georgia"/>
                <a:ea typeface="Georgia"/>
                <a:cs typeface="Georgia"/>
                <a:sym typeface="Georgia"/>
              </a:rPr>
              <a:t>:</a:t>
            </a:r>
          </a:p>
          <a:p>
            <a:pPr lvl="1" indent="-228600">
              <a:spcBef>
                <a:spcPts val="310"/>
              </a:spcBef>
              <a:buClr>
                <a:srgbClr val="F907B4"/>
              </a:buClr>
              <a:buSzPct val="100000"/>
            </a:pPr>
            <a:r>
              <a:rPr lang="fi-FI" sz="1400" dirty="0" smtClean="0">
                <a:latin typeface="Georgia"/>
                <a:ea typeface="Georgia"/>
                <a:cs typeface="Georgia"/>
                <a:sym typeface="Georgia"/>
              </a:rPr>
              <a:t>Tampere </a:t>
            </a:r>
            <a:r>
              <a:rPr lang="fi-FI" sz="1400" dirty="0" err="1" smtClean="0">
                <a:latin typeface="Georgia"/>
                <a:ea typeface="Georgia"/>
                <a:cs typeface="Georgia"/>
                <a:sym typeface="Georgia"/>
              </a:rPr>
              <a:t>University</a:t>
            </a:r>
            <a:r>
              <a:rPr lang="fi-FI" sz="1400" dirty="0" smtClean="0">
                <a:latin typeface="Georgia"/>
                <a:ea typeface="Georgia"/>
                <a:cs typeface="Georgia"/>
                <a:sym typeface="Georgia"/>
              </a:rPr>
              <a:t> of </a:t>
            </a:r>
            <a:r>
              <a:rPr lang="fi-FI" sz="1400" dirty="0" err="1" smtClean="0">
                <a:latin typeface="Georgia"/>
                <a:ea typeface="Georgia"/>
                <a:cs typeface="Georgia"/>
                <a:sym typeface="Georgia"/>
              </a:rPr>
              <a:t>Applied</a:t>
            </a:r>
            <a:r>
              <a:rPr lang="fi-FI" sz="1400" dirty="0" smtClean="0">
                <a:latin typeface="Georgia"/>
                <a:ea typeface="Georgia"/>
                <a:cs typeface="Georgia"/>
                <a:sym typeface="Georgia"/>
              </a:rPr>
              <a:t> Sciences</a:t>
            </a:r>
          </a:p>
          <a:p>
            <a:pPr lvl="1" indent="-228600">
              <a:spcBef>
                <a:spcPts val="310"/>
              </a:spcBef>
              <a:buClr>
                <a:srgbClr val="F907B4"/>
              </a:buClr>
              <a:buSzPct val="100000"/>
            </a:pPr>
            <a:r>
              <a:rPr lang="fi-FI" sz="1400" dirty="0" err="1" smtClean="0">
                <a:latin typeface="Georgia"/>
                <a:ea typeface="Georgia"/>
                <a:cs typeface="Georgia"/>
                <a:sym typeface="Georgia"/>
              </a:rPr>
              <a:t>University</a:t>
            </a:r>
            <a:r>
              <a:rPr lang="fi-FI" sz="1400" dirty="0" smtClean="0">
                <a:latin typeface="Georgia"/>
                <a:ea typeface="Georgia"/>
                <a:cs typeface="Georgia"/>
                <a:sym typeface="Georgia"/>
              </a:rPr>
              <a:t> of Vaasa</a:t>
            </a:r>
          </a:p>
          <a:p>
            <a:pPr lvl="1" indent="-228600">
              <a:spcBef>
                <a:spcPts val="310"/>
              </a:spcBef>
              <a:buClr>
                <a:srgbClr val="F907B4"/>
              </a:buClr>
              <a:buSzPct val="100000"/>
            </a:pPr>
            <a:r>
              <a:rPr lang="fi-FI" sz="1400" dirty="0" smtClean="0">
                <a:solidFill>
                  <a:schemeClr val="tx1"/>
                </a:solidFill>
                <a:latin typeface="Georgia"/>
                <a:ea typeface="Georgia"/>
                <a:cs typeface="Georgia"/>
                <a:sym typeface="Georgia"/>
              </a:rPr>
              <a:t>Tampere </a:t>
            </a:r>
            <a:r>
              <a:rPr lang="fi-FI" sz="1400" dirty="0" err="1" smtClean="0">
                <a:solidFill>
                  <a:schemeClr val="tx1"/>
                </a:solidFill>
                <a:latin typeface="Georgia"/>
                <a:ea typeface="Georgia"/>
                <a:cs typeface="Georgia"/>
                <a:sym typeface="Georgia"/>
              </a:rPr>
              <a:t>University</a:t>
            </a:r>
            <a:r>
              <a:rPr lang="fi-FI" sz="1400" dirty="0" smtClean="0">
                <a:solidFill>
                  <a:schemeClr val="tx1"/>
                </a:solidFill>
                <a:latin typeface="Georgia"/>
                <a:ea typeface="Georgia"/>
                <a:cs typeface="Georgia"/>
                <a:sym typeface="Georgia"/>
              </a:rPr>
              <a:t> of Technology</a:t>
            </a:r>
          </a:p>
          <a:p>
            <a:pPr lvl="1" indent="-228600">
              <a:spcBef>
                <a:spcPts val="310"/>
              </a:spcBef>
              <a:buClr>
                <a:srgbClr val="F907B4"/>
              </a:buClr>
              <a:buSzPct val="100000"/>
            </a:pPr>
            <a:r>
              <a:rPr lang="fi-FI" sz="1400" dirty="0" smtClean="0">
                <a:solidFill>
                  <a:schemeClr val="tx1"/>
                </a:solidFill>
                <a:latin typeface="Georgia"/>
                <a:ea typeface="Georgia"/>
                <a:cs typeface="Georgia"/>
                <a:sym typeface="Georgia"/>
              </a:rPr>
              <a:t>VTT </a:t>
            </a:r>
            <a:r>
              <a:rPr lang="fi-FI" sz="1400" dirty="0" err="1" smtClean="0">
                <a:solidFill>
                  <a:schemeClr val="tx1"/>
                </a:solidFill>
                <a:latin typeface="Georgia"/>
                <a:ea typeface="Georgia"/>
                <a:cs typeface="Georgia"/>
                <a:sym typeface="Georgia"/>
              </a:rPr>
              <a:t>Research</a:t>
            </a:r>
            <a:r>
              <a:rPr lang="fi-FI" sz="1400" dirty="0" smtClean="0">
                <a:solidFill>
                  <a:schemeClr val="tx1"/>
                </a:solidFill>
                <a:latin typeface="Georgia"/>
                <a:ea typeface="Georgia"/>
                <a:cs typeface="Georgia"/>
                <a:sym typeface="Georgia"/>
              </a:rPr>
              <a:t> Centre</a:t>
            </a:r>
          </a:p>
          <a:p>
            <a:pPr indent="-228600">
              <a:spcBef>
                <a:spcPts val="310"/>
              </a:spcBef>
              <a:buClr>
                <a:srgbClr val="F907B4"/>
              </a:buClr>
              <a:buSzPct val="100000"/>
            </a:pPr>
            <a:endParaRPr lang="fi-FI" sz="2000" dirty="0" smtClean="0">
              <a:latin typeface="Georgia"/>
              <a:ea typeface="Georgia"/>
              <a:cs typeface="Georgia"/>
              <a:sym typeface="Georgia"/>
            </a:endParaRPr>
          </a:p>
          <a:p>
            <a:pPr indent="-228600">
              <a:spcBef>
                <a:spcPts val="310"/>
              </a:spcBef>
              <a:buClr>
                <a:srgbClr val="F907B4"/>
              </a:buClr>
              <a:buSzPct val="100000"/>
            </a:pPr>
            <a:r>
              <a:rPr lang="fi-FI" sz="2000" dirty="0" err="1" smtClean="0">
                <a:latin typeface="Georgia"/>
                <a:ea typeface="Georgia"/>
                <a:cs typeface="Georgia"/>
                <a:sym typeface="Georgia"/>
              </a:rPr>
              <a:t>Multidisciplinary</a:t>
            </a:r>
            <a:r>
              <a:rPr lang="fi-FI" sz="2000" dirty="0" smtClean="0">
                <a:latin typeface="Georgia"/>
                <a:ea typeface="Georgia"/>
                <a:cs typeface="Georgia"/>
                <a:sym typeface="Georgia"/>
              </a:rPr>
              <a:t> </a:t>
            </a:r>
            <a:r>
              <a:rPr lang="fi-FI" sz="2000" dirty="0" err="1" smtClean="0">
                <a:latin typeface="Georgia"/>
                <a:ea typeface="Georgia"/>
                <a:cs typeface="Georgia"/>
                <a:sym typeface="Georgia"/>
              </a:rPr>
              <a:t>research</a:t>
            </a:r>
            <a:r>
              <a:rPr lang="fi-FI" sz="2000" dirty="0" smtClean="0">
                <a:latin typeface="Georgia"/>
                <a:ea typeface="Georgia"/>
                <a:cs typeface="Georgia"/>
                <a:sym typeface="Georgia"/>
              </a:rPr>
              <a:t>: </a:t>
            </a:r>
            <a:r>
              <a:rPr lang="fi-FI" sz="2000" dirty="0" err="1" smtClean="0">
                <a:latin typeface="Georgia"/>
                <a:ea typeface="Georgia"/>
                <a:cs typeface="Georgia"/>
                <a:sym typeface="Georgia"/>
              </a:rPr>
              <a:t>marketing</a:t>
            </a:r>
            <a:r>
              <a:rPr lang="fi-FI" sz="2000" dirty="0" smtClean="0">
                <a:latin typeface="Georgia"/>
                <a:ea typeface="Georgia"/>
                <a:cs typeface="Georgia"/>
                <a:sym typeface="Georgia"/>
              </a:rPr>
              <a:t>, </a:t>
            </a:r>
            <a:r>
              <a:rPr lang="fi-FI" sz="2000" dirty="0" err="1" smtClean="0">
                <a:latin typeface="Georgia"/>
                <a:ea typeface="Georgia"/>
                <a:cs typeface="Georgia"/>
                <a:sym typeface="Georgia"/>
              </a:rPr>
              <a:t>ict</a:t>
            </a:r>
            <a:r>
              <a:rPr lang="fi-FI" sz="2000" dirty="0" smtClean="0">
                <a:latin typeface="Georgia"/>
                <a:ea typeface="Georgia"/>
                <a:cs typeface="Georgia"/>
                <a:sym typeface="Georgia"/>
              </a:rPr>
              <a:t>, </a:t>
            </a:r>
            <a:r>
              <a:rPr lang="fi-FI" sz="2000" dirty="0" err="1" smtClean="0">
                <a:latin typeface="Georgia"/>
                <a:ea typeface="Georgia"/>
                <a:cs typeface="Georgia"/>
                <a:sym typeface="Georgia"/>
              </a:rPr>
              <a:t>human</a:t>
            </a:r>
            <a:r>
              <a:rPr lang="fi-FI" sz="2000" dirty="0" smtClean="0">
                <a:latin typeface="Georgia"/>
                <a:ea typeface="Georgia"/>
                <a:cs typeface="Georgia"/>
                <a:sym typeface="Georgia"/>
              </a:rPr>
              <a:t> </a:t>
            </a:r>
            <a:r>
              <a:rPr lang="fi-FI" sz="2000" dirty="0" err="1" smtClean="0">
                <a:latin typeface="Georgia"/>
                <a:ea typeface="Georgia"/>
                <a:cs typeface="Georgia"/>
                <a:sym typeface="Georgia"/>
              </a:rPr>
              <a:t>resources</a:t>
            </a:r>
            <a:r>
              <a:rPr lang="fi-FI" sz="2000" dirty="0" smtClean="0">
                <a:latin typeface="Georgia"/>
                <a:ea typeface="Georgia"/>
                <a:cs typeface="Georgia"/>
                <a:sym typeface="Georgia"/>
              </a:rPr>
              <a:t>, </a:t>
            </a:r>
            <a:r>
              <a:rPr lang="fi-FI" sz="2000" dirty="0" err="1" smtClean="0">
                <a:latin typeface="Georgia"/>
                <a:ea typeface="Georgia"/>
                <a:cs typeface="Georgia"/>
                <a:sym typeface="Georgia"/>
              </a:rPr>
              <a:t>sociology</a:t>
            </a:r>
            <a:endParaRPr lang="fi-FI" sz="2000" dirty="0">
              <a:latin typeface="Georgia"/>
              <a:ea typeface="Georgia"/>
              <a:cs typeface="Georgia"/>
              <a:sym typeface="Georgia"/>
            </a:endParaRPr>
          </a:p>
          <a:p>
            <a:pPr marL="114300" indent="0">
              <a:spcBef>
                <a:spcPts val="310"/>
              </a:spcBef>
              <a:buClr>
                <a:srgbClr val="F907B4"/>
              </a:buClr>
              <a:buSzPct val="100000"/>
              <a:buNone/>
            </a:pPr>
            <a:endParaRPr lang="fi-FI" sz="2000" dirty="0">
              <a:latin typeface="Georgia"/>
              <a:ea typeface="Georgia"/>
              <a:cs typeface="Georgia"/>
              <a:sym typeface="Georgia"/>
            </a:endParaRPr>
          </a:p>
          <a:p>
            <a:pPr indent="-228600">
              <a:spcBef>
                <a:spcPts val="310"/>
              </a:spcBef>
              <a:buClr>
                <a:srgbClr val="F907B4"/>
              </a:buClr>
              <a:buSzPct val="100000"/>
            </a:pPr>
            <a:r>
              <a:rPr lang="fi-FI" sz="2000" dirty="0" smtClean="0">
                <a:latin typeface="Georgia"/>
                <a:ea typeface="Georgia"/>
                <a:cs typeface="Georgia"/>
                <a:sym typeface="Georgia"/>
              </a:rPr>
              <a:t>Nine </a:t>
            </a:r>
            <a:r>
              <a:rPr lang="fi-FI" sz="2000" dirty="0" err="1" smtClean="0">
                <a:latin typeface="Georgia"/>
                <a:ea typeface="Georgia"/>
                <a:cs typeface="Georgia"/>
                <a:sym typeface="Georgia"/>
              </a:rPr>
              <a:t>companies</a:t>
            </a:r>
            <a:r>
              <a:rPr lang="fi-FI" sz="2000" dirty="0" smtClean="0">
                <a:latin typeface="Georgia"/>
                <a:ea typeface="Georgia"/>
                <a:cs typeface="Georgia"/>
                <a:sym typeface="Georgia"/>
              </a:rPr>
              <a:t> (IT </a:t>
            </a:r>
            <a:r>
              <a:rPr lang="fi-FI" sz="2000" dirty="0" err="1" smtClean="0">
                <a:latin typeface="Georgia"/>
                <a:ea typeface="Georgia"/>
                <a:cs typeface="Georgia"/>
                <a:sym typeface="Georgia"/>
              </a:rPr>
              <a:t>companies</a:t>
            </a:r>
            <a:r>
              <a:rPr lang="fi-FI" sz="2000" dirty="0" smtClean="0">
                <a:latin typeface="Georgia"/>
                <a:ea typeface="Georgia"/>
                <a:cs typeface="Georgia"/>
                <a:sym typeface="Georgia"/>
              </a:rPr>
              <a:t>, </a:t>
            </a:r>
            <a:r>
              <a:rPr lang="fi-FI" sz="2000" dirty="0" err="1" smtClean="0">
                <a:latin typeface="Georgia"/>
                <a:ea typeface="Georgia"/>
                <a:cs typeface="Georgia"/>
                <a:sym typeface="Georgia"/>
              </a:rPr>
              <a:t>consulting</a:t>
            </a:r>
            <a:r>
              <a:rPr lang="fi-FI" sz="2000" dirty="0" smtClean="0">
                <a:latin typeface="Georgia"/>
                <a:ea typeface="Georgia"/>
                <a:cs typeface="Georgia"/>
                <a:sym typeface="Georgia"/>
              </a:rPr>
              <a:t> </a:t>
            </a:r>
            <a:r>
              <a:rPr lang="fi-FI" sz="2000" dirty="0" err="1" smtClean="0">
                <a:latin typeface="Georgia"/>
                <a:ea typeface="Georgia"/>
                <a:cs typeface="Georgia"/>
                <a:sym typeface="Georgia"/>
              </a:rPr>
              <a:t>companies</a:t>
            </a:r>
            <a:r>
              <a:rPr lang="fi-FI" sz="2000" dirty="0" smtClean="0">
                <a:latin typeface="Georgia"/>
                <a:ea typeface="Georgia"/>
                <a:cs typeface="Georgia"/>
                <a:sym typeface="Georgia"/>
              </a:rPr>
              <a:t>, </a:t>
            </a:r>
            <a:r>
              <a:rPr lang="fi-FI" sz="2000" dirty="0" err="1" smtClean="0">
                <a:latin typeface="Georgia"/>
                <a:ea typeface="Georgia"/>
                <a:cs typeface="Georgia"/>
                <a:sym typeface="Georgia"/>
              </a:rPr>
              <a:t>insurance</a:t>
            </a:r>
            <a:r>
              <a:rPr lang="fi-FI" sz="2000" dirty="0" smtClean="0">
                <a:latin typeface="Georgia"/>
                <a:ea typeface="Georgia"/>
                <a:cs typeface="Georgia"/>
                <a:sym typeface="Georgia"/>
              </a:rPr>
              <a:t> </a:t>
            </a:r>
            <a:r>
              <a:rPr lang="fi-FI" sz="2000" dirty="0" err="1" smtClean="0">
                <a:latin typeface="Georgia"/>
                <a:ea typeface="Georgia"/>
                <a:cs typeface="Georgia"/>
                <a:sym typeface="Georgia"/>
              </a:rPr>
              <a:t>company</a:t>
            </a:r>
            <a:r>
              <a:rPr lang="fi-FI" sz="2000" dirty="0" smtClean="0">
                <a:latin typeface="Georgia"/>
                <a:ea typeface="Georgia"/>
                <a:cs typeface="Georgia"/>
                <a:sym typeface="Georgia"/>
              </a:rPr>
              <a:t>, </a:t>
            </a:r>
            <a:r>
              <a:rPr lang="fi-FI" sz="2000" dirty="0" err="1" smtClean="0">
                <a:latin typeface="Georgia"/>
                <a:ea typeface="Georgia"/>
                <a:cs typeface="Georgia"/>
                <a:sym typeface="Georgia"/>
              </a:rPr>
              <a:t>industrial</a:t>
            </a:r>
            <a:r>
              <a:rPr lang="fi-FI" sz="2000" dirty="0" smtClean="0">
                <a:latin typeface="Georgia"/>
                <a:ea typeface="Georgia"/>
                <a:cs typeface="Georgia"/>
                <a:sym typeface="Georgia"/>
              </a:rPr>
              <a:t> </a:t>
            </a:r>
            <a:r>
              <a:rPr lang="fi-FI" sz="2000" dirty="0" err="1" smtClean="0">
                <a:latin typeface="Georgia"/>
                <a:ea typeface="Georgia"/>
                <a:cs typeface="Georgia"/>
                <a:sym typeface="Georgia"/>
              </a:rPr>
              <a:t>companies</a:t>
            </a:r>
            <a:r>
              <a:rPr lang="fi-FI" sz="2000" dirty="0" smtClean="0">
                <a:latin typeface="Georgia"/>
                <a:ea typeface="Georgia"/>
                <a:cs typeface="Georgia"/>
                <a:sym typeface="Georgia"/>
              </a:rPr>
              <a:t>)</a:t>
            </a:r>
          </a:p>
          <a:p>
            <a:pPr indent="-228600">
              <a:spcBef>
                <a:spcPts val="310"/>
              </a:spcBef>
              <a:buClr>
                <a:srgbClr val="F907B4"/>
              </a:buClr>
              <a:buSzPct val="100000"/>
            </a:pPr>
            <a:endParaRPr lang="fi-FI" sz="2000" dirty="0">
              <a:latin typeface="Georgia"/>
              <a:ea typeface="Georgia"/>
              <a:cs typeface="Georgia"/>
              <a:sym typeface="Georgia"/>
            </a:endParaRPr>
          </a:p>
          <a:p>
            <a:pPr indent="-228600">
              <a:spcBef>
                <a:spcPts val="310"/>
              </a:spcBef>
              <a:buClr>
                <a:srgbClr val="F907B4"/>
              </a:buClr>
              <a:buSzPct val="100000"/>
            </a:pPr>
            <a:r>
              <a:rPr lang="fi-FI" sz="2000" dirty="0" err="1" smtClean="0">
                <a:latin typeface="Georgia"/>
                <a:ea typeface="Georgia"/>
                <a:cs typeface="Georgia"/>
                <a:sym typeface="Georgia"/>
              </a:rPr>
              <a:t>Duration</a:t>
            </a:r>
            <a:r>
              <a:rPr lang="fi-FI" sz="2000" dirty="0" smtClean="0">
                <a:latin typeface="Georgia"/>
                <a:ea typeface="Georgia"/>
                <a:cs typeface="Georgia"/>
                <a:sym typeface="Georgia"/>
              </a:rPr>
              <a:t> </a:t>
            </a:r>
            <a:r>
              <a:rPr lang="fi-FI" sz="2000" dirty="0">
                <a:latin typeface="Georgia"/>
                <a:ea typeface="Georgia"/>
                <a:cs typeface="Georgia"/>
                <a:sym typeface="Georgia"/>
              </a:rPr>
              <a:t>3</a:t>
            </a:r>
            <a:r>
              <a:rPr lang="fi-FI" sz="2000" dirty="0" smtClean="0">
                <a:latin typeface="Georgia"/>
                <a:ea typeface="Georgia"/>
                <a:cs typeface="Georgia"/>
                <a:sym typeface="Georgia"/>
              </a:rPr>
              <a:t> </a:t>
            </a:r>
            <a:r>
              <a:rPr lang="fi-FI" sz="2000" dirty="0" err="1" smtClean="0">
                <a:latin typeface="Georgia"/>
                <a:ea typeface="Georgia"/>
                <a:cs typeface="Georgia"/>
                <a:sym typeface="Georgia"/>
              </a:rPr>
              <a:t>years</a:t>
            </a:r>
            <a:r>
              <a:rPr lang="fi-FI" sz="2000" dirty="0" smtClean="0">
                <a:latin typeface="Georgia"/>
                <a:ea typeface="Georgia"/>
                <a:cs typeface="Georgia"/>
                <a:sym typeface="Georgia"/>
              </a:rPr>
              <a:t> (1.1.2015-31.12.2017)</a:t>
            </a:r>
          </a:p>
          <a:p>
            <a:pPr indent="-228600">
              <a:spcBef>
                <a:spcPts val="310"/>
              </a:spcBef>
              <a:buClr>
                <a:srgbClr val="F907B4"/>
              </a:buClr>
              <a:buSzPct val="100000"/>
            </a:pPr>
            <a:endParaRPr lang="fi-FI" sz="2000" dirty="0">
              <a:latin typeface="Georgia"/>
              <a:ea typeface="Georgia"/>
              <a:cs typeface="Georgia"/>
              <a:sym typeface="Georgia"/>
            </a:endParaRPr>
          </a:p>
          <a:p>
            <a:pPr indent="-228600">
              <a:spcBef>
                <a:spcPts val="310"/>
              </a:spcBef>
              <a:buClr>
                <a:srgbClr val="F907B4"/>
              </a:buClr>
              <a:buSzPct val="100000"/>
            </a:pPr>
            <a:r>
              <a:rPr lang="fi-FI" sz="1800" dirty="0" err="1" smtClean="0">
                <a:latin typeface="Georgia"/>
                <a:ea typeface="Georgia"/>
                <a:cs typeface="Georgia"/>
                <a:sym typeface="Georgia"/>
              </a:rPr>
              <a:t>Budget</a:t>
            </a:r>
            <a:r>
              <a:rPr lang="fi-FI" sz="1800" dirty="0" smtClean="0">
                <a:latin typeface="Georgia"/>
                <a:ea typeface="Georgia"/>
                <a:cs typeface="Georgia"/>
                <a:sym typeface="Georgia"/>
              </a:rPr>
              <a:t> 1 050 000 e</a:t>
            </a:r>
          </a:p>
          <a:p>
            <a:pPr indent="-228600">
              <a:spcBef>
                <a:spcPts val="310"/>
              </a:spcBef>
              <a:buClr>
                <a:srgbClr val="F907B4"/>
              </a:buClr>
              <a:buSzPct val="100000"/>
            </a:pPr>
            <a:endParaRPr lang="fi-FI" sz="1800" dirty="0">
              <a:latin typeface="Georgia"/>
              <a:ea typeface="Georgia"/>
              <a:cs typeface="Georgia"/>
              <a:sym typeface="Georgia"/>
            </a:endParaRPr>
          </a:p>
          <a:p>
            <a:pPr indent="-228600">
              <a:spcBef>
                <a:spcPts val="310"/>
              </a:spcBef>
              <a:buClr>
                <a:srgbClr val="F907B4"/>
              </a:buClr>
              <a:buSzPct val="100000"/>
            </a:pPr>
            <a:endParaRPr lang="fi-FI" sz="1800" dirty="0">
              <a:latin typeface="Georgia"/>
              <a:ea typeface="Georgia"/>
              <a:cs typeface="Georgia"/>
              <a:sym typeface="Georgia"/>
            </a:endParaRPr>
          </a:p>
          <a:p>
            <a:pPr lvl="1" indent="-307975">
              <a:spcBef>
                <a:spcPts val="310"/>
              </a:spcBef>
              <a:buSzPct val="100000"/>
            </a:pPr>
            <a:endParaRPr lang="fi-FI" sz="1600" dirty="0">
              <a:latin typeface="Georgia"/>
              <a:ea typeface="Georgia"/>
              <a:cs typeface="Georgia"/>
              <a:sym typeface="Georgia"/>
            </a:endParaRPr>
          </a:p>
          <a:p>
            <a:pPr marR="0" algn="l" rtl="0">
              <a:lnSpc>
                <a:spcPct val="120000"/>
              </a:lnSpc>
              <a:spcBef>
                <a:spcPts val="310"/>
              </a:spcBef>
              <a:buNone/>
            </a:pPr>
            <a:endParaRPr sz="1600" dirty="0">
              <a:latin typeface="Georgia"/>
              <a:ea typeface="Georgia"/>
              <a:cs typeface="Georgia"/>
              <a:sym typeface="Georgia"/>
            </a:endParaRPr>
          </a:p>
          <a:p>
            <a:pPr marR="0" lvl="0" algn="l" rtl="0">
              <a:lnSpc>
                <a:spcPct val="120000"/>
              </a:lnSpc>
              <a:spcBef>
                <a:spcPts val="310"/>
              </a:spcBef>
              <a:buClr>
                <a:srgbClr val="000000"/>
              </a:buClr>
              <a:buFont typeface="Arial"/>
              <a:buNone/>
            </a:pPr>
            <a:endParaRPr sz="1600" dirty="0">
              <a:latin typeface="Georgia"/>
              <a:ea typeface="Georgia"/>
              <a:cs typeface="Georgia"/>
              <a:sym typeface="Georgia"/>
            </a:endParaRPr>
          </a:p>
          <a:p>
            <a:pPr marR="0" lvl="0" algn="l" rtl="0">
              <a:lnSpc>
                <a:spcPct val="120000"/>
              </a:lnSpc>
              <a:spcBef>
                <a:spcPts val="310"/>
              </a:spcBef>
              <a:buNone/>
            </a:pPr>
            <a:endParaRPr sz="1600" b="0" i="0" u="none" strike="noStrike" cap="none" baseline="0" dirty="0">
              <a:solidFill>
                <a:srgbClr val="000000"/>
              </a:solidFill>
              <a:latin typeface="Georgia"/>
              <a:ea typeface="Georgia"/>
              <a:cs typeface="Georgia"/>
              <a:sym typeface="Georgia"/>
            </a:endParaRPr>
          </a:p>
        </p:txBody>
      </p:sp>
    </p:spTree>
    <p:extLst>
      <p:ext uri="{BB962C8B-B14F-4D97-AF65-F5344CB8AC3E}">
        <p14:creationId xmlns:p14="http://schemas.microsoft.com/office/powerpoint/2010/main" val="4259112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i-FI" dirty="0" err="1" smtClean="0"/>
              <a:t>Background</a:t>
            </a:r>
            <a:endParaRPr lang="en-US" dirty="0"/>
          </a:p>
        </p:txBody>
      </p:sp>
      <p:grpSp>
        <p:nvGrpSpPr>
          <p:cNvPr id="10" name="Group 9"/>
          <p:cNvGrpSpPr/>
          <p:nvPr/>
        </p:nvGrpSpPr>
        <p:grpSpPr>
          <a:xfrm>
            <a:off x="1619672" y="548680"/>
            <a:ext cx="6984893" cy="5949657"/>
            <a:chOff x="2555823" y="1527335"/>
            <a:chExt cx="6048742" cy="4971002"/>
          </a:xfrm>
        </p:grpSpPr>
        <p:sp>
          <p:nvSpPr>
            <p:cNvPr id="4" name="Shape 75"/>
            <p:cNvSpPr/>
            <p:nvPr/>
          </p:nvSpPr>
          <p:spPr>
            <a:xfrm>
              <a:off x="3030005" y="4050037"/>
              <a:ext cx="2448300" cy="2448300"/>
            </a:xfrm>
            <a:prstGeom prst="ellipse">
              <a:avLst/>
            </a:prstGeom>
            <a:solidFill>
              <a:srgbClr val="EAE27A">
                <a:alpha val="80000"/>
              </a:srgbClr>
            </a:solidFill>
            <a:ln>
              <a:noFill/>
            </a:ln>
          </p:spPr>
          <p:txBody>
            <a:bodyPr lIns="91425" tIns="45700" rIns="91425" bIns="45700" anchor="ctr" anchorCtr="0">
              <a:noAutofit/>
            </a:bodyPr>
            <a:lstStyle/>
            <a:p>
              <a:pPr marL="0" marR="0" lvl="0" indent="0" algn="ctr" rtl="0">
                <a:spcBef>
                  <a:spcPts val="0"/>
                </a:spcBef>
                <a:buSzPct val="25000"/>
                <a:buNone/>
              </a:pPr>
              <a:endParaRPr lang="fi-FI" sz="1400" b="1" dirty="0" smtClean="0">
                <a:solidFill>
                  <a:srgbClr val="FFFFFF"/>
                </a:solidFill>
              </a:endParaRPr>
            </a:p>
            <a:p>
              <a:pPr marL="0" marR="0" lvl="0" indent="0" algn="ctr" rtl="0">
                <a:spcBef>
                  <a:spcPts val="0"/>
                </a:spcBef>
                <a:buSzPct val="25000"/>
                <a:buNone/>
              </a:pPr>
              <a:endParaRPr lang="fi-FI" sz="1400" b="1" dirty="0">
                <a:solidFill>
                  <a:srgbClr val="FFFFFF"/>
                </a:solidFill>
              </a:endParaRPr>
            </a:p>
            <a:p>
              <a:pPr marL="0" marR="0" lvl="0" indent="0" algn="ctr" rtl="0">
                <a:spcBef>
                  <a:spcPts val="0"/>
                </a:spcBef>
                <a:buSzPct val="25000"/>
                <a:buNone/>
              </a:pPr>
              <a:r>
                <a:rPr lang="fi-FI" sz="1400" b="1" dirty="0" smtClean="0">
                  <a:solidFill>
                    <a:srgbClr val="FFFFFF"/>
                  </a:solidFill>
                </a:rPr>
                <a:t>GLOBALIZATION</a:t>
              </a:r>
              <a:endParaRPr lang="fi-FI" sz="1400" b="1" dirty="0">
                <a:solidFill>
                  <a:srgbClr val="FFFFFF"/>
                </a:solidFill>
              </a:endParaRPr>
            </a:p>
            <a:p>
              <a:pPr marL="0" marR="0" lvl="0" indent="0" algn="ctr" rtl="0">
                <a:spcBef>
                  <a:spcPts val="0"/>
                </a:spcBef>
                <a:buNone/>
              </a:pPr>
              <a:endParaRPr sz="1400" b="1" i="0" u="none" strike="noStrike" cap="none" baseline="0" dirty="0">
                <a:solidFill>
                  <a:srgbClr val="FFFFFF"/>
                </a:solidFill>
                <a:latin typeface="Arial"/>
                <a:ea typeface="Arial"/>
                <a:cs typeface="Arial"/>
                <a:sym typeface="Arial"/>
              </a:endParaRPr>
            </a:p>
            <a:p>
              <a:pPr marL="0" marR="0" lvl="0" indent="0" algn="ctr" rtl="0">
                <a:spcBef>
                  <a:spcPts val="0"/>
                </a:spcBef>
                <a:buSzPct val="25000"/>
                <a:buNone/>
              </a:pPr>
              <a:endParaRPr lang="fi-FI" sz="1400" dirty="0">
                <a:solidFill>
                  <a:srgbClr val="FFFFFF"/>
                </a:solidFill>
              </a:endParaRPr>
            </a:p>
          </p:txBody>
        </p:sp>
        <p:sp>
          <p:nvSpPr>
            <p:cNvPr id="5" name="Shape 73"/>
            <p:cNvSpPr/>
            <p:nvPr/>
          </p:nvSpPr>
          <p:spPr>
            <a:xfrm>
              <a:off x="6228273" y="2393195"/>
              <a:ext cx="2376292" cy="2376292"/>
            </a:xfrm>
            <a:prstGeom prst="ellipse">
              <a:avLst/>
            </a:prstGeom>
            <a:solidFill>
              <a:schemeClr val="accent2">
                <a:alpha val="80000"/>
              </a:schemeClr>
            </a:solidFill>
            <a:ln>
              <a:noFill/>
            </a:ln>
          </p:spPr>
          <p:txBody>
            <a:bodyPr lIns="91425" tIns="45700" rIns="91425" bIns="45700" anchor="ctr" anchorCtr="0">
              <a:noAutofit/>
            </a:bodyPr>
            <a:lstStyle/>
            <a:p>
              <a:pPr marL="0" marR="0" lvl="0" indent="0" algn="ctr" rtl="0">
                <a:spcBef>
                  <a:spcPts val="0"/>
                </a:spcBef>
                <a:buSzPct val="25000"/>
                <a:buNone/>
              </a:pPr>
              <a:r>
                <a:rPr lang="fi-FI" sz="1600" b="1" dirty="0" smtClean="0">
                  <a:solidFill>
                    <a:srgbClr val="FFFFFF"/>
                  </a:solidFill>
                </a:rPr>
                <a:t>EXPERTISE</a:t>
              </a:r>
              <a:endParaRPr lang="fi-FI" sz="1600" b="1" dirty="0">
                <a:solidFill>
                  <a:srgbClr val="FFFFFF"/>
                </a:solidFill>
              </a:endParaRPr>
            </a:p>
            <a:p>
              <a:pPr marL="0" marR="0" lvl="0" indent="0" algn="ctr" rtl="0">
                <a:spcBef>
                  <a:spcPts val="0"/>
                </a:spcBef>
                <a:buNone/>
              </a:pPr>
              <a:endParaRPr sz="1600" b="1" i="0" u="none" strike="noStrike" cap="none" baseline="0" dirty="0">
                <a:solidFill>
                  <a:srgbClr val="FFFFFF"/>
                </a:solidFill>
                <a:latin typeface="Arial"/>
                <a:ea typeface="Arial"/>
                <a:cs typeface="Arial"/>
                <a:sym typeface="Arial"/>
              </a:endParaRPr>
            </a:p>
          </p:txBody>
        </p:sp>
        <p:sp>
          <p:nvSpPr>
            <p:cNvPr id="6" name="Shape 74"/>
            <p:cNvSpPr/>
            <p:nvPr/>
          </p:nvSpPr>
          <p:spPr>
            <a:xfrm>
              <a:off x="5004123" y="3999916"/>
              <a:ext cx="2448300" cy="2448300"/>
            </a:xfrm>
            <a:prstGeom prst="ellipse">
              <a:avLst/>
            </a:prstGeom>
            <a:solidFill>
              <a:schemeClr val="accent3">
                <a:alpha val="80000"/>
              </a:schemeClr>
            </a:solidFill>
            <a:ln>
              <a:noFill/>
            </a:ln>
          </p:spPr>
          <p:txBody>
            <a:bodyPr lIns="91425" tIns="45700" rIns="91425" bIns="45700" anchor="ctr" anchorCtr="0">
              <a:noAutofit/>
            </a:bodyPr>
            <a:lstStyle/>
            <a:p>
              <a:pPr marL="0" marR="0" lvl="0" indent="0" algn="ctr" rtl="0">
                <a:spcBef>
                  <a:spcPts val="0"/>
                </a:spcBef>
                <a:buNone/>
              </a:pPr>
              <a:endParaRPr sz="1200" b="1" dirty="0">
                <a:solidFill>
                  <a:srgbClr val="FFFFFF"/>
                </a:solidFill>
              </a:endParaRPr>
            </a:p>
            <a:p>
              <a:pPr marL="0" marR="0" lvl="0" indent="0" algn="ctr" rtl="0">
                <a:spcBef>
                  <a:spcPts val="0"/>
                </a:spcBef>
                <a:buNone/>
              </a:pPr>
              <a:endParaRPr sz="1200" b="1" dirty="0">
                <a:solidFill>
                  <a:srgbClr val="FFFFFF"/>
                </a:solidFill>
              </a:endParaRPr>
            </a:p>
            <a:p>
              <a:pPr marL="0" marR="0" lvl="0" indent="0" algn="ctr" rtl="0">
                <a:spcBef>
                  <a:spcPts val="0"/>
                </a:spcBef>
                <a:buSzPct val="25000"/>
                <a:buNone/>
              </a:pPr>
              <a:r>
                <a:rPr lang="fi-FI" sz="1200" b="1" dirty="0" smtClean="0">
                  <a:solidFill>
                    <a:srgbClr val="FFFFFF"/>
                  </a:solidFill>
                </a:rPr>
                <a:t>CUSTOMER</a:t>
              </a:r>
            </a:p>
            <a:p>
              <a:pPr marL="0" marR="0" lvl="0" indent="0" algn="ctr" rtl="0">
                <a:spcBef>
                  <a:spcPts val="0"/>
                </a:spcBef>
                <a:buSzPct val="25000"/>
                <a:buNone/>
              </a:pPr>
              <a:r>
                <a:rPr lang="fi-FI" sz="1200" b="1" dirty="0" smtClean="0">
                  <a:solidFill>
                    <a:srgbClr val="FFFFFF"/>
                  </a:solidFill>
                </a:rPr>
                <a:t>EXPERIENCE</a:t>
              </a:r>
              <a:endParaRPr lang="fi-FI" sz="1200" b="1" dirty="0">
                <a:solidFill>
                  <a:srgbClr val="FFFFFF"/>
                </a:solidFill>
              </a:endParaRPr>
            </a:p>
            <a:p>
              <a:pPr marL="0" marR="0" lvl="0" indent="0" algn="ctr" rtl="0">
                <a:spcBef>
                  <a:spcPts val="0"/>
                </a:spcBef>
                <a:buNone/>
              </a:pPr>
              <a:endParaRPr sz="1200" b="1" i="0" u="none" strike="noStrike" cap="none" baseline="0" dirty="0">
                <a:solidFill>
                  <a:srgbClr val="FFFFFF"/>
                </a:solidFill>
                <a:latin typeface="Arial"/>
                <a:ea typeface="Arial"/>
                <a:cs typeface="Arial"/>
                <a:sym typeface="Arial"/>
              </a:endParaRPr>
            </a:p>
          </p:txBody>
        </p:sp>
        <p:sp>
          <p:nvSpPr>
            <p:cNvPr id="7" name="Shape 75"/>
            <p:cNvSpPr/>
            <p:nvPr/>
          </p:nvSpPr>
          <p:spPr>
            <a:xfrm>
              <a:off x="2555823" y="2298885"/>
              <a:ext cx="2448300" cy="2448300"/>
            </a:xfrm>
            <a:prstGeom prst="ellipse">
              <a:avLst/>
            </a:prstGeom>
            <a:solidFill>
              <a:srgbClr val="92D050">
                <a:alpha val="80000"/>
              </a:srgbClr>
            </a:solidFill>
            <a:ln>
              <a:noFill/>
            </a:ln>
          </p:spPr>
          <p:txBody>
            <a:bodyPr lIns="91425" tIns="45700" rIns="91425" bIns="45700" anchor="ctr" anchorCtr="0">
              <a:noAutofit/>
            </a:bodyPr>
            <a:lstStyle/>
            <a:p>
              <a:pPr marL="0" marR="0" lvl="0" indent="0" algn="ctr" rtl="0">
                <a:spcBef>
                  <a:spcPts val="0"/>
                </a:spcBef>
                <a:buSzPct val="25000"/>
                <a:buNone/>
              </a:pPr>
              <a:r>
                <a:rPr lang="fi-FI" sz="1400" b="1" dirty="0" smtClean="0">
                  <a:solidFill>
                    <a:srgbClr val="FFFFFF"/>
                  </a:solidFill>
                </a:rPr>
                <a:t>VALUE CREATION</a:t>
              </a:r>
              <a:endParaRPr lang="fi-FI" sz="1400" b="1" dirty="0">
                <a:solidFill>
                  <a:srgbClr val="FFFFFF"/>
                </a:solidFill>
              </a:endParaRPr>
            </a:p>
            <a:p>
              <a:pPr marL="0" marR="0" lvl="0" indent="0" algn="ctr" rtl="0">
                <a:spcBef>
                  <a:spcPts val="0"/>
                </a:spcBef>
                <a:buNone/>
              </a:pPr>
              <a:endParaRPr sz="1400" b="1" i="0" u="none" strike="noStrike" cap="none" baseline="0" dirty="0">
                <a:solidFill>
                  <a:srgbClr val="FFFFFF"/>
                </a:solidFill>
                <a:latin typeface="Arial"/>
                <a:ea typeface="Arial"/>
                <a:cs typeface="Arial"/>
                <a:sym typeface="Arial"/>
              </a:endParaRPr>
            </a:p>
          </p:txBody>
        </p:sp>
        <p:sp>
          <p:nvSpPr>
            <p:cNvPr id="8" name="Shape 76"/>
            <p:cNvSpPr/>
            <p:nvPr/>
          </p:nvSpPr>
          <p:spPr>
            <a:xfrm>
              <a:off x="4280987" y="1527335"/>
              <a:ext cx="2448300" cy="2448300"/>
            </a:xfrm>
            <a:prstGeom prst="ellipse">
              <a:avLst/>
            </a:prstGeom>
            <a:solidFill>
              <a:schemeClr val="accent6">
                <a:alpha val="80000"/>
              </a:schemeClr>
            </a:solidFill>
            <a:ln>
              <a:noFill/>
            </a:ln>
          </p:spPr>
          <p:txBody>
            <a:bodyPr lIns="91425" tIns="45700" rIns="91425" bIns="45700" anchor="ctr" anchorCtr="0">
              <a:noAutofit/>
            </a:bodyPr>
            <a:lstStyle/>
            <a:p>
              <a:pPr marL="0" marR="0" lvl="0" indent="0" algn="ctr" rtl="0">
                <a:spcBef>
                  <a:spcPts val="0"/>
                </a:spcBef>
                <a:buSzPct val="25000"/>
                <a:buNone/>
              </a:pPr>
              <a:r>
                <a:rPr lang="fi-FI" sz="1400" b="1" dirty="0" smtClean="0">
                  <a:solidFill>
                    <a:srgbClr val="FFFFFF"/>
                  </a:solidFill>
                </a:rPr>
                <a:t>DIGITALIZATION</a:t>
              </a:r>
              <a:endParaRPr lang="fi-FI" sz="1400" b="1" dirty="0">
                <a:solidFill>
                  <a:srgbClr val="FFFFFF"/>
                </a:solidFill>
              </a:endParaRPr>
            </a:p>
            <a:p>
              <a:pPr marL="0" marR="0" lvl="0" indent="0" algn="ctr" rtl="0">
                <a:spcBef>
                  <a:spcPts val="0"/>
                </a:spcBef>
                <a:buNone/>
              </a:pPr>
              <a:endParaRPr sz="1400" b="1" i="0" u="none" strike="noStrike" cap="none" baseline="0" dirty="0">
                <a:solidFill>
                  <a:srgbClr val="FFFFFF"/>
                </a:solidFill>
                <a:latin typeface="Arial"/>
                <a:ea typeface="Arial"/>
                <a:cs typeface="Arial"/>
                <a:sym typeface="Arial"/>
              </a:endParaRPr>
            </a:p>
            <a:p>
              <a:pPr marL="0" marR="0" lvl="0" indent="0" algn="ctr" rtl="0">
                <a:spcBef>
                  <a:spcPts val="0"/>
                </a:spcBef>
                <a:buNone/>
              </a:pPr>
              <a:endParaRPr sz="1400" dirty="0">
                <a:solidFill>
                  <a:srgbClr val="FFFFFF"/>
                </a:solidFill>
              </a:endParaRPr>
            </a:p>
            <a:p>
              <a:pPr marL="0" marR="0" lvl="0" indent="0" algn="ctr" rtl="0">
                <a:spcBef>
                  <a:spcPts val="0"/>
                </a:spcBef>
                <a:buNone/>
              </a:pPr>
              <a:endParaRPr sz="1400" dirty="0">
                <a:solidFill>
                  <a:srgbClr val="FFFFFF"/>
                </a:solidFill>
              </a:endParaRPr>
            </a:p>
            <a:p>
              <a:pPr marL="0" marR="0" lvl="0" indent="0" algn="ctr" rtl="0">
                <a:spcBef>
                  <a:spcPts val="0"/>
                </a:spcBef>
                <a:buNone/>
              </a:pPr>
              <a:endParaRPr sz="1400" dirty="0">
                <a:solidFill>
                  <a:srgbClr val="FFFFFF"/>
                </a:solidFill>
              </a:endParaRPr>
            </a:p>
            <a:p>
              <a:pPr marL="0" marR="0" lvl="0" indent="0" algn="l" rtl="0">
                <a:spcBef>
                  <a:spcPts val="0"/>
                </a:spcBef>
                <a:buNone/>
              </a:pPr>
              <a:endParaRPr sz="1400" dirty="0">
                <a:solidFill>
                  <a:srgbClr val="FFFFFF"/>
                </a:solidFill>
              </a:endParaRPr>
            </a:p>
          </p:txBody>
        </p:sp>
        <p:sp>
          <p:nvSpPr>
            <p:cNvPr id="9" name="Shape 77"/>
            <p:cNvSpPr/>
            <p:nvPr/>
          </p:nvSpPr>
          <p:spPr>
            <a:xfrm>
              <a:off x="4830406" y="3150744"/>
              <a:ext cx="1440300" cy="1440300"/>
            </a:xfrm>
            <a:prstGeom prst="ellipse">
              <a:avLst/>
            </a:prstGeom>
            <a:solidFill>
              <a:schemeClr val="dk1"/>
            </a:solidFill>
            <a:ln w="2540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fi-FI" sz="1200" b="1" dirty="0" smtClean="0">
                  <a:solidFill>
                    <a:srgbClr val="FFFFFF"/>
                  </a:solidFill>
                </a:rPr>
                <a:t>INDIVIDUAL</a:t>
              </a:r>
              <a:endParaRPr lang="fi-FI" sz="1200" b="1" dirty="0">
                <a:solidFill>
                  <a:srgbClr val="FFFFFF"/>
                </a:solidFill>
              </a:endParaRPr>
            </a:p>
          </p:txBody>
        </p:sp>
      </p:grpSp>
    </p:spTree>
    <p:extLst>
      <p:ext uri="{BB962C8B-B14F-4D97-AF65-F5344CB8AC3E}">
        <p14:creationId xmlns:p14="http://schemas.microsoft.com/office/powerpoint/2010/main" val="1068419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Research</a:t>
            </a:r>
            <a:r>
              <a:rPr lang="fi-FI" dirty="0" smtClean="0"/>
              <a:t> </a:t>
            </a:r>
            <a:r>
              <a:rPr lang="fi-FI" dirty="0" err="1" smtClean="0"/>
              <a:t>questions</a:t>
            </a:r>
            <a:endParaRPr lang="en-US" dirty="0"/>
          </a:p>
        </p:txBody>
      </p:sp>
      <p:sp>
        <p:nvSpPr>
          <p:cNvPr id="4" name="Shape 54"/>
          <p:cNvSpPr txBox="1">
            <a:spLocks noGrp="1"/>
          </p:cNvSpPr>
          <p:nvPr>
            <p:ph idx="1"/>
          </p:nvPr>
        </p:nvSpPr>
        <p:spPr>
          <a:xfrm>
            <a:off x="467544" y="1412776"/>
            <a:ext cx="8229600" cy="4525963"/>
          </a:xfrm>
          <a:prstGeom prst="rect">
            <a:avLst/>
          </a:prstGeom>
          <a:noFill/>
          <a:ln>
            <a:noFill/>
          </a:ln>
        </p:spPr>
        <p:txBody>
          <a:bodyPr lIns="91425" tIns="45700" rIns="91425" bIns="45700" anchor="t" anchorCtr="0">
            <a:noAutofit/>
          </a:bodyPr>
          <a:lstStyle/>
          <a:p>
            <a:pPr marR="0" lvl="0" algn="l" rtl="0">
              <a:lnSpc>
                <a:spcPct val="120000"/>
              </a:lnSpc>
              <a:spcBef>
                <a:spcPts val="0"/>
              </a:spcBef>
              <a:buNone/>
            </a:pPr>
            <a:endParaRPr sz="1800" dirty="0">
              <a:latin typeface="Georgia"/>
              <a:ea typeface="Georgia"/>
              <a:cs typeface="Georgia"/>
              <a:sym typeface="Georgia"/>
            </a:endParaRPr>
          </a:p>
          <a:p>
            <a:pPr marR="0" lvl="1" algn="l" rtl="0">
              <a:lnSpc>
                <a:spcPct val="120000"/>
              </a:lnSpc>
              <a:spcBef>
                <a:spcPts val="310"/>
              </a:spcBef>
              <a:spcAft>
                <a:spcPts val="0"/>
              </a:spcAft>
              <a:buClr>
                <a:srgbClr val="F907B4"/>
              </a:buClr>
              <a:buSzPct val="100000"/>
              <a:buFont typeface="Georgia"/>
              <a:buChar char="›"/>
            </a:pPr>
            <a:r>
              <a:rPr lang="fi-FI" sz="1800" dirty="0" err="1" smtClean="0">
                <a:solidFill>
                  <a:schemeClr val="tx1"/>
                </a:solidFill>
                <a:latin typeface="Georgia"/>
                <a:ea typeface="Georgia"/>
                <a:cs typeface="Georgia"/>
                <a:sym typeface="Georgia"/>
              </a:rPr>
              <a:t>What</a:t>
            </a:r>
            <a:r>
              <a:rPr lang="fi-FI" sz="1800" dirty="0">
                <a:latin typeface="Georgia"/>
                <a:ea typeface="Georgia"/>
                <a:cs typeface="Georgia"/>
                <a:sym typeface="Georgia"/>
              </a:rPr>
              <a:t> </a:t>
            </a:r>
            <a:r>
              <a:rPr lang="fi-FI" sz="1800" dirty="0" smtClean="0">
                <a:latin typeface="Georgia"/>
                <a:ea typeface="Georgia"/>
                <a:cs typeface="Georgia"/>
                <a:sym typeface="Georgia"/>
              </a:rPr>
              <a:t>is the </a:t>
            </a:r>
            <a:r>
              <a:rPr lang="fi-FI" sz="1800" dirty="0" err="1" smtClean="0">
                <a:latin typeface="Georgia"/>
                <a:ea typeface="Georgia"/>
                <a:cs typeface="Georgia"/>
                <a:sym typeface="Georgia"/>
              </a:rPr>
              <a:t>role</a:t>
            </a:r>
            <a:r>
              <a:rPr lang="fi-FI" sz="1800" dirty="0" smtClean="0">
                <a:latin typeface="Georgia"/>
                <a:ea typeface="Georgia"/>
                <a:cs typeface="Georgia"/>
                <a:sym typeface="Georgia"/>
              </a:rPr>
              <a:t> of </a:t>
            </a:r>
            <a:r>
              <a:rPr lang="fi-FI" sz="1800" dirty="0" err="1" smtClean="0">
                <a:latin typeface="Georgia"/>
                <a:ea typeface="Georgia"/>
                <a:cs typeface="Georgia"/>
                <a:sym typeface="Georgia"/>
              </a:rPr>
              <a:t>emotions</a:t>
            </a:r>
            <a:r>
              <a:rPr lang="fi-FI" sz="1800" dirty="0" smtClean="0">
                <a:latin typeface="Georgia"/>
                <a:ea typeface="Georgia"/>
                <a:cs typeface="Georgia"/>
                <a:sym typeface="Georgia"/>
              </a:rPr>
              <a:t> and </a:t>
            </a:r>
            <a:r>
              <a:rPr lang="fi-FI" sz="1800" dirty="0" err="1" smtClean="0">
                <a:latin typeface="Georgia"/>
                <a:ea typeface="Georgia"/>
                <a:cs typeface="Georgia"/>
                <a:sym typeface="Georgia"/>
              </a:rPr>
              <a:t>feelings</a:t>
            </a:r>
            <a:r>
              <a:rPr lang="fi-FI" sz="1800" dirty="0" smtClean="0">
                <a:latin typeface="Georgia"/>
                <a:ea typeface="Georgia"/>
                <a:cs typeface="Georgia"/>
                <a:sym typeface="Georgia"/>
              </a:rPr>
              <a:t> in b2b </a:t>
            </a:r>
            <a:r>
              <a:rPr lang="fi-FI" sz="1800" dirty="0" err="1" smtClean="0">
                <a:latin typeface="Georgia"/>
                <a:ea typeface="Georgia"/>
                <a:cs typeface="Georgia"/>
                <a:sym typeface="Georgia"/>
              </a:rPr>
              <a:t>relationships</a:t>
            </a:r>
            <a:r>
              <a:rPr lang="fi-FI" sz="1800" dirty="0" smtClean="0">
                <a:latin typeface="Georgia"/>
                <a:ea typeface="Georgia"/>
                <a:cs typeface="Georgia"/>
                <a:sym typeface="Georgia"/>
              </a:rPr>
              <a:t>? </a:t>
            </a:r>
          </a:p>
          <a:p>
            <a:pPr marR="0" lvl="1" algn="l" rtl="0">
              <a:lnSpc>
                <a:spcPct val="120000"/>
              </a:lnSpc>
              <a:spcBef>
                <a:spcPts val="310"/>
              </a:spcBef>
              <a:spcAft>
                <a:spcPts val="0"/>
              </a:spcAft>
              <a:buClr>
                <a:srgbClr val="F907B4"/>
              </a:buClr>
              <a:buSzPct val="100000"/>
              <a:buFont typeface="Georgia"/>
              <a:buChar char="›"/>
            </a:pPr>
            <a:r>
              <a:rPr lang="fi-FI" sz="1800" dirty="0" smtClean="0">
                <a:latin typeface="Georgia"/>
                <a:ea typeface="Georgia"/>
                <a:cs typeface="Georgia"/>
                <a:sym typeface="Georgia"/>
              </a:rPr>
              <a:t>How to </a:t>
            </a:r>
            <a:r>
              <a:rPr lang="fi-FI" sz="1800" dirty="0" err="1" smtClean="0">
                <a:latin typeface="Georgia"/>
                <a:ea typeface="Georgia"/>
                <a:cs typeface="Georgia"/>
                <a:sym typeface="Georgia"/>
              </a:rPr>
              <a:t>manage</a:t>
            </a:r>
            <a:r>
              <a:rPr lang="fi-FI" sz="1800" dirty="0" smtClean="0">
                <a:latin typeface="Georgia"/>
                <a:ea typeface="Georgia"/>
                <a:cs typeface="Georgia"/>
                <a:sym typeface="Georgia"/>
              </a:rPr>
              <a:t> </a:t>
            </a:r>
            <a:r>
              <a:rPr lang="fi-FI" sz="1800" dirty="0" err="1" smtClean="0">
                <a:latin typeface="Georgia"/>
                <a:ea typeface="Georgia"/>
                <a:cs typeface="Georgia"/>
                <a:sym typeface="Georgia"/>
              </a:rPr>
              <a:t>feelings</a:t>
            </a:r>
            <a:r>
              <a:rPr lang="fi-FI" sz="1800" dirty="0" smtClean="0">
                <a:latin typeface="Georgia"/>
                <a:ea typeface="Georgia"/>
                <a:cs typeface="Georgia"/>
                <a:sym typeface="Georgia"/>
              </a:rPr>
              <a:t> and </a:t>
            </a:r>
            <a:r>
              <a:rPr lang="fi-FI" sz="1800" dirty="0" err="1" smtClean="0">
                <a:latin typeface="Georgia"/>
                <a:ea typeface="Georgia"/>
                <a:cs typeface="Georgia"/>
                <a:sym typeface="Georgia"/>
              </a:rPr>
              <a:t>customer</a:t>
            </a:r>
            <a:r>
              <a:rPr lang="fi-FI" sz="1800" dirty="0" smtClean="0">
                <a:latin typeface="Georgia"/>
                <a:ea typeface="Georgia"/>
                <a:cs typeface="Georgia"/>
                <a:sym typeface="Georgia"/>
              </a:rPr>
              <a:t> </a:t>
            </a:r>
            <a:r>
              <a:rPr lang="fi-FI" sz="1800" dirty="0" err="1" smtClean="0">
                <a:latin typeface="Georgia"/>
                <a:ea typeface="Georgia"/>
                <a:cs typeface="Georgia"/>
                <a:sym typeface="Georgia"/>
              </a:rPr>
              <a:t>experience</a:t>
            </a:r>
            <a:r>
              <a:rPr lang="fi-FI" sz="1800" dirty="0" smtClean="0">
                <a:latin typeface="Georgia"/>
                <a:ea typeface="Georgia"/>
                <a:cs typeface="Georgia"/>
                <a:sym typeface="Georgia"/>
              </a:rPr>
              <a:t>? </a:t>
            </a:r>
            <a:endParaRPr lang="fi-FI" sz="1800" dirty="0">
              <a:solidFill>
                <a:schemeClr val="tx1"/>
              </a:solidFill>
              <a:latin typeface="Georgia"/>
              <a:ea typeface="Georgia"/>
              <a:cs typeface="Georgia"/>
              <a:sym typeface="Georgia"/>
            </a:endParaRPr>
          </a:p>
          <a:p>
            <a:pPr marR="0" lvl="1" algn="l" rtl="0">
              <a:lnSpc>
                <a:spcPct val="120000"/>
              </a:lnSpc>
              <a:spcBef>
                <a:spcPts val="310"/>
              </a:spcBef>
              <a:spcAft>
                <a:spcPts val="0"/>
              </a:spcAft>
              <a:buClr>
                <a:srgbClr val="F907B4"/>
              </a:buClr>
              <a:buSzPct val="100000"/>
              <a:buFont typeface="Georgia"/>
              <a:buChar char="›"/>
            </a:pPr>
            <a:r>
              <a:rPr lang="fi-FI" sz="1800" dirty="0" smtClean="0">
                <a:solidFill>
                  <a:schemeClr val="tx1"/>
                </a:solidFill>
                <a:latin typeface="Georgia"/>
                <a:ea typeface="Georgia"/>
                <a:cs typeface="Georgia"/>
                <a:sym typeface="Georgia"/>
              </a:rPr>
              <a:t>How to </a:t>
            </a:r>
            <a:r>
              <a:rPr lang="fi-FI" sz="1800" dirty="0" err="1" smtClean="0">
                <a:latin typeface="Georgia"/>
                <a:ea typeface="Georgia"/>
                <a:cs typeface="Georgia"/>
                <a:sym typeface="Georgia"/>
              </a:rPr>
              <a:t>measure</a:t>
            </a:r>
            <a:r>
              <a:rPr lang="fi-FI" sz="1800" dirty="0" smtClean="0">
                <a:latin typeface="Georgia"/>
                <a:ea typeface="Georgia"/>
                <a:cs typeface="Georgia"/>
                <a:sym typeface="Georgia"/>
              </a:rPr>
              <a:t> </a:t>
            </a:r>
            <a:r>
              <a:rPr lang="fi-FI" sz="1800" dirty="0" err="1" smtClean="0">
                <a:latin typeface="Georgia"/>
                <a:ea typeface="Georgia"/>
                <a:cs typeface="Georgia"/>
                <a:sym typeface="Georgia"/>
              </a:rPr>
              <a:t>created</a:t>
            </a:r>
            <a:r>
              <a:rPr lang="fi-FI" sz="1800" dirty="0" smtClean="0">
                <a:latin typeface="Georgia"/>
                <a:ea typeface="Georgia"/>
                <a:cs typeface="Georgia"/>
                <a:sym typeface="Georgia"/>
              </a:rPr>
              <a:t> </a:t>
            </a:r>
            <a:r>
              <a:rPr lang="fi-FI" sz="1800" dirty="0" err="1" smtClean="0">
                <a:latin typeface="Georgia"/>
                <a:ea typeface="Georgia"/>
                <a:cs typeface="Georgia"/>
                <a:sym typeface="Georgia"/>
              </a:rPr>
              <a:t>value</a:t>
            </a:r>
            <a:r>
              <a:rPr lang="fi-FI" sz="1800" dirty="0" smtClean="0">
                <a:latin typeface="Georgia"/>
                <a:ea typeface="Georgia"/>
                <a:cs typeface="Georgia"/>
                <a:sym typeface="Georgia"/>
              </a:rPr>
              <a:t>? </a:t>
            </a:r>
          </a:p>
          <a:p>
            <a:pPr marR="0" lvl="1" algn="l" rtl="0">
              <a:lnSpc>
                <a:spcPct val="120000"/>
              </a:lnSpc>
              <a:spcBef>
                <a:spcPts val="310"/>
              </a:spcBef>
              <a:spcAft>
                <a:spcPts val="0"/>
              </a:spcAft>
              <a:buClr>
                <a:srgbClr val="F907B4"/>
              </a:buClr>
              <a:buSzPct val="100000"/>
              <a:buFont typeface="Georgia"/>
              <a:buChar char="›"/>
            </a:pPr>
            <a:r>
              <a:rPr lang="fi-FI" sz="1800" dirty="0" smtClean="0">
                <a:latin typeface="Georgia"/>
                <a:ea typeface="Georgia"/>
                <a:cs typeface="Georgia"/>
                <a:sym typeface="Georgia"/>
              </a:rPr>
              <a:t>How to </a:t>
            </a:r>
            <a:r>
              <a:rPr lang="fi-FI" sz="1800" dirty="0" err="1" smtClean="0">
                <a:latin typeface="Georgia"/>
                <a:ea typeface="Georgia"/>
                <a:cs typeface="Georgia"/>
                <a:sym typeface="Georgia"/>
              </a:rPr>
              <a:t>develop</a:t>
            </a:r>
            <a:r>
              <a:rPr lang="fi-FI" sz="1800" dirty="0" smtClean="0">
                <a:latin typeface="Georgia"/>
                <a:ea typeface="Georgia"/>
                <a:cs typeface="Georgia"/>
                <a:sym typeface="Georgia"/>
              </a:rPr>
              <a:t> and </a:t>
            </a:r>
            <a:r>
              <a:rPr lang="fi-FI" sz="1800" dirty="0" err="1" smtClean="0">
                <a:latin typeface="Georgia"/>
                <a:ea typeface="Georgia"/>
                <a:cs typeface="Georgia"/>
                <a:sym typeface="Georgia"/>
              </a:rPr>
              <a:t>manage</a:t>
            </a:r>
            <a:r>
              <a:rPr lang="fi-FI" sz="1800" dirty="0" smtClean="0">
                <a:latin typeface="Georgia"/>
                <a:ea typeface="Georgia"/>
                <a:cs typeface="Georgia"/>
                <a:sym typeface="Georgia"/>
              </a:rPr>
              <a:t> </a:t>
            </a:r>
            <a:r>
              <a:rPr lang="fi-FI" sz="1800" dirty="0" err="1" smtClean="0">
                <a:latin typeface="Georgia"/>
                <a:ea typeface="Georgia"/>
                <a:cs typeface="Georgia"/>
                <a:sym typeface="Georgia"/>
              </a:rPr>
              <a:t>customer</a:t>
            </a:r>
            <a:r>
              <a:rPr lang="fi-FI" sz="1800" dirty="0" smtClean="0">
                <a:latin typeface="Georgia"/>
                <a:ea typeface="Georgia"/>
                <a:cs typeface="Georgia"/>
                <a:sym typeface="Georgia"/>
              </a:rPr>
              <a:t> </a:t>
            </a:r>
            <a:r>
              <a:rPr lang="fi-FI" sz="1800" dirty="0" err="1" smtClean="0">
                <a:latin typeface="Georgia"/>
                <a:ea typeface="Georgia"/>
                <a:cs typeface="Georgia"/>
                <a:sym typeface="Georgia"/>
              </a:rPr>
              <a:t>relationships</a:t>
            </a:r>
            <a:r>
              <a:rPr lang="fi-FI" sz="1800" dirty="0" smtClean="0">
                <a:latin typeface="Georgia"/>
                <a:ea typeface="Georgia"/>
                <a:cs typeface="Georgia"/>
                <a:sym typeface="Georgia"/>
              </a:rPr>
              <a:t> </a:t>
            </a:r>
            <a:r>
              <a:rPr lang="fi-FI" sz="1800" dirty="0" err="1" smtClean="0">
                <a:latin typeface="Georgia"/>
                <a:ea typeface="Georgia"/>
                <a:cs typeface="Georgia"/>
                <a:sym typeface="Georgia"/>
              </a:rPr>
              <a:t>based</a:t>
            </a:r>
            <a:r>
              <a:rPr lang="fi-FI" sz="1800" dirty="0" smtClean="0">
                <a:latin typeface="Georgia"/>
                <a:ea typeface="Georgia"/>
                <a:cs typeface="Georgia"/>
                <a:sym typeface="Georgia"/>
              </a:rPr>
              <a:t> on </a:t>
            </a:r>
            <a:r>
              <a:rPr lang="fi-FI" sz="1800" dirty="0" err="1" smtClean="0">
                <a:latin typeface="Georgia"/>
                <a:ea typeface="Georgia"/>
                <a:cs typeface="Georgia"/>
                <a:sym typeface="Georgia"/>
              </a:rPr>
              <a:t>value</a:t>
            </a:r>
            <a:r>
              <a:rPr lang="fi-FI" sz="1800" dirty="0" smtClean="0">
                <a:latin typeface="Georgia"/>
                <a:ea typeface="Georgia"/>
                <a:cs typeface="Georgia"/>
                <a:sym typeface="Georgia"/>
              </a:rPr>
              <a:t> </a:t>
            </a:r>
            <a:r>
              <a:rPr lang="fi-FI" sz="1800" dirty="0" err="1" smtClean="0">
                <a:latin typeface="Georgia"/>
                <a:ea typeface="Georgia"/>
                <a:cs typeface="Georgia"/>
                <a:sym typeface="Georgia"/>
              </a:rPr>
              <a:t>creation</a:t>
            </a:r>
            <a:r>
              <a:rPr lang="fi-FI" sz="1800" dirty="0" smtClean="0">
                <a:latin typeface="Georgia"/>
                <a:ea typeface="Georgia"/>
                <a:cs typeface="Georgia"/>
                <a:sym typeface="Georgia"/>
              </a:rPr>
              <a:t>? </a:t>
            </a:r>
          </a:p>
          <a:p>
            <a:pPr marR="0" lvl="1" algn="l" rtl="0">
              <a:lnSpc>
                <a:spcPct val="120000"/>
              </a:lnSpc>
              <a:spcBef>
                <a:spcPts val="310"/>
              </a:spcBef>
              <a:spcAft>
                <a:spcPts val="0"/>
              </a:spcAft>
              <a:buClr>
                <a:srgbClr val="F907B4"/>
              </a:buClr>
              <a:buSzPct val="100000"/>
              <a:buFont typeface="Georgia"/>
              <a:buChar char="›"/>
            </a:pPr>
            <a:r>
              <a:rPr lang="fi-FI" sz="1800" dirty="0" smtClean="0">
                <a:solidFill>
                  <a:schemeClr val="tx1"/>
                </a:solidFill>
                <a:latin typeface="Georgia"/>
                <a:ea typeface="Georgia"/>
                <a:cs typeface="Georgia"/>
                <a:sym typeface="Georgia"/>
              </a:rPr>
              <a:t>How to </a:t>
            </a:r>
            <a:r>
              <a:rPr lang="fi-FI" sz="1800" dirty="0" err="1" smtClean="0">
                <a:solidFill>
                  <a:schemeClr val="tx1"/>
                </a:solidFill>
                <a:latin typeface="Georgia"/>
                <a:ea typeface="Georgia"/>
                <a:cs typeface="Georgia"/>
                <a:sym typeface="Georgia"/>
              </a:rPr>
              <a:t>manage</a:t>
            </a:r>
            <a:r>
              <a:rPr lang="fi-FI" sz="1800" dirty="0" smtClean="0">
                <a:solidFill>
                  <a:schemeClr val="tx1"/>
                </a:solidFill>
                <a:latin typeface="Georgia"/>
                <a:ea typeface="Georgia"/>
                <a:cs typeface="Georgia"/>
                <a:sym typeface="Georgia"/>
              </a:rPr>
              <a:t> </a:t>
            </a:r>
            <a:r>
              <a:rPr lang="fi-FI" sz="1800" dirty="0" err="1" smtClean="0">
                <a:latin typeface="Georgia"/>
                <a:ea typeface="Georgia"/>
                <a:cs typeface="Georgia"/>
                <a:sym typeface="Georgia"/>
              </a:rPr>
              <a:t>manage</a:t>
            </a:r>
            <a:r>
              <a:rPr lang="fi-FI" sz="1800" dirty="0" smtClean="0">
                <a:latin typeface="Georgia"/>
                <a:ea typeface="Georgia"/>
                <a:cs typeface="Georgia"/>
                <a:sym typeface="Georgia"/>
              </a:rPr>
              <a:t> </a:t>
            </a:r>
            <a:r>
              <a:rPr lang="fi-FI" sz="1800" dirty="0" err="1" smtClean="0">
                <a:latin typeface="Georgia"/>
                <a:ea typeface="Georgia"/>
                <a:cs typeface="Georgia"/>
                <a:sym typeface="Georgia"/>
              </a:rPr>
              <a:t>value</a:t>
            </a:r>
            <a:r>
              <a:rPr lang="fi-FI" sz="1800" dirty="0" smtClean="0">
                <a:latin typeface="Georgia"/>
                <a:ea typeface="Georgia"/>
                <a:cs typeface="Georgia"/>
                <a:sym typeface="Georgia"/>
              </a:rPr>
              <a:t> </a:t>
            </a:r>
            <a:r>
              <a:rPr lang="fi-FI" sz="1800" dirty="0" err="1" smtClean="0">
                <a:latin typeface="Georgia"/>
                <a:ea typeface="Georgia"/>
                <a:cs typeface="Georgia"/>
                <a:sym typeface="Georgia"/>
              </a:rPr>
              <a:t>creation</a:t>
            </a:r>
            <a:r>
              <a:rPr lang="fi-FI" sz="1800" dirty="0" smtClean="0">
                <a:latin typeface="Georgia"/>
                <a:ea typeface="Georgia"/>
                <a:cs typeface="Georgia"/>
                <a:sym typeface="Georgia"/>
              </a:rPr>
              <a:t> in business </a:t>
            </a:r>
            <a:r>
              <a:rPr lang="fi-FI" sz="1800" dirty="0" err="1" smtClean="0">
                <a:latin typeface="Georgia"/>
                <a:ea typeface="Georgia"/>
                <a:cs typeface="Georgia"/>
                <a:sym typeface="Georgia"/>
              </a:rPr>
              <a:t>networks</a:t>
            </a:r>
            <a:r>
              <a:rPr lang="fi-FI" sz="1800" dirty="0" smtClean="0">
                <a:latin typeface="Georgia"/>
                <a:ea typeface="Georgia"/>
                <a:cs typeface="Georgia"/>
                <a:sym typeface="Georgia"/>
              </a:rPr>
              <a:t>?</a:t>
            </a:r>
          </a:p>
          <a:p>
            <a:pPr marR="0" lvl="1" algn="l" rtl="0">
              <a:lnSpc>
                <a:spcPct val="120000"/>
              </a:lnSpc>
              <a:spcBef>
                <a:spcPts val="310"/>
              </a:spcBef>
              <a:spcAft>
                <a:spcPts val="0"/>
              </a:spcAft>
              <a:buClr>
                <a:srgbClr val="F907B4"/>
              </a:buClr>
              <a:buSzPct val="100000"/>
              <a:buFont typeface="Georgia"/>
              <a:buChar char="›"/>
            </a:pPr>
            <a:r>
              <a:rPr lang="fi-FI" sz="1800" dirty="0" smtClean="0">
                <a:solidFill>
                  <a:schemeClr val="tx1"/>
                </a:solidFill>
                <a:latin typeface="Georgia"/>
                <a:ea typeface="Georgia"/>
                <a:cs typeface="Georgia"/>
                <a:sym typeface="Georgia"/>
              </a:rPr>
              <a:t>How to </a:t>
            </a:r>
            <a:r>
              <a:rPr lang="fi-FI" sz="1800" dirty="0" err="1" smtClean="0">
                <a:solidFill>
                  <a:schemeClr val="tx1"/>
                </a:solidFill>
                <a:latin typeface="Georgia"/>
                <a:ea typeface="Georgia"/>
                <a:cs typeface="Georgia"/>
                <a:sym typeface="Georgia"/>
              </a:rPr>
              <a:t>support</a:t>
            </a:r>
            <a:r>
              <a:rPr lang="fi-FI" sz="1800" dirty="0" smtClean="0">
                <a:solidFill>
                  <a:schemeClr val="tx1"/>
                </a:solidFill>
                <a:latin typeface="Georgia"/>
                <a:ea typeface="Georgia"/>
                <a:cs typeface="Georgia"/>
                <a:sym typeface="Georgia"/>
              </a:rPr>
              <a:t> </a:t>
            </a:r>
            <a:r>
              <a:rPr lang="fi-FI" sz="1800" dirty="0" err="1" smtClean="0">
                <a:solidFill>
                  <a:schemeClr val="tx1"/>
                </a:solidFill>
                <a:latin typeface="Georgia"/>
                <a:ea typeface="Georgia"/>
                <a:cs typeface="Georgia"/>
                <a:sym typeface="Georgia"/>
              </a:rPr>
              <a:t>employees</a:t>
            </a:r>
            <a:r>
              <a:rPr lang="fi-FI" sz="1800" dirty="0" smtClean="0">
                <a:solidFill>
                  <a:schemeClr val="tx1"/>
                </a:solidFill>
                <a:latin typeface="Georgia"/>
                <a:ea typeface="Georgia"/>
                <a:cs typeface="Georgia"/>
                <a:sym typeface="Georgia"/>
              </a:rPr>
              <a:t> to </a:t>
            </a:r>
            <a:r>
              <a:rPr lang="fi-FI" sz="1800" dirty="0" err="1" smtClean="0">
                <a:solidFill>
                  <a:schemeClr val="tx1"/>
                </a:solidFill>
                <a:latin typeface="Georgia"/>
                <a:ea typeface="Georgia"/>
                <a:cs typeface="Georgia"/>
                <a:sym typeface="Georgia"/>
              </a:rPr>
              <a:t>create</a:t>
            </a:r>
            <a:r>
              <a:rPr lang="fi-FI" sz="1800" dirty="0" smtClean="0">
                <a:solidFill>
                  <a:schemeClr val="tx1"/>
                </a:solidFill>
                <a:latin typeface="Georgia"/>
                <a:ea typeface="Georgia"/>
                <a:cs typeface="Georgia"/>
                <a:sym typeface="Georgia"/>
              </a:rPr>
              <a:t> </a:t>
            </a:r>
            <a:r>
              <a:rPr lang="fi-FI" sz="1800" dirty="0" err="1" smtClean="0">
                <a:solidFill>
                  <a:schemeClr val="tx1"/>
                </a:solidFill>
                <a:latin typeface="Georgia"/>
                <a:ea typeface="Georgia"/>
                <a:cs typeface="Georgia"/>
                <a:sym typeface="Georgia"/>
              </a:rPr>
              <a:t>value</a:t>
            </a:r>
            <a:r>
              <a:rPr lang="fi-FI" sz="1800" dirty="0" smtClean="0">
                <a:solidFill>
                  <a:schemeClr val="tx1"/>
                </a:solidFill>
                <a:latin typeface="Georgia"/>
                <a:ea typeface="Georgia"/>
                <a:cs typeface="Georgia"/>
                <a:sym typeface="Georgia"/>
              </a:rPr>
              <a:t> and </a:t>
            </a:r>
            <a:r>
              <a:rPr lang="fi-FI" sz="1800" dirty="0" err="1" smtClean="0">
                <a:solidFill>
                  <a:schemeClr val="tx1"/>
                </a:solidFill>
                <a:latin typeface="Georgia"/>
                <a:ea typeface="Georgia"/>
                <a:cs typeface="Georgia"/>
                <a:sym typeface="Georgia"/>
              </a:rPr>
              <a:t>how</a:t>
            </a:r>
            <a:r>
              <a:rPr lang="fi-FI" sz="1800" dirty="0" smtClean="0">
                <a:solidFill>
                  <a:schemeClr val="tx1"/>
                </a:solidFill>
                <a:latin typeface="Georgia"/>
                <a:ea typeface="Georgia"/>
                <a:cs typeface="Georgia"/>
                <a:sym typeface="Georgia"/>
              </a:rPr>
              <a:t> to </a:t>
            </a:r>
            <a:r>
              <a:rPr lang="fi-FI" sz="1800" dirty="0" err="1" smtClean="0">
                <a:solidFill>
                  <a:schemeClr val="tx1"/>
                </a:solidFill>
                <a:latin typeface="Georgia"/>
                <a:ea typeface="Georgia"/>
                <a:cs typeface="Georgia"/>
                <a:sym typeface="Georgia"/>
              </a:rPr>
              <a:t>develop</a:t>
            </a:r>
            <a:r>
              <a:rPr lang="fi-FI" sz="1800" dirty="0" smtClean="0">
                <a:solidFill>
                  <a:schemeClr val="tx1"/>
                </a:solidFill>
                <a:latin typeface="Georgia"/>
                <a:ea typeface="Georgia"/>
                <a:cs typeface="Georgia"/>
                <a:sym typeface="Georgia"/>
              </a:rPr>
              <a:t> </a:t>
            </a:r>
            <a:r>
              <a:rPr lang="fi-FI" sz="1800" dirty="0" err="1" smtClean="0">
                <a:solidFill>
                  <a:schemeClr val="tx1"/>
                </a:solidFill>
                <a:latin typeface="Georgia"/>
                <a:ea typeface="Georgia"/>
                <a:cs typeface="Georgia"/>
                <a:sym typeface="Georgia"/>
              </a:rPr>
              <a:t>personnels</a:t>
            </a:r>
            <a:r>
              <a:rPr lang="fi-FI" sz="1800" dirty="0" smtClean="0">
                <a:solidFill>
                  <a:schemeClr val="tx1"/>
                </a:solidFill>
                <a:latin typeface="Georgia"/>
                <a:ea typeface="Georgia"/>
                <a:cs typeface="Georgia"/>
                <a:sym typeface="Georgia"/>
              </a:rPr>
              <a:t> </a:t>
            </a:r>
            <a:r>
              <a:rPr lang="fi-FI" sz="1800" dirty="0" err="1" smtClean="0">
                <a:solidFill>
                  <a:schemeClr val="tx1"/>
                </a:solidFill>
                <a:latin typeface="Georgia"/>
                <a:ea typeface="Georgia"/>
                <a:cs typeface="Georgia"/>
                <a:sym typeface="Georgia"/>
              </a:rPr>
              <a:t>value</a:t>
            </a:r>
            <a:r>
              <a:rPr lang="fi-FI" sz="1800" dirty="0" smtClean="0">
                <a:solidFill>
                  <a:schemeClr val="tx1"/>
                </a:solidFill>
                <a:latin typeface="Georgia"/>
                <a:ea typeface="Georgia"/>
                <a:cs typeface="Georgia"/>
                <a:sym typeface="Georgia"/>
              </a:rPr>
              <a:t> </a:t>
            </a:r>
            <a:r>
              <a:rPr lang="fi-FI" sz="1800" dirty="0" err="1" smtClean="0">
                <a:solidFill>
                  <a:schemeClr val="tx1"/>
                </a:solidFill>
                <a:latin typeface="Georgia"/>
                <a:ea typeface="Georgia"/>
                <a:cs typeface="Georgia"/>
                <a:sym typeface="Georgia"/>
              </a:rPr>
              <a:t>creation</a:t>
            </a:r>
            <a:r>
              <a:rPr lang="fi-FI" sz="1800" dirty="0" smtClean="0">
                <a:solidFill>
                  <a:schemeClr val="tx1"/>
                </a:solidFill>
                <a:latin typeface="Georgia"/>
                <a:ea typeface="Georgia"/>
                <a:cs typeface="Georgia"/>
                <a:sym typeface="Georgia"/>
              </a:rPr>
              <a:t> </a:t>
            </a:r>
            <a:r>
              <a:rPr lang="fi-FI" sz="1800" dirty="0" err="1" smtClean="0">
                <a:latin typeface="Georgia"/>
                <a:ea typeface="Georgia"/>
                <a:cs typeface="Georgia"/>
                <a:sym typeface="Georgia"/>
              </a:rPr>
              <a:t>competences</a:t>
            </a:r>
            <a:r>
              <a:rPr lang="fi-FI" sz="1800" dirty="0" smtClean="0">
                <a:latin typeface="Georgia"/>
                <a:ea typeface="Georgia"/>
                <a:cs typeface="Georgia"/>
                <a:sym typeface="Georgia"/>
              </a:rPr>
              <a:t>? </a:t>
            </a:r>
            <a:endParaRPr lang="fi-FI" sz="1800" dirty="0">
              <a:solidFill>
                <a:schemeClr val="tx1"/>
              </a:solidFill>
              <a:latin typeface="Georgia"/>
              <a:ea typeface="Georgia"/>
              <a:cs typeface="Georgia"/>
              <a:sym typeface="Georgia"/>
            </a:endParaRPr>
          </a:p>
          <a:p>
            <a:pPr marR="0" lvl="0" algn="l" rtl="0">
              <a:lnSpc>
                <a:spcPct val="120000"/>
              </a:lnSpc>
              <a:spcBef>
                <a:spcPts val="310"/>
              </a:spcBef>
              <a:buNone/>
            </a:pPr>
            <a:endParaRPr sz="1800" dirty="0">
              <a:latin typeface="Georgia"/>
              <a:ea typeface="Georgia"/>
              <a:cs typeface="Georgia"/>
              <a:sym typeface="Georgia"/>
            </a:endParaRPr>
          </a:p>
          <a:p>
            <a:pPr marR="0" lvl="0" algn="l" rtl="0">
              <a:lnSpc>
                <a:spcPct val="120000"/>
              </a:lnSpc>
              <a:spcBef>
                <a:spcPts val="310"/>
              </a:spcBef>
              <a:buClr>
                <a:srgbClr val="000000"/>
              </a:buClr>
              <a:buFont typeface="Arial"/>
              <a:buNone/>
            </a:pPr>
            <a:endParaRPr sz="1800" dirty="0">
              <a:latin typeface="Georgia"/>
              <a:ea typeface="Georgia"/>
              <a:cs typeface="Georgia"/>
              <a:sym typeface="Georgia"/>
            </a:endParaRPr>
          </a:p>
          <a:p>
            <a:pPr marR="0" lvl="0" algn="l" rtl="0">
              <a:lnSpc>
                <a:spcPct val="120000"/>
              </a:lnSpc>
              <a:spcBef>
                <a:spcPts val="310"/>
              </a:spcBef>
              <a:buNone/>
            </a:pPr>
            <a:endParaRPr sz="1800" b="0" i="0" u="none" strike="noStrike" cap="none" baseline="0" dirty="0">
              <a:solidFill>
                <a:srgbClr val="000000"/>
              </a:solidFill>
              <a:latin typeface="Georgia"/>
              <a:ea typeface="Georgia"/>
              <a:cs typeface="Georgia"/>
              <a:sym typeface="Georgia"/>
            </a:endParaRPr>
          </a:p>
        </p:txBody>
      </p:sp>
    </p:spTree>
    <p:extLst>
      <p:ext uri="{BB962C8B-B14F-4D97-AF65-F5344CB8AC3E}">
        <p14:creationId xmlns:p14="http://schemas.microsoft.com/office/powerpoint/2010/main" val="1597614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332656"/>
            <a:ext cx="8229600" cy="1514449"/>
          </a:xfrm>
        </p:spPr>
        <p:txBody>
          <a:bodyPr>
            <a:noAutofit/>
          </a:bodyPr>
          <a:lstStyle/>
          <a:p>
            <a:r>
              <a:rPr lang="fi-FI" dirty="0" smtClean="0"/>
              <a:t>Main </a:t>
            </a:r>
            <a:r>
              <a:rPr lang="fi-FI" dirty="0" err="1" smtClean="0"/>
              <a:t>research</a:t>
            </a:r>
            <a:r>
              <a:rPr lang="fi-FI" dirty="0" smtClean="0"/>
              <a:t> </a:t>
            </a:r>
            <a:r>
              <a:rPr lang="fi-FI" dirty="0" err="1" smtClean="0"/>
              <a:t>angels</a:t>
            </a:r>
            <a:r>
              <a:rPr lang="fi-FI" dirty="0" smtClean="0"/>
              <a:t> to</a:t>
            </a:r>
            <a:br>
              <a:rPr lang="fi-FI" dirty="0" smtClean="0"/>
            </a:br>
            <a:r>
              <a:rPr lang="fi-FI" dirty="0" err="1" smtClean="0"/>
              <a:t>value</a:t>
            </a:r>
            <a:r>
              <a:rPr lang="fi-FI" dirty="0" smtClean="0"/>
              <a:t> </a:t>
            </a:r>
            <a:r>
              <a:rPr lang="fi-FI" dirty="0" err="1" smtClean="0"/>
              <a:t>co-creation</a:t>
            </a:r>
            <a:r>
              <a:rPr lang="fi-FI" dirty="0" smtClean="0"/>
              <a:t> in the </a:t>
            </a:r>
            <a:r>
              <a:rPr lang="fi-FI" dirty="0" err="1" smtClean="0"/>
              <a:t>project</a:t>
            </a:r>
            <a:endParaRPr lang="en-US" dirty="0"/>
          </a:p>
        </p:txBody>
      </p:sp>
      <p:grpSp>
        <p:nvGrpSpPr>
          <p:cNvPr id="15" name="Group 14"/>
          <p:cNvGrpSpPr/>
          <p:nvPr/>
        </p:nvGrpSpPr>
        <p:grpSpPr>
          <a:xfrm rot="18900000">
            <a:off x="2366142" y="1871214"/>
            <a:ext cx="4392488" cy="4392487"/>
            <a:chOff x="3707904" y="2492896"/>
            <a:chExt cx="4392488" cy="4392487"/>
          </a:xfrm>
        </p:grpSpPr>
        <p:sp>
          <p:nvSpPr>
            <p:cNvPr id="3" name="Oval 2"/>
            <p:cNvSpPr/>
            <p:nvPr/>
          </p:nvSpPr>
          <p:spPr>
            <a:xfrm rot="5400000">
              <a:off x="4788025" y="3140968"/>
              <a:ext cx="2232247" cy="936104"/>
            </a:xfrm>
            <a:prstGeom prst="ellipse">
              <a:avLst/>
            </a:prstGeom>
            <a:solidFill>
              <a:srgbClr val="4F81BD">
                <a:alpha val="50196"/>
              </a:srgb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Participatory personnel development</a:t>
              </a:r>
              <a:endParaRPr lang="en-US" sz="1200" b="1" dirty="0">
                <a:solidFill>
                  <a:schemeClr val="tx1"/>
                </a:solidFill>
              </a:endParaRPr>
            </a:p>
          </p:txBody>
        </p:sp>
        <p:sp>
          <p:nvSpPr>
            <p:cNvPr id="7" name="Oval 6"/>
            <p:cNvSpPr/>
            <p:nvPr/>
          </p:nvSpPr>
          <p:spPr>
            <a:xfrm rot="5400000">
              <a:off x="4788026" y="5301208"/>
              <a:ext cx="2232247" cy="936104"/>
            </a:xfrm>
            <a:prstGeom prst="ellipse">
              <a:avLst/>
            </a:prstGeom>
            <a:solidFill>
              <a:srgbClr val="604A7B">
                <a:alpha val="50196"/>
              </a:srgb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Development of business relationship management</a:t>
              </a:r>
            </a:p>
          </p:txBody>
        </p:sp>
        <p:sp>
          <p:nvSpPr>
            <p:cNvPr id="6" name="Oval 5"/>
            <p:cNvSpPr/>
            <p:nvPr/>
          </p:nvSpPr>
          <p:spPr>
            <a:xfrm>
              <a:off x="3707904" y="4221088"/>
              <a:ext cx="2232248" cy="936104"/>
            </a:xfrm>
            <a:prstGeom prst="ellipse">
              <a:avLst/>
            </a:prstGeom>
            <a:solidFill>
              <a:srgbClr val="FF0000">
                <a:alpha val="50196"/>
              </a:srgb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b="1" dirty="0" err="1" smtClean="0">
                  <a:solidFill>
                    <a:schemeClr val="tx1"/>
                  </a:solidFill>
                </a:rPr>
                <a:t>Emotional</a:t>
              </a:r>
              <a:r>
                <a:rPr lang="fi-FI" sz="1200" b="1" dirty="0" smtClean="0">
                  <a:solidFill>
                    <a:schemeClr val="tx1"/>
                  </a:solidFill>
                </a:rPr>
                <a:t> </a:t>
              </a:r>
              <a:r>
                <a:rPr lang="fi-FI" sz="1200" b="1" dirty="0" err="1" smtClean="0">
                  <a:solidFill>
                    <a:schemeClr val="tx1"/>
                  </a:solidFill>
                </a:rPr>
                <a:t>experiences</a:t>
              </a:r>
              <a:endParaRPr lang="fi-FI" sz="1200" b="1" dirty="0">
                <a:solidFill>
                  <a:schemeClr val="tx1"/>
                </a:solidFill>
              </a:endParaRPr>
            </a:p>
          </p:txBody>
        </p:sp>
        <p:sp>
          <p:nvSpPr>
            <p:cNvPr id="8" name="Oval 7"/>
            <p:cNvSpPr/>
            <p:nvPr/>
          </p:nvSpPr>
          <p:spPr>
            <a:xfrm>
              <a:off x="5868144" y="4221088"/>
              <a:ext cx="2232248" cy="936104"/>
            </a:xfrm>
            <a:prstGeom prst="ellipse">
              <a:avLst/>
            </a:prstGeom>
            <a:solidFill>
              <a:srgbClr val="00B050">
                <a:alpha val="50196"/>
              </a:srgb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Perceived customer value</a:t>
              </a:r>
              <a:endParaRPr lang="en-US" sz="1200" b="1" dirty="0">
                <a:solidFill>
                  <a:schemeClr val="tx1"/>
                </a:solidFill>
              </a:endParaRPr>
            </a:p>
          </p:txBody>
        </p:sp>
      </p:grpSp>
      <p:sp>
        <p:nvSpPr>
          <p:cNvPr id="9" name="Rectangle 8"/>
          <p:cNvSpPr/>
          <p:nvPr/>
        </p:nvSpPr>
        <p:spPr>
          <a:xfrm>
            <a:off x="4056906" y="3891276"/>
            <a:ext cx="1010960" cy="352363"/>
          </a:xfrm>
          <a:prstGeom prst="rect">
            <a:avLst/>
          </a:prstGeom>
          <a:no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Value</a:t>
            </a:r>
          </a:p>
          <a:p>
            <a:pPr algn="ctr"/>
            <a:r>
              <a:rPr lang="en-US" sz="1200" b="1" dirty="0" smtClean="0">
                <a:solidFill>
                  <a:srgbClr val="FFFF00"/>
                </a:solidFill>
              </a:rPr>
              <a:t>co-creation</a:t>
            </a:r>
            <a:endParaRPr lang="en-US" sz="1200" b="1" dirty="0">
              <a:solidFill>
                <a:srgbClr val="FFFF00"/>
              </a:solidFill>
            </a:endParaRPr>
          </a:p>
        </p:txBody>
      </p:sp>
    </p:spTree>
    <p:extLst>
      <p:ext uri="{BB962C8B-B14F-4D97-AF65-F5344CB8AC3E}">
        <p14:creationId xmlns:p14="http://schemas.microsoft.com/office/powerpoint/2010/main" val="1498912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t>
            </a:r>
            <a:r>
              <a:rPr lang="fi-FI" dirty="0" err="1" smtClean="0"/>
              <a:t>Research</a:t>
            </a:r>
            <a:r>
              <a:rPr lang="fi-FI" dirty="0" smtClean="0"/>
              <a:t> </a:t>
            </a:r>
            <a:r>
              <a:rPr lang="fi-FI" dirty="0" err="1" smtClean="0"/>
              <a:t>package</a:t>
            </a:r>
            <a:r>
              <a:rPr lang="fi-FI" dirty="0" smtClean="0"/>
              <a:t>” of TAMK</a:t>
            </a:r>
            <a:endParaRPr lang="en-US" dirty="0"/>
          </a:p>
        </p:txBody>
      </p:sp>
      <p:sp>
        <p:nvSpPr>
          <p:cNvPr id="3" name="Content Placeholder 2"/>
          <p:cNvSpPr>
            <a:spLocks noGrp="1"/>
          </p:cNvSpPr>
          <p:nvPr>
            <p:ph idx="1"/>
          </p:nvPr>
        </p:nvSpPr>
        <p:spPr>
          <a:xfrm>
            <a:off x="457201" y="1600200"/>
            <a:ext cx="5842992" cy="4525963"/>
          </a:xfrm>
        </p:spPr>
        <p:txBody>
          <a:bodyPr>
            <a:normAutofit lnSpcReduction="10000"/>
          </a:bodyPr>
          <a:lstStyle/>
          <a:p>
            <a:pPr marL="0" indent="0">
              <a:buNone/>
            </a:pPr>
            <a:r>
              <a:rPr lang="en-US" sz="1800" b="1" i="1" dirty="0" smtClean="0"/>
              <a:t>Value for business from emotional experiences in b-to-b -sector</a:t>
            </a:r>
          </a:p>
          <a:p>
            <a:endParaRPr lang="en-US" sz="1800" dirty="0" smtClean="0"/>
          </a:p>
          <a:p>
            <a:r>
              <a:rPr lang="en-US" sz="1800" dirty="0" smtClean="0"/>
              <a:t>The aim of the RP/TAMK is to study and develop new business models in value co-creation which take in depth into account the customer’s emotional experiences, i.e. emotional path, in the b-to-b –sector.</a:t>
            </a:r>
          </a:p>
          <a:p>
            <a:r>
              <a:rPr lang="en-US" sz="1800" dirty="0" smtClean="0"/>
              <a:t>This calls for understanding the immaterial value creation* mechanisms and emotional experiences in various technological, social, IT-related, cultural and commercial circumstance s and applications.</a:t>
            </a:r>
          </a:p>
          <a:p>
            <a:pPr>
              <a:buFont typeface="Calibri" panose="020F0502020204030204" pitchFamily="34" charset="0"/>
              <a:buChar char="→"/>
            </a:pPr>
            <a:r>
              <a:rPr lang="en-US" sz="1800" dirty="0" smtClean="0"/>
              <a:t>Identifying and analyzing emotional paths and their relationship to value creation.</a:t>
            </a:r>
          </a:p>
          <a:p>
            <a:pPr>
              <a:buFont typeface="Calibri" panose="020F0502020204030204" pitchFamily="34" charset="0"/>
              <a:buChar char="→"/>
            </a:pPr>
            <a:r>
              <a:rPr lang="en-US" sz="1800" dirty="0" smtClean="0"/>
              <a:t>Models to better manage customer experience.</a:t>
            </a:r>
          </a:p>
          <a:p>
            <a:pPr marL="0" indent="0">
              <a:buNone/>
            </a:pPr>
            <a:endParaRPr lang="en-US" sz="1000" dirty="0" smtClean="0"/>
          </a:p>
          <a:p>
            <a:pPr marL="0" indent="0">
              <a:buNone/>
            </a:pPr>
            <a:r>
              <a:rPr lang="en-US" sz="1000" dirty="0" smtClean="0"/>
              <a:t>____________________________</a:t>
            </a:r>
          </a:p>
          <a:p>
            <a:pPr marL="0" indent="0">
              <a:buNone/>
            </a:pPr>
            <a:r>
              <a:rPr lang="en-US" sz="1000" dirty="0" smtClean="0"/>
              <a:t>* Immaterial value creation refers broadly to solutions based on knowledge and expertise, as well as on  </a:t>
            </a:r>
          </a:p>
          <a:p>
            <a:pPr marL="0" indent="0">
              <a:buNone/>
            </a:pPr>
            <a:r>
              <a:rPr lang="en-US" sz="1000" dirty="0" smtClean="0"/>
              <a:t>(emotional) experiences.</a:t>
            </a:r>
          </a:p>
          <a:p>
            <a:endParaRPr lang="en-US" sz="1800" dirty="0" smtClean="0"/>
          </a:p>
          <a:p>
            <a:pPr marL="0" indent="0">
              <a:buNone/>
            </a:pPr>
            <a:endParaRPr lang="en-US" sz="1800" dirty="0" smtClean="0"/>
          </a:p>
        </p:txBody>
      </p:sp>
      <p:sp>
        <p:nvSpPr>
          <p:cNvPr id="10" name="Oval 9"/>
          <p:cNvSpPr/>
          <p:nvPr/>
        </p:nvSpPr>
        <p:spPr>
          <a:xfrm rot="-2700000">
            <a:off x="6381078" y="2633015"/>
            <a:ext cx="1925320" cy="64123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1628800"/>
            <a:ext cx="2016224"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1064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Tentative</a:t>
            </a:r>
            <a:r>
              <a:rPr lang="fi-FI" dirty="0" smtClean="0"/>
              <a:t> </a:t>
            </a:r>
            <a:r>
              <a:rPr lang="fi-FI" dirty="0" err="1" smtClean="0"/>
              <a:t>theoretical</a:t>
            </a:r>
            <a:r>
              <a:rPr lang="fi-FI" dirty="0" smtClean="0"/>
              <a:t> </a:t>
            </a:r>
            <a:r>
              <a:rPr lang="fi-FI" dirty="0" err="1" smtClean="0"/>
              <a:t>framework</a:t>
            </a:r>
            <a:r>
              <a:rPr lang="fi-FI" dirty="0" smtClean="0"/>
              <a:t> (1)</a:t>
            </a:r>
            <a:endParaRPr lang="en-US" dirty="0"/>
          </a:p>
        </p:txBody>
      </p:sp>
      <p:sp>
        <p:nvSpPr>
          <p:cNvPr id="3" name="Content Placeholder 2"/>
          <p:cNvSpPr>
            <a:spLocks noGrp="1"/>
          </p:cNvSpPr>
          <p:nvPr>
            <p:ph idx="1"/>
          </p:nvPr>
        </p:nvSpPr>
        <p:spPr>
          <a:xfrm>
            <a:off x="4716016" y="1689325"/>
            <a:ext cx="4104456" cy="4980035"/>
          </a:xfrm>
        </p:spPr>
        <p:txBody>
          <a:bodyPr>
            <a:normAutofit/>
          </a:bodyPr>
          <a:lstStyle/>
          <a:p>
            <a:pPr marL="177800" indent="-177800"/>
            <a:r>
              <a:rPr lang="en-US" sz="1400" dirty="0" smtClean="0"/>
              <a:t>In </a:t>
            </a:r>
            <a:r>
              <a:rPr lang="en-US" sz="1400" dirty="0"/>
              <a:t>the </a:t>
            </a:r>
            <a:r>
              <a:rPr lang="en-US" sz="1400" u="sng" dirty="0"/>
              <a:t>phases of </a:t>
            </a:r>
            <a:r>
              <a:rPr lang="en-US" sz="1400" u="sng" dirty="0" smtClean="0"/>
              <a:t>the value perception</a:t>
            </a:r>
            <a:r>
              <a:rPr lang="en-US" sz="1400" dirty="0" smtClean="0"/>
              <a:t> </a:t>
            </a:r>
            <a:r>
              <a:rPr lang="en-US" sz="1400" dirty="0"/>
              <a:t>process the customer has various </a:t>
            </a:r>
            <a:r>
              <a:rPr lang="en-US" sz="1400" u="sng" dirty="0"/>
              <a:t>contacts</a:t>
            </a:r>
            <a:r>
              <a:rPr lang="en-US" sz="1400" dirty="0"/>
              <a:t> and is exposed to various </a:t>
            </a:r>
            <a:r>
              <a:rPr lang="en-US" sz="1400" u="sng" dirty="0" smtClean="0"/>
              <a:t>stimuli</a:t>
            </a:r>
            <a:r>
              <a:rPr lang="en-US" sz="1400" dirty="0" smtClean="0"/>
              <a:t>.</a:t>
            </a:r>
            <a:endParaRPr lang="en-US" sz="1400" dirty="0"/>
          </a:p>
          <a:p>
            <a:pPr marL="177800" indent="-177800"/>
            <a:r>
              <a:rPr lang="en-US" sz="1400" dirty="0" smtClean="0"/>
              <a:t>In the phases the customer travels through an </a:t>
            </a:r>
            <a:r>
              <a:rPr lang="en-US" sz="1400" u="sng" dirty="0" smtClean="0"/>
              <a:t>emotional path</a:t>
            </a:r>
            <a:r>
              <a:rPr lang="en-US" sz="1400" dirty="0" smtClean="0"/>
              <a:t>.</a:t>
            </a:r>
          </a:p>
          <a:p>
            <a:pPr marL="577850" lvl="1" indent="-177800"/>
            <a:r>
              <a:rPr lang="en-US" sz="1100" i="1" dirty="0" smtClean="0"/>
              <a:t>Before</a:t>
            </a:r>
            <a:r>
              <a:rPr lang="en-US" sz="1100" dirty="0" smtClean="0"/>
              <a:t> the transaction and in </a:t>
            </a:r>
            <a:r>
              <a:rPr lang="en-US" sz="1100" dirty="0"/>
              <a:t>addition to the </a:t>
            </a:r>
            <a:r>
              <a:rPr lang="en-US" sz="1100" u="sng" dirty="0"/>
              <a:t>value expectations</a:t>
            </a:r>
            <a:r>
              <a:rPr lang="en-US" sz="1100" dirty="0"/>
              <a:t>  the customer </a:t>
            </a:r>
            <a:r>
              <a:rPr lang="en-US" sz="1100" dirty="0" smtClean="0"/>
              <a:t>has an </a:t>
            </a:r>
            <a:r>
              <a:rPr lang="en-US" sz="1100" dirty="0"/>
              <a:t>pre-existing </a:t>
            </a:r>
            <a:r>
              <a:rPr lang="en-US" sz="1100" dirty="0" smtClean="0"/>
              <a:t>emotional state</a:t>
            </a:r>
            <a:r>
              <a:rPr lang="en-US" sz="1100" dirty="0"/>
              <a:t>.</a:t>
            </a:r>
          </a:p>
          <a:p>
            <a:pPr marL="577850" lvl="1" indent="-177800"/>
            <a:r>
              <a:rPr lang="en-US" sz="1100" i="1" dirty="0"/>
              <a:t>During</a:t>
            </a:r>
            <a:r>
              <a:rPr lang="en-US" sz="1100" dirty="0"/>
              <a:t> the </a:t>
            </a:r>
            <a:r>
              <a:rPr lang="en-US" sz="1100" dirty="0" smtClean="0"/>
              <a:t>transaction the customer gets emotional experiences.</a:t>
            </a:r>
          </a:p>
          <a:p>
            <a:pPr marL="577850" lvl="1" indent="-177800"/>
            <a:r>
              <a:rPr lang="en-US" sz="1100" i="1" dirty="0" smtClean="0"/>
              <a:t>After</a:t>
            </a:r>
            <a:r>
              <a:rPr lang="en-US" sz="1100" dirty="0" smtClean="0"/>
              <a:t> the transaction the customer is left with an emotional state.</a:t>
            </a:r>
          </a:p>
          <a:p>
            <a:pPr marL="577850" lvl="1" indent="-177800"/>
            <a:r>
              <a:rPr lang="en-US" sz="1100" dirty="0" smtClean="0"/>
              <a:t>Emotional experiences vary along e.g. with their somatic intensity, duration, direction and controllability  (cf. emotions, feelings and moods).</a:t>
            </a:r>
          </a:p>
          <a:p>
            <a:pPr marL="577850" lvl="1" indent="-177800"/>
            <a:r>
              <a:rPr lang="en-US" sz="1100" dirty="0" smtClean="0"/>
              <a:t>Emotional experiences can be described and measured with three main dimensions: </a:t>
            </a:r>
            <a:r>
              <a:rPr lang="en-US" sz="1100" i="1" dirty="0" smtClean="0"/>
              <a:t>pleasure, arousal </a:t>
            </a:r>
            <a:r>
              <a:rPr lang="en-US" sz="1100" dirty="0" smtClean="0"/>
              <a:t>and </a:t>
            </a:r>
            <a:r>
              <a:rPr lang="en-US" sz="1100" i="1" dirty="0" smtClean="0"/>
              <a:t>dominance</a:t>
            </a:r>
            <a:r>
              <a:rPr lang="en-US" sz="1100" dirty="0" smtClean="0"/>
              <a:t>.</a:t>
            </a:r>
            <a:endParaRPr lang="en-US" sz="1400" dirty="0" smtClean="0"/>
          </a:p>
          <a:p>
            <a:pPr marL="177800" indent="-177800"/>
            <a:r>
              <a:rPr lang="en-US" sz="1400" dirty="0" smtClean="0"/>
              <a:t>In addition to the </a:t>
            </a:r>
            <a:r>
              <a:rPr lang="en-US" sz="1400" u="sng" dirty="0" smtClean="0"/>
              <a:t>sacrifices and benefits</a:t>
            </a:r>
            <a:r>
              <a:rPr lang="en-US" sz="1400" dirty="0" smtClean="0"/>
              <a:t> the emotional states and experiences in the emotional path have an effect on the customer </a:t>
            </a:r>
            <a:r>
              <a:rPr lang="en-US" sz="1400" u="sng" dirty="0" smtClean="0"/>
              <a:t>perceived value</a:t>
            </a:r>
            <a:r>
              <a:rPr lang="en-US" sz="1400" dirty="0" smtClean="0"/>
              <a:t>.</a:t>
            </a:r>
          </a:p>
          <a:p>
            <a:pPr marL="177800" indent="-177800"/>
            <a:r>
              <a:rPr lang="en-US" sz="1400" dirty="0" smtClean="0"/>
              <a:t>The value perception process is therefore “</a:t>
            </a:r>
            <a:r>
              <a:rPr lang="en-US" sz="1400" u="sng" dirty="0" smtClean="0"/>
              <a:t>emotionally charged</a:t>
            </a:r>
            <a:r>
              <a:rPr lang="en-US" sz="1400" dirty="0" smtClean="0"/>
              <a:t>”.</a:t>
            </a:r>
            <a:endParaRPr lang="en-US" sz="1400" dirty="0"/>
          </a:p>
        </p:txBody>
      </p:sp>
      <p:cxnSp>
        <p:nvCxnSpPr>
          <p:cNvPr id="22" name="Straight Connector 21"/>
          <p:cNvCxnSpPr/>
          <p:nvPr/>
        </p:nvCxnSpPr>
        <p:spPr>
          <a:xfrm flipH="1">
            <a:off x="925962" y="3501008"/>
            <a:ext cx="405678" cy="151216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031940" y="3573016"/>
            <a:ext cx="494421" cy="1904145"/>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944" y="1628800"/>
            <a:ext cx="3602040" cy="2660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5962" y="4540598"/>
            <a:ext cx="3600399" cy="1815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8763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Tentative</a:t>
            </a:r>
            <a:r>
              <a:rPr lang="fi-FI" dirty="0" smtClean="0"/>
              <a:t> </a:t>
            </a:r>
            <a:r>
              <a:rPr lang="fi-FI" dirty="0" err="1" smtClean="0"/>
              <a:t>theoretical</a:t>
            </a:r>
            <a:r>
              <a:rPr lang="fi-FI" dirty="0" smtClean="0"/>
              <a:t> </a:t>
            </a:r>
            <a:r>
              <a:rPr lang="fi-FI" dirty="0" err="1" smtClean="0"/>
              <a:t>framework</a:t>
            </a:r>
            <a:r>
              <a:rPr lang="fi-FI" dirty="0" smtClean="0"/>
              <a:t> (2)</a:t>
            </a:r>
            <a:endParaRPr lang="en-US" dirty="0"/>
          </a:p>
        </p:txBody>
      </p:sp>
      <p:sp>
        <p:nvSpPr>
          <p:cNvPr id="3" name="Content Placeholder 2"/>
          <p:cNvSpPr>
            <a:spLocks noGrp="1"/>
          </p:cNvSpPr>
          <p:nvPr>
            <p:ph idx="1"/>
          </p:nvPr>
        </p:nvSpPr>
        <p:spPr>
          <a:xfrm>
            <a:off x="3275856" y="1689325"/>
            <a:ext cx="5544616" cy="4980035"/>
          </a:xfrm>
        </p:spPr>
        <p:txBody>
          <a:bodyPr>
            <a:normAutofit/>
          </a:bodyPr>
          <a:lstStyle/>
          <a:p>
            <a:pPr marL="177800" indent="-177800"/>
            <a:r>
              <a:rPr lang="en-US" sz="1400" dirty="0"/>
              <a:t>Variations in pleasure, arousal and dominance should universally constitute the common core of human </a:t>
            </a:r>
            <a:r>
              <a:rPr lang="en-US" sz="1400" dirty="0" smtClean="0"/>
              <a:t>emotional experiences.</a:t>
            </a:r>
          </a:p>
          <a:p>
            <a:pPr marL="177800" indent="-177800"/>
            <a:r>
              <a:rPr lang="en-US" sz="1400" dirty="0" smtClean="0"/>
              <a:t>In </a:t>
            </a:r>
            <a:r>
              <a:rPr lang="en-US" sz="1400" dirty="0"/>
              <a:t>a general level, pleasure refers to the degree to which an individual feels good, happy, or satisfied. Similarly, arousal refers to the degree to which an individual feels excited, stimulated, alert, or active. Dominance, in turn, refers to the degree to which an individual feels in control of, or free to </a:t>
            </a:r>
            <a:r>
              <a:rPr lang="en-US" sz="1400" dirty="0" smtClean="0"/>
              <a:t>act.</a:t>
            </a:r>
          </a:p>
          <a:p>
            <a:pPr marL="177800" indent="-177800"/>
            <a:r>
              <a:rPr lang="en-US" sz="1400" dirty="0" smtClean="0"/>
              <a:t>According </a:t>
            </a:r>
            <a:r>
              <a:rPr lang="en-US" sz="1400" dirty="0"/>
              <a:t>to these three sets, a three-dimensional space can be formed to capture the </a:t>
            </a:r>
            <a:r>
              <a:rPr lang="en-US" sz="1400" dirty="0" smtClean="0"/>
              <a:t>core: </a:t>
            </a:r>
            <a:r>
              <a:rPr lang="en-US" sz="1400" dirty="0"/>
              <a:t>pleasure-displeasure, arousal-</a:t>
            </a:r>
            <a:r>
              <a:rPr lang="en-US" sz="1400" dirty="0" err="1"/>
              <a:t>nonarousal</a:t>
            </a:r>
            <a:r>
              <a:rPr lang="en-US" sz="1400" dirty="0"/>
              <a:t>, and </a:t>
            </a:r>
            <a:r>
              <a:rPr lang="en-US" sz="1400" dirty="0" smtClean="0"/>
              <a:t>dominance-submissiveness.</a:t>
            </a:r>
            <a:endParaRPr lang="en-US" sz="1400" dirty="0"/>
          </a:p>
        </p:txBody>
      </p:sp>
      <p:sp>
        <p:nvSpPr>
          <p:cNvPr id="8" name="TextBox 7"/>
          <p:cNvSpPr txBox="1"/>
          <p:nvPr/>
        </p:nvSpPr>
        <p:spPr>
          <a:xfrm>
            <a:off x="539552" y="4365104"/>
            <a:ext cx="5023316" cy="1446550"/>
          </a:xfrm>
          <a:prstGeom prst="rect">
            <a:avLst/>
          </a:prstGeom>
          <a:solidFill>
            <a:schemeClr val="bg1"/>
          </a:solidFill>
        </p:spPr>
        <p:txBody>
          <a:bodyPr wrap="square" rtlCol="0">
            <a:spAutoFit/>
          </a:bodyPr>
          <a:lstStyle/>
          <a:p>
            <a:pPr>
              <a:tabLst>
                <a:tab pos="180975" algn="l"/>
                <a:tab pos="627063" algn="l"/>
                <a:tab pos="1435100" algn="l"/>
                <a:tab pos="1701800" algn="l"/>
              </a:tabLst>
            </a:pPr>
            <a:r>
              <a:rPr lang="en-US" sz="800" dirty="0" smtClean="0">
                <a:cs typeface="Times New Roman" panose="02020603050405020304" pitchFamily="18" charset="0"/>
              </a:rPr>
              <a:t>1:	P+A+	</a:t>
            </a:r>
            <a:r>
              <a:rPr lang="en-US" sz="800" b="1" dirty="0" smtClean="0">
                <a:cs typeface="Times New Roman" panose="02020603050405020304" pitchFamily="18" charset="0"/>
              </a:rPr>
              <a:t>Elation</a:t>
            </a:r>
            <a:r>
              <a:rPr lang="en-US" sz="800" dirty="0" smtClean="0">
                <a:cs typeface="Times New Roman" panose="02020603050405020304" pitchFamily="18" charset="0"/>
              </a:rPr>
              <a:t>	D+	Excitement in a sense of pleasant excitement under one’s own control</a:t>
            </a:r>
          </a:p>
          <a:p>
            <a:pPr>
              <a:tabLst>
                <a:tab pos="180975" algn="l"/>
                <a:tab pos="627063" algn="l"/>
                <a:tab pos="1435100" algn="l"/>
                <a:tab pos="1701800" algn="l"/>
              </a:tabLst>
            </a:pPr>
            <a:r>
              <a:rPr lang="en-US" sz="800" dirty="0" smtClean="0">
                <a:cs typeface="Times New Roman" panose="02020603050405020304" pitchFamily="18" charset="0"/>
              </a:rPr>
              <a:t>5:	P+A+ 		D-	Suspense in a sense of pleasant excitement beyond one’s own control</a:t>
            </a:r>
          </a:p>
          <a:p>
            <a:pPr>
              <a:tabLst>
                <a:tab pos="180975" algn="l"/>
                <a:tab pos="627063" algn="l"/>
                <a:tab pos="1435100" algn="l"/>
                <a:tab pos="1701800" algn="l"/>
              </a:tabLst>
            </a:pPr>
            <a:endParaRPr lang="en-US" sz="800" dirty="0" smtClean="0">
              <a:cs typeface="Times New Roman" panose="02020603050405020304" pitchFamily="18" charset="0"/>
            </a:endParaRPr>
          </a:p>
          <a:p>
            <a:pPr>
              <a:tabLst>
                <a:tab pos="180975" algn="l"/>
                <a:tab pos="627063" algn="l"/>
                <a:tab pos="1435100" algn="l"/>
                <a:tab pos="1701800" algn="l"/>
              </a:tabLst>
            </a:pPr>
            <a:r>
              <a:rPr lang="en-US" sz="800" dirty="0" smtClean="0">
                <a:cs typeface="Times New Roman" panose="02020603050405020304" pitchFamily="18" charset="0"/>
              </a:rPr>
              <a:t>2:	P+A-	</a:t>
            </a:r>
            <a:r>
              <a:rPr lang="en-US" sz="800" b="1" dirty="0">
                <a:cs typeface="Times New Roman" panose="02020603050405020304" pitchFamily="18" charset="0"/>
              </a:rPr>
              <a:t>Serenity</a:t>
            </a:r>
            <a:r>
              <a:rPr lang="en-US" sz="800" dirty="0" smtClean="0">
                <a:cs typeface="Times New Roman" panose="02020603050405020304" pitchFamily="18" charset="0"/>
              </a:rPr>
              <a:t>	D+	Contentment in a sense of relaxation on one’s own terms</a:t>
            </a:r>
          </a:p>
          <a:p>
            <a:pPr>
              <a:tabLst>
                <a:tab pos="180975" algn="l"/>
                <a:tab pos="627063" algn="l"/>
                <a:tab pos="1435100" algn="l"/>
                <a:tab pos="1701800" algn="l"/>
              </a:tabLst>
            </a:pPr>
            <a:r>
              <a:rPr lang="en-US" sz="800" dirty="0" smtClean="0">
                <a:cs typeface="Times New Roman" panose="02020603050405020304" pitchFamily="18" charset="0"/>
              </a:rPr>
              <a:t>6:	P+A- 		D-	Drowsiness in a sense of pleasant sleepiness without one’s own control</a:t>
            </a:r>
          </a:p>
          <a:p>
            <a:pPr>
              <a:tabLst>
                <a:tab pos="180975" algn="l"/>
                <a:tab pos="627063" algn="l"/>
                <a:tab pos="1435100" algn="l"/>
                <a:tab pos="1701800" algn="l"/>
              </a:tabLst>
            </a:pPr>
            <a:endParaRPr lang="en-US" sz="800" dirty="0" smtClean="0">
              <a:cs typeface="Times New Roman" panose="02020603050405020304" pitchFamily="18" charset="0"/>
            </a:endParaRPr>
          </a:p>
          <a:p>
            <a:pPr>
              <a:tabLst>
                <a:tab pos="180975" algn="l"/>
                <a:tab pos="627063" algn="l"/>
                <a:tab pos="1435100" algn="l"/>
                <a:tab pos="1701800" algn="l"/>
              </a:tabLst>
            </a:pPr>
            <a:r>
              <a:rPr lang="en-US" sz="800" dirty="0" smtClean="0">
                <a:cs typeface="Times New Roman" panose="02020603050405020304" pitchFamily="18" charset="0"/>
              </a:rPr>
              <a:t>3:	P-A-	</a:t>
            </a:r>
            <a:r>
              <a:rPr lang="en-US" sz="800" b="1" dirty="0">
                <a:cs typeface="Times New Roman" panose="02020603050405020304" pitchFamily="18" charset="0"/>
              </a:rPr>
              <a:t>Lethargy</a:t>
            </a:r>
            <a:r>
              <a:rPr lang="en-US" sz="800" dirty="0" smtClean="0">
                <a:cs typeface="Times New Roman" panose="02020603050405020304" pitchFamily="18" charset="0"/>
              </a:rPr>
              <a:t>	D+	Laziness in a sense of indolence (reluctance to take action)</a:t>
            </a:r>
          </a:p>
          <a:p>
            <a:pPr>
              <a:tabLst>
                <a:tab pos="180975" algn="l"/>
                <a:tab pos="627063" algn="l"/>
                <a:tab pos="1435100" algn="l"/>
                <a:tab pos="1701800" algn="l"/>
              </a:tabLst>
            </a:pPr>
            <a:r>
              <a:rPr lang="en-US" sz="800" dirty="0" smtClean="0">
                <a:cs typeface="Times New Roman" panose="02020603050405020304" pitchFamily="18" charset="0"/>
              </a:rPr>
              <a:t>7:	P-A-		D-	Dejection in a sense of total gloominess</a:t>
            </a:r>
          </a:p>
          <a:p>
            <a:pPr>
              <a:tabLst>
                <a:tab pos="180975" algn="l"/>
                <a:tab pos="627063" algn="l"/>
                <a:tab pos="1435100" algn="l"/>
                <a:tab pos="1701800" algn="l"/>
              </a:tabLst>
            </a:pPr>
            <a:endParaRPr lang="en-US" sz="800" dirty="0" smtClean="0">
              <a:cs typeface="Times New Roman" panose="02020603050405020304" pitchFamily="18" charset="0"/>
            </a:endParaRPr>
          </a:p>
          <a:p>
            <a:pPr>
              <a:tabLst>
                <a:tab pos="180975" algn="l"/>
                <a:tab pos="627063" algn="l"/>
                <a:tab pos="1435100" algn="l"/>
                <a:tab pos="1701800" algn="l"/>
              </a:tabLst>
            </a:pPr>
            <a:r>
              <a:rPr lang="en-US" sz="800" dirty="0" smtClean="0">
                <a:cs typeface="Times New Roman" panose="02020603050405020304" pitchFamily="18" charset="0"/>
              </a:rPr>
              <a:t>4:	P-A+	</a:t>
            </a:r>
            <a:r>
              <a:rPr lang="en-US" sz="800" b="1" dirty="0">
                <a:cs typeface="Times New Roman" panose="02020603050405020304" pitchFamily="18" charset="0"/>
              </a:rPr>
              <a:t>Tension</a:t>
            </a:r>
            <a:r>
              <a:rPr lang="en-US" sz="800" dirty="0" smtClean="0">
                <a:cs typeface="Times New Roman" panose="02020603050405020304" pitchFamily="18" charset="0"/>
              </a:rPr>
              <a:t>	D+	Stress in a sense of unpleasant responsibility</a:t>
            </a:r>
          </a:p>
          <a:p>
            <a:pPr>
              <a:tabLst>
                <a:tab pos="180975" algn="l"/>
                <a:tab pos="627063" algn="l"/>
                <a:tab pos="1435100" algn="l"/>
                <a:tab pos="1701800" algn="l"/>
              </a:tabLst>
            </a:pPr>
            <a:r>
              <a:rPr lang="en-US" sz="800" dirty="0" smtClean="0">
                <a:cs typeface="Times New Roman" panose="02020603050405020304" pitchFamily="18" charset="0"/>
              </a:rPr>
              <a:t>8:	P-A+		D-	Irritation in a sense of anger beyond one’s control</a:t>
            </a:r>
          </a:p>
        </p:txBody>
      </p:sp>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07" y="1780059"/>
            <a:ext cx="2283809" cy="217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9354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International </a:t>
            </a:r>
            <a:r>
              <a:rPr lang="fi-FI" dirty="0" err="1" smtClean="0"/>
              <a:t>co-operation</a:t>
            </a:r>
            <a:endParaRPr lang="fi-FI" dirty="0"/>
          </a:p>
        </p:txBody>
      </p:sp>
      <p:sp>
        <p:nvSpPr>
          <p:cNvPr id="3" name="Content Placeholder 2"/>
          <p:cNvSpPr>
            <a:spLocks noGrp="1"/>
          </p:cNvSpPr>
          <p:nvPr>
            <p:ph idx="1"/>
          </p:nvPr>
        </p:nvSpPr>
        <p:spPr/>
        <p:txBody>
          <a:bodyPr>
            <a:normAutofit fontScale="85000" lnSpcReduction="20000"/>
          </a:bodyPr>
          <a:lstStyle/>
          <a:p>
            <a:r>
              <a:rPr lang="en-US" sz="2400" dirty="0" smtClean="0"/>
              <a:t>Theses of different level (Bachelor-, Master-, Doctoral-) and other projects</a:t>
            </a:r>
          </a:p>
          <a:p>
            <a:pPr lvl="1"/>
            <a:r>
              <a:rPr lang="en-US" sz="2000" dirty="0" smtClean="0"/>
              <a:t>Shared data</a:t>
            </a:r>
          </a:p>
          <a:p>
            <a:pPr lvl="1"/>
            <a:r>
              <a:rPr lang="en-US" sz="2000" dirty="0" smtClean="0"/>
              <a:t>Comparative data (and analysis)</a:t>
            </a:r>
          </a:p>
          <a:p>
            <a:pPr lvl="1"/>
            <a:endParaRPr lang="en-US" sz="2000" dirty="0" smtClean="0"/>
          </a:p>
          <a:p>
            <a:r>
              <a:rPr lang="en-US" sz="2400" dirty="0" smtClean="0"/>
              <a:t>Joint publications and other materials</a:t>
            </a:r>
          </a:p>
          <a:p>
            <a:pPr lvl="1"/>
            <a:r>
              <a:rPr lang="en-US" sz="2000" dirty="0" smtClean="0"/>
              <a:t>Conference papers</a:t>
            </a:r>
          </a:p>
          <a:p>
            <a:pPr lvl="1"/>
            <a:r>
              <a:rPr lang="en-US" sz="2000" dirty="0" smtClean="0"/>
              <a:t>Journal articles</a:t>
            </a:r>
          </a:p>
          <a:p>
            <a:pPr lvl="1"/>
            <a:r>
              <a:rPr lang="en-US" sz="2000" dirty="0" smtClean="0"/>
              <a:t>Popular articles</a:t>
            </a:r>
          </a:p>
          <a:p>
            <a:pPr lvl="1"/>
            <a:r>
              <a:rPr lang="en-US" sz="2000" dirty="0" smtClean="0"/>
              <a:t>Teaching materials</a:t>
            </a:r>
          </a:p>
          <a:p>
            <a:pPr lvl="1"/>
            <a:endParaRPr lang="en-US" sz="2000" dirty="0" smtClean="0"/>
          </a:p>
          <a:p>
            <a:r>
              <a:rPr lang="en-US" sz="2400" dirty="0" smtClean="0"/>
              <a:t>Seminars and workshops</a:t>
            </a:r>
          </a:p>
          <a:p>
            <a:pPr lvl="1"/>
            <a:r>
              <a:rPr lang="en-US" sz="2000" dirty="0" smtClean="0"/>
              <a:t>Researchers / teachers</a:t>
            </a:r>
          </a:p>
          <a:p>
            <a:pPr lvl="1"/>
            <a:r>
              <a:rPr lang="en-US" sz="2000" dirty="0" smtClean="0"/>
              <a:t>Students</a:t>
            </a:r>
          </a:p>
          <a:p>
            <a:pPr lvl="1"/>
            <a:r>
              <a:rPr lang="en-US" sz="2000" dirty="0" smtClean="0"/>
              <a:t>Business life representatives</a:t>
            </a:r>
          </a:p>
          <a:p>
            <a:endParaRPr lang="en-US" sz="2400" dirty="0" smtClean="0"/>
          </a:p>
          <a:p>
            <a:r>
              <a:rPr lang="en-US" sz="2400" dirty="0" smtClean="0"/>
              <a:t>Potential spin-offs</a:t>
            </a:r>
          </a:p>
        </p:txBody>
      </p:sp>
    </p:spTree>
    <p:extLst>
      <p:ext uri="{BB962C8B-B14F-4D97-AF65-F5344CB8AC3E}">
        <p14:creationId xmlns:p14="http://schemas.microsoft.com/office/powerpoint/2010/main" val="2376222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602</Words>
  <Application>Microsoft Office PowerPoint</Application>
  <PresentationFormat>On-screen Show (4:3)</PresentationFormat>
  <Paragraphs>103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Georgia</vt:lpstr>
      <vt:lpstr>Times New Roman</vt:lpstr>
      <vt:lpstr>Office Theme</vt:lpstr>
      <vt:lpstr>PowerPoint Presentation</vt:lpstr>
      <vt:lpstr>Research consortium</vt:lpstr>
      <vt:lpstr>Background</vt:lpstr>
      <vt:lpstr>Research questions</vt:lpstr>
      <vt:lpstr>Main research angels to value co-creation in the project</vt:lpstr>
      <vt:lpstr>”Research package” of TAMK</vt:lpstr>
      <vt:lpstr>Tentative theoretical framework (1)</vt:lpstr>
      <vt:lpstr>Tentative theoretical framework (2)</vt:lpstr>
      <vt:lpstr>International co-operation</vt:lpstr>
    </vt:vector>
  </TitlesOfParts>
  <Company>University of Vaasa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Nina Helander</dc:creator>
  <cp:lastModifiedBy>Ismo Kantola</cp:lastModifiedBy>
  <cp:revision>41</cp:revision>
  <dcterms:created xsi:type="dcterms:W3CDTF">2015-03-03T07:38:15Z</dcterms:created>
  <dcterms:modified xsi:type="dcterms:W3CDTF">2016-02-17T20:56:15Z</dcterms:modified>
</cp:coreProperties>
</file>