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97" r:id="rId3"/>
    <p:sldId id="256" r:id="rId4"/>
    <p:sldId id="328" r:id="rId5"/>
    <p:sldId id="331" r:id="rId6"/>
    <p:sldId id="332" r:id="rId7"/>
    <p:sldId id="333" r:id="rId8"/>
    <p:sldId id="330" r:id="rId9"/>
    <p:sldId id="334" r:id="rId10"/>
    <p:sldId id="329" r:id="rId11"/>
    <p:sldId id="298" r:id="rId12"/>
    <p:sldId id="311" r:id="rId13"/>
    <p:sldId id="299" r:id="rId14"/>
    <p:sldId id="301" r:id="rId15"/>
    <p:sldId id="302" r:id="rId16"/>
    <p:sldId id="303" r:id="rId17"/>
    <p:sldId id="306" r:id="rId18"/>
    <p:sldId id="307" r:id="rId19"/>
    <p:sldId id="304" r:id="rId20"/>
    <p:sldId id="308" r:id="rId21"/>
    <p:sldId id="309" r:id="rId22"/>
    <p:sldId id="310" r:id="rId23"/>
    <p:sldId id="312" r:id="rId24"/>
    <p:sldId id="313" r:id="rId25"/>
    <p:sldId id="314" r:id="rId26"/>
    <p:sldId id="315" r:id="rId27"/>
    <p:sldId id="325" r:id="rId28"/>
    <p:sldId id="319" r:id="rId29"/>
    <p:sldId id="322" r:id="rId30"/>
    <p:sldId id="320" r:id="rId31"/>
    <p:sldId id="321" r:id="rId32"/>
    <p:sldId id="327" r:id="rId33"/>
    <p:sldId id="326" r:id="rId34"/>
    <p:sldId id="335" r:id="rId35"/>
    <p:sldId id="336" r:id="rId36"/>
    <p:sldId id="337" r:id="rId37"/>
    <p:sldId id="339" r:id="rId38"/>
    <p:sldId id="338" r:id="rId39"/>
    <p:sldId id="340" r:id="rId40"/>
    <p:sldId id="342" r:id="rId41"/>
    <p:sldId id="324" r:id="rId42"/>
    <p:sldId id="316" r:id="rId43"/>
    <p:sldId id="317" r:id="rId44"/>
    <p:sldId id="343" r:id="rId45"/>
    <p:sldId id="344" r:id="rId46"/>
    <p:sldId id="347" r:id="rId47"/>
    <p:sldId id="350" r:id="rId48"/>
    <p:sldId id="345" r:id="rId49"/>
    <p:sldId id="353" r:id="rId50"/>
    <p:sldId id="346" r:id="rId51"/>
    <p:sldId id="356" r:id="rId52"/>
    <p:sldId id="354" r:id="rId53"/>
    <p:sldId id="349" r:id="rId54"/>
    <p:sldId id="355" r:id="rId55"/>
    <p:sldId id="348" r:id="rId56"/>
    <p:sldId id="351" r:id="rId57"/>
    <p:sldId id="352" r:id="rId58"/>
    <p:sldId id="300" r:id="rId5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A6498D-946C-4C20-9312-468BD3DF0C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A1B197A-3733-4A58-9A16-0986656062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0F4BAE-5D3A-4C0D-BF45-B3A403847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38D5A1-463D-46FD-85A1-83E85B375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2D1927-3542-4BB1-B337-1C8FC9586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2104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460C6D-519A-4D01-9B75-327A897AE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F59D03F-0E0D-4C23-A100-A077FEF9F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2A37A8-0BA9-45F1-89CE-CE238E312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05DDDB-44A6-4753-A74F-2BE125098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3D1407-0CE4-4D79-9296-98229AC8B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084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04411A9-0336-456F-8F30-7A009BB340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6C38C20-8FFE-4EB0-95D6-0FFB9C3507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30EFED-EACD-44D7-9477-506CD4F1F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6439B2E-196A-4AB5-8B7B-9AFA8D5C9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3FB9ED-34FC-480E-AB62-93BE2FCE7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751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FD3A46-4A1C-4342-8A9E-F3436ECCB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D14263-6A13-4879-AF4B-97755A5D7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386FC18-BC91-49EB-8637-0DD593BB4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616D8E-C27C-487C-8E52-827C7C68E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C09F82A-01CA-42C3-B51C-9B14E6111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400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ADE300-EDF6-4F1F-BA6E-D09DB6AEE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734CC60-936A-48BF-BF68-237462358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038FBFD-34B0-4453-B3DC-5642AC771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F9DC6B-1935-4E5A-AE54-D4F8F29AE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8A1611-6387-4F69-9FFA-AFD80D69E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591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4A9B35-F22B-4234-8001-9A8D500FC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26A551-903E-46C9-9508-D1151A75B2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7717E8A-8C1B-4E9A-8215-7DD16ED2D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E3219F3-EF60-4211-8ADD-C94AA0A34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47E7994-C15F-485A-ACBB-0DB4154D6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20A7372-08D5-4186-9F8D-76E8A5FC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8432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4EA63C-537A-4867-BEF4-F740013C3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EFC5662-8176-443B-8C96-080A8E86A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7B4F693-7206-4E0A-822D-039ACDA85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8DCC72D-B440-4411-B9B1-99E27667AC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944E2AE-45E5-4D4A-9BC4-5BC9B854C1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04C5D59-5D3E-4E33-B6D5-6F6B683B4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6532319-F48F-4A9B-903E-69C64AD85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C61FA49-B804-44E8-9ED5-749678CE8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0505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9E8DB2-C07A-43C4-A969-35D3E7297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7F1F6C0-6074-4E54-9F7E-E55F12EE7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3664274-65EE-4631-A46E-7482F6D5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E905A16-CE94-4E7D-AAD3-947DC7216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7719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18BF00F-6776-49DD-A791-34EA28B82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29FDFA5-22E6-403F-9F13-391E66620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EBA6E32-D2BD-467E-B149-6706520F4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8218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8BD649-8888-4CF2-8216-E9EFFFF6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0632F8-6A00-4D90-8269-DD8C8D125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B19BBEA-CB14-41BE-93EB-118B9879AC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061EDC0-9C34-4B39-ADE7-D49AD7FB3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A91F6A4-610B-414B-AC7A-CC2C3AE05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281DF08-29BD-4EC5-A0EB-4E9577B0A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0121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C43EE6-96E0-4E06-9894-481C3B573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2319E67-D7D5-4DDA-A26B-C939A96728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E0900DC-F18C-4299-89EF-D0A496F2DB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8C0786D-EB62-42DF-94CC-C654938F3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A02D749-937E-444E-9A11-0475C7DD1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27FEF69-C83C-4D7B-ADCA-31766A58E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9062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2548AEC-DED7-448B-8469-23C181120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A7193BB-4B8B-47D2-B3AC-4336AB0BF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1BC9B7-78B0-4BA1-94F2-B799AE5613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09D65C-ED70-4CBA-9A61-8E8E6FC1FD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678F33-864D-48DC-AA17-0586E25268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6087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mmpal@utu.fi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Hematologian opetus, </a:t>
            </a:r>
            <a:r>
              <a:rPr lang="fi-FI" dirty="0" err="1"/>
              <a:t>SeAMK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Luento 22.1.2025 klo 16:00 – 17:30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Hematologia</a:t>
            </a:r>
          </a:p>
          <a:p>
            <a:r>
              <a:rPr lang="fi-FI" dirty="0"/>
              <a:t>Luennot pitää: Jussi Palomäki, LL</a:t>
            </a:r>
          </a:p>
          <a:p>
            <a:pPr lvl="1"/>
            <a:r>
              <a:rPr lang="fi-FI" dirty="0"/>
              <a:t>Neurologiaan erikoistuva lääkäri, EPSHP/Turun Yliopisto (2018 – )</a:t>
            </a:r>
          </a:p>
          <a:p>
            <a:pPr lvl="1"/>
            <a:r>
              <a:rPr lang="fi-FI" dirty="0"/>
              <a:t>Virusopin jatko-opiskelija, Turun Yliopisto (2015 – )</a:t>
            </a:r>
          </a:p>
          <a:p>
            <a:pPr lvl="1"/>
            <a:r>
              <a:rPr lang="fi-FI" dirty="0"/>
              <a:t>Kontakti: </a:t>
            </a:r>
            <a:r>
              <a:rPr lang="fi-FI" dirty="0">
                <a:hlinkClick r:id="rId2"/>
              </a:rPr>
              <a:t>jmmpal@utu.fi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0288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79174"/>
            <a:ext cx="9144000" cy="900987"/>
          </a:xfrm>
        </p:spPr>
        <p:txBody>
          <a:bodyPr>
            <a:normAutofit fontScale="90000"/>
          </a:bodyPr>
          <a:lstStyle/>
          <a:p>
            <a:r>
              <a:rPr lang="fi-FI" dirty="0"/>
              <a:t>Anemia</a:t>
            </a:r>
          </a:p>
        </p:txBody>
      </p:sp>
    </p:spTree>
    <p:extLst>
      <p:ext uri="{BB962C8B-B14F-4D97-AF65-F5344CB8AC3E}">
        <p14:creationId xmlns:p14="http://schemas.microsoft.com/office/powerpoint/2010/main" val="4254440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BB6DBF-4850-42B4-86E0-4F64BB9F6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Mikä on anemia?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5BE205-456A-4097-8174-784B9E13B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Anemia tarkoittaa tilannetta, jossa veren hemoglobiinitaso on viitearvoja matalampi</a:t>
            </a:r>
          </a:p>
          <a:p>
            <a:pPr lvl="1"/>
            <a:r>
              <a:rPr lang="fi-FI" dirty="0"/>
              <a:t>Suomalaiset viitearvot: miehillä alle 134 g/l, naisilla alle 117 g/l</a:t>
            </a:r>
          </a:p>
          <a:p>
            <a:pPr lvl="1"/>
            <a:r>
              <a:rPr lang="fi-FI" dirty="0"/>
              <a:t>WHO: miehillä alle 130 g/l, naisilla alle 120 g/l, lapsilla alle 110 g/l</a:t>
            </a:r>
          </a:p>
          <a:p>
            <a:r>
              <a:rPr lang="fi-FI" dirty="0"/>
              <a:t>Yleisin vereen liittyvä löydös avohoidossa</a:t>
            </a:r>
          </a:p>
          <a:p>
            <a:r>
              <a:rPr lang="fi-FI" dirty="0"/>
              <a:t>Anemia itsessään ei ole </a:t>
            </a:r>
            <a:r>
              <a:rPr lang="fi-FI" b="1" dirty="0"/>
              <a:t>sairaus</a:t>
            </a:r>
            <a:r>
              <a:rPr lang="fi-FI" dirty="0"/>
              <a:t>, vaan ainoastaan </a:t>
            </a:r>
            <a:r>
              <a:rPr lang="fi-FI" b="1" dirty="0"/>
              <a:t>löydös</a:t>
            </a:r>
          </a:p>
          <a:p>
            <a:r>
              <a:rPr lang="fi-FI" dirty="0"/>
              <a:t>Potilaan tutkimisen tavoitteena on selvittää, onko anemian taustalla sairaus</a:t>
            </a:r>
          </a:p>
        </p:txBody>
      </p:sp>
    </p:spTree>
    <p:extLst>
      <p:ext uri="{BB962C8B-B14F-4D97-AF65-F5344CB8AC3E}">
        <p14:creationId xmlns:p14="http://schemas.microsoft.com/office/powerpoint/2010/main" val="229052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BAD920-5B3D-4191-9A74-711B20B5A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Hemoglobiini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9B7F37-4A25-4259-AA69-88AE12708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34353"/>
          </a:xfrm>
        </p:spPr>
        <p:txBody>
          <a:bodyPr/>
          <a:lstStyle/>
          <a:p>
            <a:r>
              <a:rPr lang="fi-FI" dirty="0"/>
              <a:t>Hemoglobiini on veren proteiini, joka koostuu aminohappoketjusta sekä rautaionista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D315C0E1-FA18-47F7-89B3-C32262F8E372}"/>
              </a:ext>
            </a:extLst>
          </p:cNvPr>
          <p:cNvSpPr/>
          <p:nvPr/>
        </p:nvSpPr>
        <p:spPr>
          <a:xfrm>
            <a:off x="838202" y="2759979"/>
            <a:ext cx="7383010" cy="669022"/>
          </a:xfrm>
          <a:prstGeom prst="rect">
            <a:avLst/>
          </a:prstGeom>
          <a:solidFill>
            <a:srgbClr val="C4E8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Kuljettaa happea keuhkoista kudoksiin ja hiilidioksidia kudoksista keuhkoihin</a:t>
            </a:r>
          </a:p>
        </p:txBody>
      </p:sp>
      <p:pic>
        <p:nvPicPr>
          <p:cNvPr id="1026" name="Picture 2" descr="Valintaruutu merkitty rastilla tasaisella täytöllä">
            <a:extLst>
              <a:ext uri="{FF2B5EF4-FFF2-40B4-BE49-F238E27FC236}">
                <a16:creationId xmlns:a16="http://schemas.microsoft.com/office/drawing/2014/main" id="{8D5C2312-1B43-49CE-BE9E-EF872D4FD8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624974" y="2910106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orakulmio 3">
            <a:extLst>
              <a:ext uri="{FF2B5EF4-FFF2-40B4-BE49-F238E27FC236}">
                <a16:creationId xmlns:a16="http://schemas.microsoft.com/office/drawing/2014/main" id="{4DA5706E-B124-43BC-97D0-1610123FD4AA}"/>
              </a:ext>
            </a:extLst>
          </p:cNvPr>
          <p:cNvSpPr/>
          <p:nvPr/>
        </p:nvSpPr>
        <p:spPr>
          <a:xfrm>
            <a:off x="838199" y="3573556"/>
            <a:ext cx="7383011" cy="1536513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Hemoglobiinimolekyylissä on kaksi alfa-</a:t>
            </a:r>
            <a:r>
              <a:rPr lang="fi-FI" dirty="0" err="1">
                <a:solidFill>
                  <a:schemeClr val="tx1"/>
                </a:solidFill>
              </a:rPr>
              <a:t>globiini</a:t>
            </a:r>
            <a:r>
              <a:rPr lang="fi-FI" dirty="0">
                <a:solidFill>
                  <a:schemeClr val="tx1"/>
                </a:solidFill>
              </a:rPr>
              <a:t>- ja kaksi beeta-</a:t>
            </a:r>
            <a:r>
              <a:rPr lang="fi-FI" dirty="0" err="1">
                <a:solidFill>
                  <a:schemeClr val="tx1"/>
                </a:solidFill>
              </a:rPr>
              <a:t>globiini</a:t>
            </a:r>
            <a:r>
              <a:rPr lang="fi-FI" dirty="0">
                <a:solidFill>
                  <a:schemeClr val="tx1"/>
                </a:solidFill>
              </a:rPr>
              <a:t>-proteiinialayksikköä sekä neljä </a:t>
            </a:r>
            <a:r>
              <a:rPr lang="fi-FI" dirty="0" err="1">
                <a:solidFill>
                  <a:schemeClr val="tx1"/>
                </a:solidFill>
              </a:rPr>
              <a:t>hemi</a:t>
            </a:r>
            <a:r>
              <a:rPr lang="fi-FI" dirty="0">
                <a:solidFill>
                  <a:schemeClr val="tx1"/>
                </a:solidFill>
              </a:rPr>
              <a:t>-yhdistettä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tx1"/>
                </a:solidFill>
              </a:rPr>
              <a:t>Hemi</a:t>
            </a:r>
            <a:r>
              <a:rPr lang="fi-FI" dirty="0">
                <a:solidFill>
                  <a:schemeClr val="tx1"/>
                </a:solidFill>
              </a:rPr>
              <a:t> on porfyriinirengas, jonka keskellä on rauta-ioni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Kukin </a:t>
            </a:r>
            <a:r>
              <a:rPr lang="fi-FI" dirty="0" err="1">
                <a:solidFill>
                  <a:schemeClr val="tx1"/>
                </a:solidFill>
              </a:rPr>
              <a:t>hemi</a:t>
            </a:r>
            <a:r>
              <a:rPr lang="fi-FI" dirty="0">
                <a:solidFill>
                  <a:schemeClr val="tx1"/>
                </a:solidFill>
              </a:rPr>
              <a:t> voi sitoa yhden happimolekyylin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Hemoglobiinin muodostamiseen käytetään ravinnosta saatavaa rautaa</a:t>
            </a:r>
          </a:p>
        </p:txBody>
      </p:sp>
      <p:sp>
        <p:nvSpPr>
          <p:cNvPr id="7" name="Suorakulmio 3">
            <a:extLst>
              <a:ext uri="{FF2B5EF4-FFF2-40B4-BE49-F238E27FC236}">
                <a16:creationId xmlns:a16="http://schemas.microsoft.com/office/drawing/2014/main" id="{998D2F3B-608C-4829-9416-2CDE6372F20E}"/>
              </a:ext>
            </a:extLst>
          </p:cNvPr>
          <p:cNvSpPr/>
          <p:nvPr/>
        </p:nvSpPr>
        <p:spPr>
          <a:xfrm>
            <a:off x="838199" y="5254624"/>
            <a:ext cx="7383011" cy="1330734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Hemoglobiini absorboi valoa siinä kiinni olevan molekyylin mukaan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Happi tekee hemoglobiinista punaisen, hiilidioksidi sinertävän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Hapenpuutteesta kärsivän potilaan huulet muuttuvat siniseksi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tx1"/>
                </a:solidFill>
                <a:cs typeface="Aharoni" panose="02010803020104030203" pitchFamily="2" charset="-79"/>
              </a:rPr>
              <a:t>Happisaturaatiomittari mittaa veren väriä</a:t>
            </a:r>
          </a:p>
        </p:txBody>
      </p:sp>
    </p:spTree>
    <p:extLst>
      <p:ext uri="{BB962C8B-B14F-4D97-AF65-F5344CB8AC3E}">
        <p14:creationId xmlns:p14="http://schemas.microsoft.com/office/powerpoint/2010/main" val="2588061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DA116C-5E09-4036-AE43-670A75C64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Anemian oireet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DFF280-F8AF-4B37-AA98-B4BA09624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Oireet riippuvat anemian vaikeusasteesta</a:t>
            </a:r>
          </a:p>
          <a:p>
            <a:pPr lvl="1"/>
            <a:r>
              <a:rPr lang="fi-FI" dirty="0"/>
              <a:t>Lievä anemia voi olla täysin oireeton</a:t>
            </a:r>
          </a:p>
          <a:p>
            <a:pPr lvl="1"/>
            <a:r>
              <a:rPr lang="fi-FI" dirty="0"/>
              <a:t>Väsymys</a:t>
            </a:r>
          </a:p>
          <a:p>
            <a:pPr lvl="1"/>
            <a:r>
              <a:rPr lang="fi-FI" dirty="0"/>
              <a:t>Suorituskyvyn lasku</a:t>
            </a:r>
          </a:p>
          <a:p>
            <a:pPr lvl="1"/>
            <a:r>
              <a:rPr lang="fi-FI" dirty="0"/>
              <a:t>Huimaus</a:t>
            </a:r>
          </a:p>
          <a:p>
            <a:pPr lvl="1"/>
            <a:r>
              <a:rPr lang="fi-FI" dirty="0"/>
              <a:t>Kiihtynyt syke, </a:t>
            </a:r>
            <a:r>
              <a:rPr lang="fi-FI" dirty="0" err="1"/>
              <a:t>palpitaatio</a:t>
            </a:r>
            <a:endParaRPr lang="fi-FI" dirty="0"/>
          </a:p>
          <a:p>
            <a:pPr lvl="1"/>
            <a:r>
              <a:rPr lang="fi-FI" dirty="0"/>
              <a:t>Hengenahdistus</a:t>
            </a:r>
          </a:p>
          <a:p>
            <a:pPr lvl="1"/>
            <a:r>
              <a:rPr lang="fi-FI" dirty="0"/>
              <a:t>Ulkoiset merkit: Ihon ja huulten kalpeus, silmien keltaisuus</a:t>
            </a:r>
          </a:p>
          <a:p>
            <a:r>
              <a:rPr lang="fi-FI" dirty="0"/>
              <a:t>Nopeasti kehittynyt anemia aiheuttaa vakavampia oireita kuin hitaasti kehittynyt, sillä elimistö tottuu matalaan hemoglobiinitasoon</a:t>
            </a:r>
          </a:p>
        </p:txBody>
      </p:sp>
    </p:spTree>
    <p:extLst>
      <p:ext uri="{BB962C8B-B14F-4D97-AF65-F5344CB8AC3E}">
        <p14:creationId xmlns:p14="http://schemas.microsoft.com/office/powerpoint/2010/main" val="29859612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039313-14FB-4AB8-84A2-EFCFDEFAC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Anemian aiheuttajat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68D2EE-F4E3-4BF4-A532-9BEC64991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Huonontunut punasolutuotto</a:t>
            </a:r>
          </a:p>
          <a:p>
            <a:pPr lvl="1"/>
            <a:r>
              <a:rPr lang="fi-FI" dirty="0"/>
              <a:t>Vajaaravitsemus (raudan, B12-vitamiinin tai foolihapon puute)</a:t>
            </a:r>
          </a:p>
          <a:p>
            <a:pPr lvl="1"/>
            <a:r>
              <a:rPr lang="fi-FI" dirty="0"/>
              <a:t>Luuydinsairaus tai luuydintä häiritsevä muu sairaus</a:t>
            </a:r>
          </a:p>
          <a:p>
            <a:pPr lvl="2"/>
            <a:r>
              <a:rPr lang="fi-FI" dirty="0"/>
              <a:t>Leukemia, </a:t>
            </a:r>
            <a:r>
              <a:rPr lang="fi-FI" dirty="0" err="1"/>
              <a:t>myelodysplastinen</a:t>
            </a:r>
            <a:r>
              <a:rPr lang="fi-FI" dirty="0"/>
              <a:t> oireyhtymä</a:t>
            </a:r>
          </a:p>
          <a:p>
            <a:pPr lvl="2"/>
            <a:r>
              <a:rPr lang="fi-FI" dirty="0"/>
              <a:t>Munuaisten vajaatoiminta, reuma</a:t>
            </a:r>
          </a:p>
          <a:p>
            <a:r>
              <a:rPr lang="fi-FI" dirty="0"/>
              <a:t>Lisääntynyt kulutus</a:t>
            </a:r>
          </a:p>
          <a:p>
            <a:pPr lvl="1"/>
            <a:r>
              <a:rPr lang="fi-FI" dirty="0"/>
              <a:t>Verenvuoto</a:t>
            </a:r>
          </a:p>
          <a:p>
            <a:pPr lvl="1"/>
            <a:r>
              <a:rPr lang="fi-FI" dirty="0" err="1"/>
              <a:t>Hemolyysi</a:t>
            </a:r>
            <a:r>
              <a:rPr lang="fi-FI" dirty="0"/>
              <a:t> eli punasolujen hajoaminen</a:t>
            </a:r>
          </a:p>
          <a:p>
            <a:pPr lvl="2"/>
            <a:r>
              <a:rPr lang="fi-FI" dirty="0"/>
              <a:t>Sydämen tekoläppä</a:t>
            </a:r>
          </a:p>
          <a:p>
            <a:pPr lvl="2"/>
            <a:r>
              <a:rPr lang="fi-FI" dirty="0"/>
              <a:t>Lääkkeet</a:t>
            </a:r>
          </a:p>
          <a:p>
            <a:pPr lvl="2"/>
            <a:r>
              <a:rPr lang="fi-FI" dirty="0"/>
              <a:t>Verisairaudet (esim. sirppisoluanemia, PNH, AIHA ja muut autoimmuunisairaudet)</a:t>
            </a:r>
          </a:p>
        </p:txBody>
      </p:sp>
    </p:spTree>
    <p:extLst>
      <p:ext uri="{BB962C8B-B14F-4D97-AF65-F5344CB8AC3E}">
        <p14:creationId xmlns:p14="http://schemas.microsoft.com/office/powerpoint/2010/main" val="144521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04D106-1C7E-4EF9-B880-D039980DC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PVK (pieni verenkuva) kertoo?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CF14DE-DAAC-4FF1-A73C-E642EA2BD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09986"/>
          </a:xfrm>
        </p:spPr>
        <p:txBody>
          <a:bodyPr/>
          <a:lstStyle/>
          <a:p>
            <a:r>
              <a:rPr lang="fi-FI" dirty="0"/>
              <a:t>Pieni verenkuva on sarja laboratoriotutkimuksia, jolla mitataan veren ominaisuuksia, kuten verisolujen määrää ja rakennetta</a:t>
            </a:r>
          </a:p>
          <a:p>
            <a:r>
              <a:rPr lang="fi-FI" dirty="0"/>
              <a:t>Matala Hb eli hemoglobiini on anemian määritelmä</a:t>
            </a:r>
          </a:p>
          <a:p>
            <a:r>
              <a:rPr lang="fi-FI" dirty="0"/>
              <a:t>MCV eli punasolujen keskitilavuus kertoo anemian </a:t>
            </a:r>
            <a:r>
              <a:rPr lang="fi-FI" b="1" dirty="0"/>
              <a:t>tyypin</a:t>
            </a:r>
            <a:r>
              <a:rPr lang="fi-FI" dirty="0"/>
              <a:t>, ja saattaa antaa viitteitä </a:t>
            </a:r>
            <a:r>
              <a:rPr lang="fi-FI" b="1" dirty="0"/>
              <a:t>aiheuttajasta</a:t>
            </a:r>
          </a:p>
          <a:p>
            <a:pPr lvl="1"/>
            <a:r>
              <a:rPr lang="fi-FI" dirty="0"/>
              <a:t>MCV &lt; 80 </a:t>
            </a:r>
            <a:r>
              <a:rPr lang="fi-FI" dirty="0" err="1"/>
              <a:t>fl</a:t>
            </a:r>
            <a:r>
              <a:rPr lang="fi-FI" dirty="0"/>
              <a:t>: </a:t>
            </a:r>
            <a:r>
              <a:rPr lang="fi-FI" dirty="0" err="1"/>
              <a:t>Mikrosyyttinen</a:t>
            </a:r>
            <a:r>
              <a:rPr lang="fi-FI" dirty="0"/>
              <a:t> anemia</a:t>
            </a:r>
          </a:p>
          <a:p>
            <a:pPr lvl="1"/>
            <a:r>
              <a:rPr lang="fi-FI" dirty="0"/>
              <a:t>MCV 80 – 100 </a:t>
            </a:r>
            <a:r>
              <a:rPr lang="fi-FI" dirty="0" err="1"/>
              <a:t>fl</a:t>
            </a:r>
            <a:r>
              <a:rPr lang="fi-FI" dirty="0"/>
              <a:t>: </a:t>
            </a:r>
            <a:r>
              <a:rPr lang="fi-FI" dirty="0" err="1"/>
              <a:t>Normosyyttinen</a:t>
            </a:r>
            <a:r>
              <a:rPr lang="fi-FI" dirty="0"/>
              <a:t> anemia</a:t>
            </a:r>
          </a:p>
          <a:p>
            <a:pPr lvl="1"/>
            <a:r>
              <a:rPr lang="fi-FI" dirty="0"/>
              <a:t>MCV &gt; 100 </a:t>
            </a:r>
            <a:r>
              <a:rPr lang="fi-FI" dirty="0" err="1"/>
              <a:t>fl</a:t>
            </a:r>
            <a:r>
              <a:rPr lang="fi-FI" dirty="0"/>
              <a:t>: </a:t>
            </a:r>
            <a:r>
              <a:rPr lang="fi-FI" dirty="0" err="1"/>
              <a:t>Makrosyyttinen</a:t>
            </a:r>
            <a:r>
              <a:rPr lang="fi-FI" dirty="0"/>
              <a:t> anemia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4930A5E-01F8-488F-A2DC-EF859B35D4A8}"/>
              </a:ext>
            </a:extLst>
          </p:cNvPr>
          <p:cNvSpPr/>
          <p:nvPr/>
        </p:nvSpPr>
        <p:spPr>
          <a:xfrm>
            <a:off x="838201" y="5746049"/>
            <a:ext cx="10515599" cy="641352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Punasolujen keskitilavuuden yksikkö on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fl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eli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femtolitra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, eli 0,000000000000001 litraa</a:t>
            </a:r>
          </a:p>
        </p:txBody>
      </p:sp>
    </p:spTree>
    <p:extLst>
      <p:ext uri="{BB962C8B-B14F-4D97-AF65-F5344CB8AC3E}">
        <p14:creationId xmlns:p14="http://schemas.microsoft.com/office/powerpoint/2010/main" val="434102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6A004F-8823-418D-82C7-69E82C5F3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Mikrosyyttiset</a:t>
            </a:r>
            <a:r>
              <a:rPr lang="fi-FI" dirty="0"/>
              <a:t> anemiat: Raudanpuuteanemia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FB4FBC-2D95-4DBB-B4AA-29B5C0832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Raudanpuuteanemia</a:t>
            </a:r>
            <a:r>
              <a:rPr lang="fi-FI" dirty="0"/>
              <a:t> on yleisin </a:t>
            </a:r>
            <a:r>
              <a:rPr lang="fi-FI" dirty="0" err="1"/>
              <a:t>mikrosyyttinen</a:t>
            </a:r>
            <a:r>
              <a:rPr lang="fi-FI" dirty="0"/>
              <a:t> anemia</a:t>
            </a:r>
          </a:p>
          <a:p>
            <a:r>
              <a:rPr lang="fi-FI" dirty="0"/>
              <a:t>Nimestään huolimatta syy ei useimmiten liity ruokavalioon:</a:t>
            </a:r>
          </a:p>
          <a:p>
            <a:pPr lvl="1"/>
            <a:r>
              <a:rPr lang="fi-FI" dirty="0"/>
              <a:t>Hyvänlaatuinen syy, eli runsaat kuukautiset</a:t>
            </a:r>
          </a:p>
          <a:p>
            <a:pPr lvl="1"/>
            <a:r>
              <a:rPr lang="fi-FI" dirty="0"/>
              <a:t>Krooninen vuoto, esimerkiksi mahahaava tai </a:t>
            </a:r>
            <a:r>
              <a:rPr lang="fi-FI" i="1" dirty="0"/>
              <a:t>jotain vakavampaa(…!)</a:t>
            </a:r>
          </a:p>
          <a:p>
            <a:pPr lvl="1"/>
            <a:r>
              <a:rPr lang="fi-FI" dirty="0"/>
              <a:t>Imeytymishäiriö, esimerkiksi keliakia</a:t>
            </a:r>
          </a:p>
          <a:p>
            <a:pPr lvl="1"/>
            <a:r>
              <a:rPr lang="fi-FI" dirty="0"/>
              <a:t>Puutteellinen ravinto, esimerkiksi tiukka veganismi (harvinaista)</a:t>
            </a:r>
          </a:p>
          <a:p>
            <a:r>
              <a:rPr lang="fi-FI" dirty="0"/>
              <a:t>Mikäli epäillään raudanpuutetta, voidaan rautavarastot selvittää mittaamalla </a:t>
            </a:r>
            <a:r>
              <a:rPr lang="fi-FI" b="1" dirty="0" err="1"/>
              <a:t>ferritiini</a:t>
            </a:r>
            <a:r>
              <a:rPr lang="fi-FI" dirty="0"/>
              <a:t>. Tätä ei kuitenkaan tule tehdä ensisijaisena jatkotutkimuksena, sillä muuten muita tärkeitä tutkimuksia saattaa jäädä tekemättä.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7593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  <a:t>Jos potilaalla todetaan raudanpuuteanemia, ensisijainen jatkotutkimus ei ole </a:t>
            </a:r>
            <a:r>
              <a:rPr lang="en-US" sz="5400" b="1">
                <a:solidFill>
                  <a:schemeClr val="bg1">
                    <a:lumMod val="95000"/>
                    <a:lumOff val="5000"/>
                  </a:schemeClr>
                </a:solidFill>
              </a:rPr>
              <a:t>ferritiini</a:t>
            </a:r>
            <a:r>
              <a:rPr 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  <a:t> vaan…</a:t>
            </a:r>
          </a:p>
        </p:txBody>
      </p:sp>
    </p:spTree>
    <p:extLst>
      <p:ext uri="{BB962C8B-B14F-4D97-AF65-F5344CB8AC3E}">
        <p14:creationId xmlns:p14="http://schemas.microsoft.com/office/powerpoint/2010/main" val="8488517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…</a:t>
            </a:r>
            <a:r>
              <a:rPr lang="en-US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mahalaukun</a:t>
            </a: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/</a:t>
            </a:r>
            <a:r>
              <a:rPr lang="en-US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suolen</a:t>
            </a: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tähystys</a:t>
            </a: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eli</a:t>
            </a: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5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gastro- tai </a:t>
            </a:r>
            <a:r>
              <a:rPr lang="en-US" sz="54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kolonoskopia</a:t>
            </a: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972412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6A004F-8823-418D-82C7-69E82C5F3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Raudanpuuteanemian tutkimukset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FB4FBC-2D95-4DBB-B4AA-29B5C0832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Jatkoselvittelyt</a:t>
            </a:r>
          </a:p>
          <a:p>
            <a:pPr lvl="1"/>
            <a:r>
              <a:rPr lang="fi-FI" b="1" dirty="0"/>
              <a:t>Ruoansulatuskanavan tähystys</a:t>
            </a:r>
            <a:r>
              <a:rPr lang="fi-FI" dirty="0"/>
              <a:t> on syytä tehdä kaikille raudanpuuteanemiasta kärsiville potilaille, paitsi niille joilla varma diagnoosi anemian aiheuttajasta selviää potilaan haastattelun perusteella:</a:t>
            </a:r>
          </a:p>
          <a:p>
            <a:pPr lvl="2"/>
            <a:r>
              <a:rPr lang="fi-FI" dirty="0"/>
              <a:t>Tiukka </a:t>
            </a:r>
            <a:r>
              <a:rPr lang="fi-FI" dirty="0" err="1"/>
              <a:t>vegaanidietti</a:t>
            </a:r>
            <a:r>
              <a:rPr lang="fi-FI" dirty="0"/>
              <a:t> (harvinaista, joten kannattaa silti harkita tähystystä…)</a:t>
            </a:r>
          </a:p>
          <a:p>
            <a:pPr lvl="2"/>
            <a:r>
              <a:rPr lang="fi-FI" dirty="0"/>
              <a:t>Fertiili-ikäinen nainen, jolla on runsaat kuukautiset</a:t>
            </a:r>
          </a:p>
          <a:p>
            <a:pPr lvl="1"/>
            <a:r>
              <a:rPr lang="fi-FI" dirty="0"/>
              <a:t>Mahalaukun ja suoliston tähystyksellä voidaan paljastaa raudanpuuteanemian harvinainen, mutta vaarallinen ja kiireellistä hoitoa vaativa aiheuttaja:</a:t>
            </a:r>
          </a:p>
          <a:p>
            <a:pPr lvl="2"/>
            <a:r>
              <a:rPr lang="fi-FI" dirty="0"/>
              <a:t>Ruokatorven syöpä</a:t>
            </a:r>
          </a:p>
          <a:p>
            <a:pPr lvl="2"/>
            <a:r>
              <a:rPr lang="fi-FI" dirty="0"/>
              <a:t>Mahalaukun syöpä</a:t>
            </a:r>
          </a:p>
          <a:p>
            <a:pPr lvl="2"/>
            <a:r>
              <a:rPr lang="fi-FI" dirty="0"/>
              <a:t>Suoliston syöpä</a:t>
            </a:r>
          </a:p>
        </p:txBody>
      </p:sp>
    </p:spTree>
    <p:extLst>
      <p:ext uri="{BB962C8B-B14F-4D97-AF65-F5344CB8AC3E}">
        <p14:creationId xmlns:p14="http://schemas.microsoft.com/office/powerpoint/2010/main" val="2266402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Luennon rakenne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Perusasiat mustalla tekstillä valkoisella pohjalla</a:t>
            </a:r>
          </a:p>
        </p:txBody>
      </p:sp>
      <p:sp>
        <p:nvSpPr>
          <p:cNvPr id="6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4476749"/>
            <a:ext cx="10515599" cy="776289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Keltaisessa laatikossa vaativamman tason lisätietoa aiheesta kiinnostuneille</a:t>
            </a:r>
          </a:p>
        </p:txBody>
      </p:sp>
      <p:sp>
        <p:nvSpPr>
          <p:cNvPr id="7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5400674"/>
            <a:ext cx="10515599" cy="776289"/>
          </a:xfrm>
          <a:prstGeom prst="rect">
            <a:avLst/>
          </a:prstGeom>
          <a:solidFill>
            <a:srgbClr val="E7C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Punaisessa laatikossa tulkintaa alustavista tutkimustuloksista, joilla ei todennäköisesti ole mitään kliinistä merkitystä ainakaan 10 vuoteen, jos silloinkaan</a:t>
            </a:r>
          </a:p>
        </p:txBody>
      </p:sp>
      <p:sp>
        <p:nvSpPr>
          <p:cNvPr id="5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3556000"/>
            <a:ext cx="10515599" cy="776289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Sinisessä laatikossa lisätietoa, joka (saattaa) auttaa perusasioiden ymmärtämisessä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2632075"/>
            <a:ext cx="10515599" cy="776289"/>
          </a:xfrm>
          <a:prstGeom prst="rect">
            <a:avLst/>
          </a:prstGeom>
          <a:solidFill>
            <a:srgbClr val="C4E8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Vihreässä laatikossa kertausta hyödyllisistä perustiedoista</a:t>
            </a:r>
          </a:p>
        </p:txBody>
      </p:sp>
    </p:spTree>
    <p:extLst>
      <p:ext uri="{BB962C8B-B14F-4D97-AF65-F5344CB8AC3E}">
        <p14:creationId xmlns:p14="http://schemas.microsoft.com/office/powerpoint/2010/main" val="7515000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E8C552-766F-4411-9B62-39B8D2017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Raudanpuuteanemian tutkimukset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C5A263-C835-4FCB-81BE-B5E0D49A0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Jatkoselvittelyt tärkeysjärjestyksessä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Gastroskopia (ja tarvittaessa </a:t>
            </a:r>
            <a:r>
              <a:rPr lang="fi-FI" dirty="0" err="1"/>
              <a:t>kolonoskopia</a:t>
            </a:r>
            <a:r>
              <a:rPr lang="fi-FI" dirty="0"/>
              <a:t>)</a:t>
            </a:r>
          </a:p>
          <a:p>
            <a:pPr lvl="2"/>
            <a:r>
              <a:rPr lang="fi-FI" dirty="0"/>
              <a:t>Syövät, mahahaava, peräpukamat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Keliakiatesti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Rautakokeet</a:t>
            </a:r>
          </a:p>
          <a:p>
            <a:pPr lvl="2"/>
            <a:r>
              <a:rPr lang="fi-FI" dirty="0" err="1"/>
              <a:t>Ferritiini</a:t>
            </a:r>
            <a:r>
              <a:rPr lang="fi-FI" dirty="0"/>
              <a:t> (P-</a:t>
            </a:r>
            <a:r>
              <a:rPr lang="fi-FI" dirty="0" err="1"/>
              <a:t>Ferrit</a:t>
            </a:r>
            <a:r>
              <a:rPr lang="fi-FI" dirty="0"/>
              <a:t>)</a:t>
            </a:r>
          </a:p>
          <a:p>
            <a:pPr lvl="3"/>
            <a:r>
              <a:rPr lang="fi-FI" dirty="0"/>
              <a:t>Yksinään epäluotettava koe raudanpuutteen osoittamiseen, sillä tulokseen vaikuttaa moni muukin asia kuin raudanpuute</a:t>
            </a:r>
          </a:p>
          <a:p>
            <a:pPr lvl="2"/>
            <a:r>
              <a:rPr lang="fi-FI" dirty="0" err="1"/>
              <a:t>Transferriinin</a:t>
            </a:r>
            <a:r>
              <a:rPr lang="fi-FI" dirty="0"/>
              <a:t> rautakyllästeisyys (</a:t>
            </a:r>
            <a:r>
              <a:rPr lang="fi-FI" dirty="0" err="1"/>
              <a:t>fP-Trefsat</a:t>
            </a:r>
            <a:r>
              <a:rPr lang="fi-FI" dirty="0"/>
              <a:t>)</a:t>
            </a:r>
          </a:p>
          <a:p>
            <a:pPr lvl="3"/>
            <a:r>
              <a:rPr lang="fi-FI" dirty="0"/>
              <a:t>Matala </a:t>
            </a:r>
            <a:r>
              <a:rPr lang="fi-FI" dirty="0" err="1"/>
              <a:t>fP-Trefsat</a:t>
            </a:r>
            <a:r>
              <a:rPr lang="fi-FI" dirty="0"/>
              <a:t> yhdessä korkean </a:t>
            </a:r>
            <a:r>
              <a:rPr lang="fi-FI" dirty="0" err="1"/>
              <a:t>ferritiinin</a:t>
            </a:r>
            <a:r>
              <a:rPr lang="fi-FI" dirty="0"/>
              <a:t> kanssa viittaa raudanpuutteeseen</a:t>
            </a:r>
          </a:p>
          <a:p>
            <a:pPr lvl="2"/>
            <a:r>
              <a:rPr lang="fi-FI" dirty="0" err="1"/>
              <a:t>Transferriinireseptori</a:t>
            </a:r>
            <a:r>
              <a:rPr lang="fi-FI" dirty="0"/>
              <a:t> (P-</a:t>
            </a:r>
            <a:r>
              <a:rPr lang="fi-FI" dirty="0" err="1"/>
              <a:t>TfR</a:t>
            </a:r>
            <a:r>
              <a:rPr lang="fi-FI" dirty="0"/>
              <a:t>)</a:t>
            </a:r>
          </a:p>
          <a:p>
            <a:pPr lvl="3"/>
            <a:r>
              <a:rPr lang="fi-FI" dirty="0"/>
              <a:t>Korkea P-</a:t>
            </a:r>
            <a:r>
              <a:rPr lang="fi-FI" dirty="0" err="1"/>
              <a:t>TfR</a:t>
            </a:r>
            <a:r>
              <a:rPr lang="fi-FI" dirty="0"/>
              <a:t> viittaa </a:t>
            </a:r>
            <a:r>
              <a:rPr lang="fi-FI" dirty="0" err="1"/>
              <a:t>raudanpuuteeseen</a:t>
            </a:r>
            <a:r>
              <a:rPr lang="fi-FI" dirty="0"/>
              <a:t>, mutta koe on epäluotettava monissa sairauksissa</a:t>
            </a:r>
          </a:p>
          <a:p>
            <a:pPr lvl="3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28459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DEF59B-B8EC-4EB0-90D1-9B841704E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Ferritiini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E2F799-A383-41A9-AAA2-F02F7C6F4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01465"/>
          </a:xfrm>
        </p:spPr>
        <p:txBody>
          <a:bodyPr>
            <a:normAutofit/>
          </a:bodyPr>
          <a:lstStyle/>
          <a:p>
            <a:r>
              <a:rPr lang="fi-FI" dirty="0"/>
              <a:t>Hyvä raudanpuutteen mittari, jos </a:t>
            </a:r>
            <a:r>
              <a:rPr lang="fi-FI" b="1" dirty="0"/>
              <a:t>(!)</a:t>
            </a:r>
            <a:r>
              <a:rPr lang="fi-FI" dirty="0"/>
              <a:t> sen osaa tulkita oikein</a:t>
            </a:r>
          </a:p>
          <a:p>
            <a:pPr lvl="1"/>
            <a:r>
              <a:rPr lang="fi-FI" dirty="0"/>
              <a:t>Matala </a:t>
            </a:r>
            <a:r>
              <a:rPr lang="fi-FI" dirty="0" err="1"/>
              <a:t>hemoblogiini</a:t>
            </a:r>
            <a:r>
              <a:rPr lang="fi-FI" dirty="0"/>
              <a:t> ja matala </a:t>
            </a:r>
            <a:r>
              <a:rPr lang="fi-FI" dirty="0" err="1"/>
              <a:t>ferritiini</a:t>
            </a:r>
            <a:r>
              <a:rPr lang="fi-FI" dirty="0"/>
              <a:t> viittaavat raudan puutteeseen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1B216642-CE17-4EFF-80A4-28B30B29D8B7}"/>
              </a:ext>
            </a:extLst>
          </p:cNvPr>
          <p:cNvSpPr/>
          <p:nvPr/>
        </p:nvSpPr>
        <p:spPr>
          <a:xfrm>
            <a:off x="838201" y="5847127"/>
            <a:ext cx="10515599" cy="539704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Uskomuslääkintävaroitus: moni terveysguru suosittelee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ferritiinin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mittaamista ilman perusteita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A6F487BD-1F10-4765-B349-A37684E10F92}"/>
              </a:ext>
            </a:extLst>
          </p:cNvPr>
          <p:cNvSpPr/>
          <p:nvPr/>
        </p:nvSpPr>
        <p:spPr>
          <a:xfrm>
            <a:off x="838199" y="2861722"/>
            <a:ext cx="10515599" cy="1258350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Ongelma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ferritiinin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tulkinnassa on suuri normaali vaihteluväli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Virallinen raja-arvo on 30 µg/l, raudanpuuteanemiassa taso on usein &lt; 15 µg/l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Krooninen tulehdustila nostaa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ferritiiniä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- normaali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ferritiini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ei poissulje raudan puutetta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Ferritiiniä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on tulkittava yhdessä </a:t>
            </a:r>
            <a:r>
              <a:rPr lang="fi-FI" b="1" dirty="0" err="1">
                <a:solidFill>
                  <a:schemeClr val="tx1"/>
                </a:solidFill>
                <a:cs typeface="Aharoni" panose="02010803020104030203" pitchFamily="2" charset="-79"/>
              </a:rPr>
              <a:t>transferriinin</a:t>
            </a:r>
            <a:r>
              <a:rPr lang="fi-FI" b="1" dirty="0">
                <a:solidFill>
                  <a:schemeClr val="tx1"/>
                </a:solidFill>
                <a:cs typeface="Aharoni" panose="02010803020104030203" pitchFamily="2" charset="-79"/>
              </a:rPr>
              <a:t> rautakyllästeisyyden 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kanssa</a:t>
            </a:r>
          </a:p>
        </p:txBody>
      </p:sp>
      <p:sp>
        <p:nvSpPr>
          <p:cNvPr id="6" name="Suorakulmio 3">
            <a:extLst>
              <a:ext uri="{FF2B5EF4-FFF2-40B4-BE49-F238E27FC236}">
                <a16:creationId xmlns:a16="http://schemas.microsoft.com/office/drawing/2014/main" id="{3F3A6F09-D995-469A-B3B1-553B1A3D8234}"/>
              </a:ext>
            </a:extLst>
          </p:cNvPr>
          <p:cNvSpPr/>
          <p:nvPr/>
        </p:nvSpPr>
        <p:spPr>
          <a:xfrm>
            <a:off x="838200" y="4311941"/>
            <a:ext cx="10515599" cy="1343317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Raudanpuute ilman anemiaa voi joskus olla merkki sairaudesta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tx1"/>
                </a:solidFill>
              </a:rPr>
              <a:t>Levottomat jalat -oireyhtymä</a:t>
            </a:r>
            <a:r>
              <a:rPr lang="fi-FI" dirty="0">
                <a:solidFill>
                  <a:schemeClr val="tx1"/>
                </a:solidFill>
              </a:rPr>
              <a:t>: Epämiellyttävät tuntemukset jaloissa, pakonomainen liikuttelu levossa, unensaanti vaikeutunut. Joillakin potilailla aiheuttajana on raudanpuute. Mikäli levottomista jaloista kärsivän potilaan </a:t>
            </a:r>
            <a:r>
              <a:rPr lang="fi-FI" dirty="0" err="1">
                <a:solidFill>
                  <a:schemeClr val="tx1"/>
                </a:solidFill>
              </a:rPr>
              <a:t>ferritiinitaso</a:t>
            </a:r>
            <a:r>
              <a:rPr lang="fi-FI" dirty="0">
                <a:solidFill>
                  <a:schemeClr val="tx1"/>
                </a:solidFill>
              </a:rPr>
              <a:t> on </a:t>
            </a:r>
            <a:r>
              <a:rPr lang="fi-FI" i="1" dirty="0">
                <a:solidFill>
                  <a:schemeClr val="tx1"/>
                </a:solidFill>
              </a:rPr>
              <a:t>viitealueen alakolmanneksella</a:t>
            </a:r>
            <a:r>
              <a:rPr lang="fi-FI" dirty="0">
                <a:solidFill>
                  <a:schemeClr val="tx1"/>
                </a:solidFill>
              </a:rPr>
              <a:t>, rautalisä saattaa auttaa.</a:t>
            </a:r>
          </a:p>
        </p:txBody>
      </p:sp>
    </p:spTree>
    <p:extLst>
      <p:ext uri="{BB962C8B-B14F-4D97-AF65-F5344CB8AC3E}">
        <p14:creationId xmlns:p14="http://schemas.microsoft.com/office/powerpoint/2010/main" val="15842251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E92D89-388F-439B-BCC2-C3D1F6FCA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Raudanpuuteanemian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EF21E3-26D8-455F-991C-341B233DD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Raudanmenetyksen ehkäisy</a:t>
            </a:r>
          </a:p>
          <a:p>
            <a:pPr lvl="1"/>
            <a:r>
              <a:rPr lang="fi-FI" dirty="0"/>
              <a:t>Syynmukainen hoito: mahahaava, keliakia, syöpä, ym.</a:t>
            </a:r>
          </a:p>
          <a:p>
            <a:r>
              <a:rPr lang="fi-FI" dirty="0"/>
              <a:t>Rautasubstituutio</a:t>
            </a:r>
          </a:p>
          <a:p>
            <a:pPr lvl="1"/>
            <a:r>
              <a:rPr lang="fi-FI" dirty="0"/>
              <a:t>Rautalisä 100 – 200 mg /vrk (tai joka toinen päivä)</a:t>
            </a:r>
          </a:p>
          <a:p>
            <a:pPr lvl="1"/>
            <a:r>
              <a:rPr lang="fi-FI" dirty="0"/>
              <a:t>Jatketaan </a:t>
            </a:r>
            <a:r>
              <a:rPr lang="fi-FI" dirty="0" err="1"/>
              <a:t>Hb:ta</a:t>
            </a:r>
            <a:r>
              <a:rPr lang="fi-FI" dirty="0"/>
              <a:t> seuraten, </a:t>
            </a:r>
            <a:r>
              <a:rPr lang="fi-FI" b="1" dirty="0"/>
              <a:t>kunnes Hb ollut normaali 6 kk</a:t>
            </a:r>
          </a:p>
          <a:p>
            <a:pPr lvl="1"/>
            <a:r>
              <a:rPr lang="fi-FI" dirty="0"/>
              <a:t>Suun kautta otettava rautalisä ei välttämättä sovi potilaalle</a:t>
            </a:r>
          </a:p>
          <a:p>
            <a:pPr lvl="2"/>
            <a:r>
              <a:rPr lang="fi-FI" dirty="0"/>
              <a:t>Herkkä vatsa</a:t>
            </a:r>
          </a:p>
          <a:p>
            <a:pPr lvl="2"/>
            <a:r>
              <a:rPr lang="fi-FI" dirty="0"/>
              <a:t>Imeytymishäiriö</a:t>
            </a:r>
          </a:p>
          <a:p>
            <a:pPr lvl="1"/>
            <a:r>
              <a:rPr lang="fi-FI" dirty="0"/>
              <a:t>Mikäli potilas ei siedä suun kautta otettavaa rautalisää, voidaan rautaa antaa myös suonensisäisesti </a:t>
            </a:r>
          </a:p>
          <a:p>
            <a:pPr lvl="2"/>
            <a:r>
              <a:rPr lang="fi-FI" dirty="0"/>
              <a:t>Riskinä anafylaktinen reaktio (harvinainen)</a:t>
            </a:r>
          </a:p>
          <a:p>
            <a:pPr lvl="2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2917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37381E-2CD0-4DB9-8592-20624BE27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Harvinaisemmat </a:t>
            </a:r>
            <a:r>
              <a:rPr lang="fi-FI" dirty="0" err="1"/>
              <a:t>mikrosyyttiset</a:t>
            </a:r>
            <a:r>
              <a:rPr lang="fi-FI" dirty="0"/>
              <a:t> anemiat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D2A11B-E202-47BD-A602-42AA27497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Talassemia</a:t>
            </a:r>
            <a:endParaRPr lang="fi-FI" dirty="0"/>
          </a:p>
          <a:p>
            <a:pPr lvl="1"/>
            <a:r>
              <a:rPr lang="fi-FI" dirty="0"/>
              <a:t>Suomalaisilla harvinainen</a:t>
            </a:r>
          </a:p>
          <a:p>
            <a:pPr lvl="1"/>
            <a:r>
              <a:rPr lang="fi-FI" dirty="0"/>
              <a:t>Mutaatio, joka aiheuttaa </a:t>
            </a:r>
            <a:r>
              <a:rPr lang="fi-FI" dirty="0" err="1"/>
              <a:t>globiini</a:t>
            </a:r>
            <a:r>
              <a:rPr lang="fi-FI" dirty="0"/>
              <a:t>-ketjun puutteellisen tuotannon</a:t>
            </a:r>
          </a:p>
          <a:p>
            <a:pPr lvl="1"/>
            <a:r>
              <a:rPr lang="fi-FI" dirty="0"/>
              <a:t>Hemoglobiinin epävakaa rakenne</a:t>
            </a:r>
          </a:p>
          <a:p>
            <a:pPr lvl="1"/>
            <a:r>
              <a:rPr lang="fi-FI" dirty="0"/>
              <a:t>Diagnoosi</a:t>
            </a:r>
          </a:p>
          <a:p>
            <a:pPr lvl="2"/>
            <a:r>
              <a:rPr lang="fi-FI" dirty="0"/>
              <a:t>Matala Hb, matala MCV, mutta normaalit rautavarastot</a:t>
            </a:r>
          </a:p>
          <a:p>
            <a:pPr lvl="1"/>
            <a:r>
              <a:rPr lang="fi-FI" dirty="0"/>
              <a:t>Hoito</a:t>
            </a:r>
          </a:p>
          <a:p>
            <a:pPr lvl="2"/>
            <a:r>
              <a:rPr lang="fi-FI" dirty="0"/>
              <a:t>Vaikeassa taudissa punasolusiirrot</a:t>
            </a:r>
          </a:p>
          <a:p>
            <a:pPr lvl="2"/>
            <a:r>
              <a:rPr lang="fi-FI" dirty="0"/>
              <a:t>Ravintolisät: kalsium ja D-vitamiini</a:t>
            </a:r>
          </a:p>
          <a:p>
            <a:pPr lvl="2"/>
            <a:r>
              <a:rPr lang="fi-FI" dirty="0"/>
              <a:t>Ei rautalisää, koska kyseessä ei ole raudanpuute</a:t>
            </a:r>
          </a:p>
          <a:p>
            <a:r>
              <a:rPr lang="fi-FI" dirty="0"/>
              <a:t>Muut: kroonisen sairauden anemia voi olla joskus </a:t>
            </a:r>
            <a:r>
              <a:rPr lang="fi-FI" dirty="0" err="1"/>
              <a:t>mikrosyyttinen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68591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5ED253-0C9C-4961-85C3-DB4E7DB66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Normosyyttiset</a:t>
            </a:r>
            <a:r>
              <a:rPr lang="fi-FI" dirty="0"/>
              <a:t> anemiat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4497D9-CFF0-4FDA-B1C4-453E84F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Akuutti vuoto</a:t>
            </a:r>
          </a:p>
          <a:p>
            <a:pPr lvl="1"/>
            <a:r>
              <a:rPr lang="fi-FI" dirty="0"/>
              <a:t>Esimerkiksi mahahaava</a:t>
            </a:r>
          </a:p>
          <a:p>
            <a:pPr lvl="1"/>
            <a:r>
              <a:rPr lang="fi-FI" dirty="0" err="1"/>
              <a:t>Huom</a:t>
            </a:r>
            <a:r>
              <a:rPr lang="fi-FI" dirty="0"/>
              <a:t>: pitkäaikainen vuoto aiheuttaa raudanpuutteen -&gt; </a:t>
            </a:r>
            <a:r>
              <a:rPr lang="fi-FI" dirty="0" err="1"/>
              <a:t>mikrosyyttinen</a:t>
            </a:r>
            <a:r>
              <a:rPr lang="fi-FI" dirty="0"/>
              <a:t> anemiaa</a:t>
            </a:r>
          </a:p>
          <a:p>
            <a:r>
              <a:rPr lang="fi-FI" dirty="0"/>
              <a:t>Kroonisen sairauden anemia</a:t>
            </a:r>
          </a:p>
          <a:p>
            <a:pPr lvl="1"/>
            <a:r>
              <a:rPr lang="fi-FI" dirty="0"/>
              <a:t>Esimerkiksi reuma tai munuaisten vajaatoiminta</a:t>
            </a:r>
          </a:p>
          <a:p>
            <a:r>
              <a:rPr lang="fi-FI" dirty="0" err="1"/>
              <a:t>Hemolyyttinen</a:t>
            </a:r>
            <a:r>
              <a:rPr lang="fi-FI" dirty="0"/>
              <a:t> anemia</a:t>
            </a:r>
          </a:p>
          <a:p>
            <a:pPr lvl="1"/>
            <a:r>
              <a:rPr lang="fi-FI" dirty="0"/>
              <a:t>Esimerkiksi tekoläppä</a:t>
            </a:r>
          </a:p>
          <a:p>
            <a:r>
              <a:rPr lang="fi-FI" dirty="0" err="1"/>
              <a:t>Luuydininfiltraatit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83282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258CE2-7F0B-449D-B41F-769F34874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Makrosyyttiset</a:t>
            </a:r>
            <a:r>
              <a:rPr lang="fi-FI" dirty="0"/>
              <a:t> anemiat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3863DF-D149-495C-AA2A-8A0AF607A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99380"/>
          </a:xfrm>
        </p:spPr>
        <p:txBody>
          <a:bodyPr/>
          <a:lstStyle/>
          <a:p>
            <a:r>
              <a:rPr lang="fi-FI" dirty="0"/>
              <a:t>Ravintoainepuutos</a:t>
            </a:r>
          </a:p>
          <a:p>
            <a:pPr lvl="1"/>
            <a:r>
              <a:rPr lang="fi-FI" dirty="0"/>
              <a:t>Foolihappo</a:t>
            </a:r>
          </a:p>
          <a:p>
            <a:pPr lvl="1"/>
            <a:r>
              <a:rPr lang="fi-FI" dirty="0"/>
              <a:t>B12-vitamiini (mahahaava, joka aiheuttaa sisäisen tekijän puutoksen)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78104159-5312-4E76-8072-3C42195C3246}"/>
              </a:ext>
            </a:extLst>
          </p:cNvPr>
          <p:cNvSpPr/>
          <p:nvPr/>
        </p:nvSpPr>
        <p:spPr>
          <a:xfrm>
            <a:off x="838201" y="3225006"/>
            <a:ext cx="10515599" cy="541652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Sisäinen tekijä on mahalaukun tuottama glykoproteiini, jota tarvitaan B12-vitamiinin imeytymiseen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BCA1B84C-1569-43CA-95C4-B4E5C6341D68}"/>
              </a:ext>
            </a:extLst>
          </p:cNvPr>
          <p:cNvSpPr txBox="1">
            <a:spLocks/>
          </p:cNvSpPr>
          <p:nvPr/>
        </p:nvSpPr>
        <p:spPr>
          <a:xfrm>
            <a:off x="838200" y="3967737"/>
            <a:ext cx="10515600" cy="2441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Maksa- ja kilpirauhassairaudet</a:t>
            </a:r>
          </a:p>
          <a:p>
            <a:r>
              <a:rPr lang="fi-FI" dirty="0"/>
              <a:t>Verenmyrkytys</a:t>
            </a:r>
          </a:p>
          <a:p>
            <a:r>
              <a:rPr lang="fi-FI" dirty="0"/>
              <a:t>Pahanlaatuiset veritaudit </a:t>
            </a:r>
          </a:p>
          <a:p>
            <a:r>
              <a:rPr lang="fi-FI" dirty="0" err="1"/>
              <a:t>Myelodysplastinen</a:t>
            </a:r>
            <a:r>
              <a:rPr lang="fi-FI" dirty="0"/>
              <a:t> oireyhtymä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06115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E32454-0115-4BBC-A107-B8E27196C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gastroskopia täytyy tehdä aina?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618D22-1E58-44E0-AD38-54ECCCE9F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Maha-suolikanavan vuoto voi aiheuttaa minkä tahansa anemiatyypin:</a:t>
            </a:r>
          </a:p>
          <a:p>
            <a:pPr lvl="1"/>
            <a:r>
              <a:rPr lang="fi-FI" dirty="0"/>
              <a:t>Akuutti vuoto -&gt; </a:t>
            </a:r>
            <a:r>
              <a:rPr lang="fi-FI" dirty="0" err="1"/>
              <a:t>normosyyttinen</a:t>
            </a:r>
            <a:r>
              <a:rPr lang="fi-FI" dirty="0"/>
              <a:t> anemia</a:t>
            </a:r>
          </a:p>
          <a:p>
            <a:pPr lvl="1"/>
            <a:r>
              <a:rPr lang="fi-FI" dirty="0"/>
              <a:t>Krooninen vuoto</a:t>
            </a:r>
          </a:p>
          <a:p>
            <a:pPr lvl="2"/>
            <a:r>
              <a:rPr lang="fi-FI" dirty="0"/>
              <a:t>Raudanpuute -&gt; </a:t>
            </a:r>
            <a:r>
              <a:rPr lang="fi-FI" dirty="0" err="1"/>
              <a:t>mikrosyyttinen</a:t>
            </a:r>
            <a:r>
              <a:rPr lang="fi-FI" dirty="0"/>
              <a:t> anemia</a:t>
            </a:r>
          </a:p>
          <a:p>
            <a:pPr lvl="2"/>
            <a:r>
              <a:rPr lang="fi-FI" dirty="0"/>
              <a:t>Sisäisen tekijän puute -&gt; B-12-vitamiinin puute -&gt; </a:t>
            </a:r>
            <a:r>
              <a:rPr lang="fi-FI" dirty="0" err="1"/>
              <a:t>makrosyyttinen</a:t>
            </a:r>
            <a:r>
              <a:rPr lang="fi-FI" dirty="0"/>
              <a:t> anemia</a:t>
            </a:r>
          </a:p>
          <a:p>
            <a:r>
              <a:rPr lang="fi-FI" dirty="0"/>
              <a:t>Sisäisen verenvuodon taustalla voi olla kiireellistä hoitoa vaativa sairaus</a:t>
            </a:r>
          </a:p>
          <a:p>
            <a:pPr lvl="1"/>
            <a:r>
              <a:rPr lang="fi-FI" dirty="0"/>
              <a:t>Mahahaava</a:t>
            </a:r>
          </a:p>
          <a:p>
            <a:pPr lvl="1"/>
            <a:r>
              <a:rPr lang="fi-FI" dirty="0"/>
              <a:t>Ruoansulatuskanavan syöpä</a:t>
            </a:r>
          </a:p>
        </p:txBody>
      </p:sp>
    </p:spTree>
    <p:extLst>
      <p:ext uri="{BB962C8B-B14F-4D97-AF65-F5344CB8AC3E}">
        <p14:creationId xmlns:p14="http://schemas.microsoft.com/office/powerpoint/2010/main" val="37882588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79174"/>
            <a:ext cx="9144000" cy="900987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Polysytemia</a:t>
            </a:r>
            <a:r>
              <a:rPr lang="fi-FI" dirty="0"/>
              <a:t> </a:t>
            </a:r>
            <a:r>
              <a:rPr lang="fi-FI" dirty="0" err="1"/>
              <a:t>vera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85513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8C811D-4CA8-432D-84F1-B901A2DB7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Polysytemia</a:t>
            </a:r>
            <a:r>
              <a:rPr lang="fi-FI" dirty="0"/>
              <a:t> </a:t>
            </a:r>
            <a:r>
              <a:rPr lang="fi-FI" dirty="0" err="1"/>
              <a:t>vera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663E71-C5A3-43D3-AC5C-8A7E8D8C1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266698"/>
          </a:xfrm>
        </p:spPr>
        <p:txBody>
          <a:bodyPr/>
          <a:lstStyle/>
          <a:p>
            <a:r>
              <a:rPr lang="fi-FI" dirty="0" err="1"/>
              <a:t>Polysytemia</a:t>
            </a:r>
            <a:r>
              <a:rPr lang="fi-FI" dirty="0"/>
              <a:t> verassa veressä on liikaa hemoglobiinia</a:t>
            </a:r>
          </a:p>
          <a:p>
            <a:r>
              <a:rPr lang="fi-FI" dirty="0"/>
              <a:t>Etenevä hematologinen sairaus</a:t>
            </a:r>
          </a:p>
          <a:p>
            <a:pPr lvl="1"/>
            <a:r>
              <a:rPr lang="fi-FI" dirty="0"/>
              <a:t>Luuytimen </a:t>
            </a:r>
            <a:r>
              <a:rPr lang="fi-FI" dirty="0" err="1"/>
              <a:t>hyperplasia</a:t>
            </a:r>
            <a:r>
              <a:rPr lang="fi-FI" dirty="0"/>
              <a:t> -&gt; liiallinen verisolujen tuotanto</a:t>
            </a:r>
          </a:p>
          <a:p>
            <a:pPr lvl="1"/>
            <a:r>
              <a:rPr lang="fi-FI" dirty="0"/>
              <a:t>Hemoglobiinitaso nousee viitealueen yli</a:t>
            </a:r>
          </a:p>
          <a:p>
            <a:pPr lvl="1"/>
            <a:r>
              <a:rPr lang="fi-FI" dirty="0"/>
              <a:t>Veressä nähdään useiden solutyyppien ylimäärää</a:t>
            </a:r>
          </a:p>
          <a:p>
            <a:pPr lvl="2"/>
            <a:r>
              <a:rPr lang="fi-FI" dirty="0" err="1"/>
              <a:t>Eryt</a:t>
            </a:r>
            <a:r>
              <a:rPr lang="fi-FI" dirty="0"/>
              <a:t> (punasolut), </a:t>
            </a:r>
            <a:r>
              <a:rPr lang="fi-FI" dirty="0" err="1"/>
              <a:t>Leuk</a:t>
            </a:r>
            <a:r>
              <a:rPr lang="fi-FI" dirty="0"/>
              <a:t> (valkosolut), </a:t>
            </a:r>
            <a:r>
              <a:rPr lang="fi-FI" dirty="0" err="1"/>
              <a:t>Tromb</a:t>
            </a:r>
            <a:r>
              <a:rPr lang="fi-FI" dirty="0"/>
              <a:t> (verihiutaleet)</a:t>
            </a:r>
          </a:p>
          <a:p>
            <a:pPr lvl="2"/>
            <a:r>
              <a:rPr lang="fi-FI" dirty="0" err="1"/>
              <a:t>Erytrosytoosi</a:t>
            </a:r>
            <a:r>
              <a:rPr lang="fi-FI" dirty="0"/>
              <a:t> = punasolujen ylimäärä</a:t>
            </a:r>
          </a:p>
          <a:p>
            <a:pPr lvl="2"/>
            <a:r>
              <a:rPr lang="fi-FI" dirty="0"/>
              <a:t>Joskus nähtävillä myös solujen esiasteita eli </a:t>
            </a:r>
            <a:r>
              <a:rPr lang="fi-FI" dirty="0" err="1"/>
              <a:t>blasteja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9D305906-D0C2-4F05-BC68-4B36B55A4FE1}"/>
              </a:ext>
            </a:extLst>
          </p:cNvPr>
          <p:cNvSpPr/>
          <p:nvPr/>
        </p:nvSpPr>
        <p:spPr>
          <a:xfrm>
            <a:off x="838200" y="5198003"/>
            <a:ext cx="10515599" cy="461396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tx1"/>
                </a:solidFill>
              </a:rPr>
              <a:t>Hyperplasia</a:t>
            </a:r>
            <a:r>
              <a:rPr lang="fi-FI" dirty="0">
                <a:solidFill>
                  <a:schemeClr val="tx1"/>
                </a:solidFill>
              </a:rPr>
              <a:t> = Liiallinen solujen määrän kasvu</a:t>
            </a:r>
          </a:p>
        </p:txBody>
      </p:sp>
      <p:sp>
        <p:nvSpPr>
          <p:cNvPr id="5" name="Suorakulmio 3">
            <a:extLst>
              <a:ext uri="{FF2B5EF4-FFF2-40B4-BE49-F238E27FC236}">
                <a16:creationId xmlns:a16="http://schemas.microsoft.com/office/drawing/2014/main" id="{B9F2AD5B-EDF9-451F-9A70-19CFCED5AB62}"/>
              </a:ext>
            </a:extLst>
          </p:cNvPr>
          <p:cNvSpPr/>
          <p:nvPr/>
        </p:nvSpPr>
        <p:spPr>
          <a:xfrm>
            <a:off x="838200" y="5763237"/>
            <a:ext cx="10515599" cy="729638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Vrt. Hypertrofia = Solujen koon kasvu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Vrt.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Dysplasia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= Kudoksen vääränlainen kasvu, syövän esiaste</a:t>
            </a:r>
          </a:p>
        </p:txBody>
      </p:sp>
    </p:spTree>
    <p:extLst>
      <p:ext uri="{BB962C8B-B14F-4D97-AF65-F5344CB8AC3E}">
        <p14:creationId xmlns:p14="http://schemas.microsoft.com/office/powerpoint/2010/main" val="39754171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493980-59AC-47C2-8837-FF698AA39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Polysytemia</a:t>
            </a:r>
            <a:r>
              <a:rPr lang="fi-FI" dirty="0"/>
              <a:t> </a:t>
            </a:r>
            <a:r>
              <a:rPr lang="fi-FI" dirty="0" err="1"/>
              <a:t>vera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8067E0-CE35-49FF-B30B-9A47346D5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Oireet</a:t>
            </a:r>
          </a:p>
          <a:p>
            <a:pPr lvl="1"/>
            <a:r>
              <a:rPr lang="fi-FI" dirty="0"/>
              <a:t>Punakkuus, verestävät sidekalvot</a:t>
            </a:r>
          </a:p>
          <a:p>
            <a:pPr lvl="1"/>
            <a:r>
              <a:rPr lang="fi-FI" dirty="0"/>
              <a:t>Neurologiset oireet, erityisesti päänsärky, huimaus, sormien pistely</a:t>
            </a:r>
          </a:p>
          <a:p>
            <a:pPr lvl="1"/>
            <a:r>
              <a:rPr lang="fi-FI" dirty="0"/>
              <a:t>Kutina</a:t>
            </a:r>
          </a:p>
          <a:p>
            <a:pPr lvl="1"/>
            <a:r>
              <a:rPr lang="fi-FI" dirty="0"/>
              <a:t>Ruoansulatuskanavan oireet</a:t>
            </a:r>
          </a:p>
          <a:p>
            <a:pPr lvl="1"/>
            <a:r>
              <a:rPr lang="fi-FI" dirty="0"/>
              <a:t>Nivelvaivat</a:t>
            </a:r>
          </a:p>
          <a:p>
            <a:r>
              <a:rPr lang="fi-FI" dirty="0"/>
              <a:t>Riskit</a:t>
            </a:r>
          </a:p>
          <a:p>
            <a:pPr lvl="1"/>
            <a:r>
              <a:rPr lang="fi-FI" dirty="0"/>
              <a:t>Verisuonitukoksen riski (”paksu veri”)</a:t>
            </a:r>
          </a:p>
          <a:p>
            <a:pPr lvl="1"/>
            <a:r>
              <a:rPr lang="fi-FI" dirty="0"/>
              <a:t>Verenvuodon riski</a:t>
            </a:r>
          </a:p>
          <a:p>
            <a:pPr lvl="1"/>
            <a:r>
              <a:rPr lang="fi-FI" dirty="0"/>
              <a:t>Pahanlaatuisen veritaudin kehittyminen</a:t>
            </a:r>
          </a:p>
        </p:txBody>
      </p:sp>
    </p:spTree>
    <p:extLst>
      <p:ext uri="{BB962C8B-B14F-4D97-AF65-F5344CB8AC3E}">
        <p14:creationId xmlns:p14="http://schemas.microsoft.com/office/powerpoint/2010/main" val="454210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Hematologia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FC44754-0FD0-4084-9803-3C8CB2681F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Jussi Palomäki, LL</a:t>
            </a:r>
          </a:p>
          <a:p>
            <a:r>
              <a:rPr lang="fi-FI" dirty="0" err="1"/>
              <a:t>HyväEP</a:t>
            </a:r>
            <a:r>
              <a:rPr lang="fi-FI" dirty="0"/>
              <a:t> / Turun Yliopisto</a:t>
            </a:r>
          </a:p>
          <a:p>
            <a:r>
              <a:rPr lang="fi-FI" dirty="0" err="1"/>
              <a:t>SeAMK</a:t>
            </a:r>
            <a:endParaRPr lang="fi-FI" dirty="0"/>
          </a:p>
          <a:p>
            <a:r>
              <a:rPr lang="fi-FI" dirty="0"/>
              <a:t>22.1.2025</a:t>
            </a:r>
          </a:p>
        </p:txBody>
      </p:sp>
    </p:spTree>
    <p:extLst>
      <p:ext uri="{BB962C8B-B14F-4D97-AF65-F5344CB8AC3E}">
        <p14:creationId xmlns:p14="http://schemas.microsoft.com/office/powerpoint/2010/main" val="8849282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D57E77-9B24-4838-864B-B04EB5744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Polysytemia</a:t>
            </a:r>
            <a:r>
              <a:rPr lang="fi-FI" dirty="0"/>
              <a:t> veran toteaminen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2A1498-E238-4B1C-9150-9E04D966D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64534"/>
          </a:xfrm>
        </p:spPr>
        <p:txBody>
          <a:bodyPr>
            <a:normAutofit/>
          </a:bodyPr>
          <a:lstStyle/>
          <a:p>
            <a:r>
              <a:rPr lang="fi-FI" dirty="0"/>
              <a:t>Diagnoosi perustuu kolmeen pääkriteeriin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Verenkuvamuutokset</a:t>
            </a:r>
          </a:p>
          <a:p>
            <a:pPr lvl="2"/>
            <a:r>
              <a:rPr lang="fi-FI" dirty="0"/>
              <a:t>Hb &gt; 165 g/l (miehillä) / 160 g/l (naisilla)</a:t>
            </a:r>
          </a:p>
          <a:p>
            <a:pPr lvl="2"/>
            <a:r>
              <a:rPr lang="fi-FI" dirty="0" err="1"/>
              <a:t>Hkr</a:t>
            </a:r>
            <a:r>
              <a:rPr lang="fi-FI" dirty="0"/>
              <a:t> &gt; 0,49 (miehillä) / 0,48 (naisilla)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Luuydintutkimus: Suurentunut </a:t>
            </a:r>
            <a:r>
              <a:rPr lang="fi-FI" dirty="0" err="1"/>
              <a:t>solukkuus</a:t>
            </a:r>
            <a:r>
              <a:rPr lang="fi-FI" dirty="0"/>
              <a:t> kaikissa solulinjoissa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Geenimääritys: JAK2 (V617F tai </a:t>
            </a:r>
            <a:r>
              <a:rPr lang="fi-FI" dirty="0" err="1"/>
              <a:t>eksoni</a:t>
            </a:r>
            <a:r>
              <a:rPr lang="fi-FI" dirty="0"/>
              <a:t> 12:n mutaatio)</a:t>
            </a:r>
          </a:p>
          <a:p>
            <a:r>
              <a:rPr lang="fi-FI" dirty="0"/>
              <a:t>Lisäksi: matala EPO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231FB53A-B543-4BFE-AAD1-90B6D67DA21E}"/>
              </a:ext>
            </a:extLst>
          </p:cNvPr>
          <p:cNvSpPr/>
          <p:nvPr/>
        </p:nvSpPr>
        <p:spPr>
          <a:xfrm>
            <a:off x="838199" y="4784577"/>
            <a:ext cx="10515599" cy="945817"/>
          </a:xfrm>
          <a:prstGeom prst="rect">
            <a:avLst/>
          </a:prstGeom>
          <a:solidFill>
            <a:srgbClr val="C4E8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tx1"/>
                </a:solidFill>
              </a:rPr>
              <a:t>Hematokriitti</a:t>
            </a:r>
            <a:r>
              <a:rPr lang="fi-FI" b="1" dirty="0">
                <a:solidFill>
                  <a:schemeClr val="tx1"/>
                </a:solidFill>
              </a:rPr>
              <a:t> (</a:t>
            </a:r>
            <a:r>
              <a:rPr lang="fi-FI" b="1" dirty="0" err="1">
                <a:solidFill>
                  <a:schemeClr val="tx1"/>
                </a:solidFill>
              </a:rPr>
              <a:t>Hkr</a:t>
            </a:r>
            <a:r>
              <a:rPr lang="fi-FI" b="1" dirty="0">
                <a:solidFill>
                  <a:schemeClr val="tx1"/>
                </a:solidFill>
              </a:rPr>
              <a:t>) </a:t>
            </a:r>
            <a:r>
              <a:rPr lang="fi-FI" dirty="0">
                <a:solidFill>
                  <a:schemeClr val="tx1"/>
                </a:solidFill>
              </a:rPr>
              <a:t>tarkoittaa punasolujen suhteellista osuutta veren tilavuudesta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Matala </a:t>
            </a:r>
            <a:r>
              <a:rPr lang="fi-FI" dirty="0" err="1">
                <a:solidFill>
                  <a:schemeClr val="tx1"/>
                </a:solidFill>
              </a:rPr>
              <a:t>hematokriitti</a:t>
            </a:r>
            <a:r>
              <a:rPr lang="fi-FI" dirty="0">
                <a:solidFill>
                  <a:schemeClr val="tx1"/>
                </a:solidFill>
              </a:rPr>
              <a:t> viittaa anemiaan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Korkea </a:t>
            </a:r>
            <a:r>
              <a:rPr lang="fi-FI" dirty="0" err="1">
                <a:solidFill>
                  <a:schemeClr val="tx1"/>
                </a:solidFill>
              </a:rPr>
              <a:t>hematokriitti</a:t>
            </a:r>
            <a:r>
              <a:rPr lang="fi-FI" dirty="0">
                <a:solidFill>
                  <a:schemeClr val="tx1"/>
                </a:solidFill>
              </a:rPr>
              <a:t> viittaa </a:t>
            </a:r>
            <a:r>
              <a:rPr lang="fi-FI" dirty="0" err="1">
                <a:solidFill>
                  <a:schemeClr val="tx1"/>
                </a:solidFill>
              </a:rPr>
              <a:t>polysytemia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veraan</a:t>
            </a:r>
            <a:r>
              <a:rPr lang="fi-FI" dirty="0">
                <a:solidFill>
                  <a:schemeClr val="tx1"/>
                </a:solidFill>
              </a:rPr>
              <a:t> (tai kuivumiseen)</a:t>
            </a:r>
          </a:p>
        </p:txBody>
      </p:sp>
      <p:sp>
        <p:nvSpPr>
          <p:cNvPr id="6" name="Suorakulmio 3">
            <a:extLst>
              <a:ext uri="{FF2B5EF4-FFF2-40B4-BE49-F238E27FC236}">
                <a16:creationId xmlns:a16="http://schemas.microsoft.com/office/drawing/2014/main" id="{2F24308E-8175-4F2A-8F03-B802230F0FF6}"/>
              </a:ext>
            </a:extLst>
          </p:cNvPr>
          <p:cNvSpPr/>
          <p:nvPr/>
        </p:nvSpPr>
        <p:spPr>
          <a:xfrm>
            <a:off x="838199" y="5821960"/>
            <a:ext cx="10515599" cy="670915"/>
          </a:xfrm>
          <a:prstGeom prst="rect">
            <a:avLst/>
          </a:prstGeom>
          <a:solidFill>
            <a:srgbClr val="E7C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tx1"/>
                </a:solidFill>
                <a:cs typeface="Aharoni" panose="02010803020104030203" pitchFamily="2" charset="-79"/>
              </a:rPr>
              <a:t>JAK2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eli Janus kinaasi (tai ”Just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Another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Kinase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”) 2 on geenien säätelyyn osallistuva entsyymi, jonka toiminnan häiriöitä tavataan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polysytemia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veran lisäksi mm. psoriaasissa ja nivelreumassa</a:t>
            </a:r>
          </a:p>
        </p:txBody>
      </p:sp>
    </p:spTree>
    <p:extLst>
      <p:ext uri="{BB962C8B-B14F-4D97-AF65-F5344CB8AC3E}">
        <p14:creationId xmlns:p14="http://schemas.microsoft.com/office/powerpoint/2010/main" val="41347584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AC1442-9963-4202-920F-2E1ED1B77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Polysytemia</a:t>
            </a:r>
            <a:r>
              <a:rPr lang="fi-FI" dirty="0"/>
              <a:t> veran toteaminen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7EFDDA-CBC8-42D3-818D-4B420A943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Luuydintutkimus on syytä ottaa, mikäli</a:t>
            </a:r>
          </a:p>
          <a:p>
            <a:pPr lvl="1"/>
            <a:r>
              <a:rPr lang="fi-FI" dirty="0"/>
              <a:t>Hb on lievästi koholla 165 – 185 g/l (miehet) / 160 – 165 g/l (naisilla)</a:t>
            </a:r>
          </a:p>
          <a:p>
            <a:pPr lvl="1"/>
            <a:r>
              <a:rPr lang="fi-FI" dirty="0"/>
              <a:t>Suunnitellaan solunsalpaajahoitoa</a:t>
            </a:r>
          </a:p>
          <a:p>
            <a:r>
              <a:rPr lang="fi-FI" dirty="0"/>
              <a:t>Mikäli Hb on merkittävästi koholla (yli 185 g/l miehillä tai yli 165 g/l naisilla), voidaan diagnoosi asettaa ilman luuydintutkimusta mikäli JAK2-mutaatio ja korkea EPO todetaan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64265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5AAAE4-420C-491E-A0DA-31F92E645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Polysytemia</a:t>
            </a:r>
            <a:r>
              <a:rPr lang="fi-FI" dirty="0"/>
              <a:t> veran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CADD7B-157A-4CDC-AD95-B599FDCA5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8787" cy="4351338"/>
          </a:xfrm>
        </p:spPr>
        <p:txBody>
          <a:bodyPr/>
          <a:lstStyle/>
          <a:p>
            <a:r>
              <a:rPr lang="fi-FI" dirty="0"/>
              <a:t>Tukosten ehkäisy</a:t>
            </a:r>
          </a:p>
          <a:p>
            <a:pPr lvl="1"/>
            <a:r>
              <a:rPr lang="fi-FI" dirty="0"/>
              <a:t>ASA 100 mg 1x1, ellei vasta-aiheita (vuotoriski)</a:t>
            </a:r>
          </a:p>
          <a:p>
            <a:r>
              <a:rPr lang="fi-FI" dirty="0"/>
              <a:t>Venesektio</a:t>
            </a:r>
          </a:p>
          <a:p>
            <a:pPr lvl="1"/>
            <a:r>
              <a:rPr lang="fi-FI" dirty="0"/>
              <a:t>Poistetaan verta 400 – 500 ml kerrallaan muutaman viikon välein</a:t>
            </a:r>
          </a:p>
          <a:p>
            <a:pPr lvl="1"/>
            <a:r>
              <a:rPr lang="fi-FI" dirty="0"/>
              <a:t>Mikäli Hb yli 200 g/l, voidaan ensimmäiset venesektiot tehdä 3 – 4 peräkkäisenä päivänä</a:t>
            </a:r>
          </a:p>
          <a:p>
            <a:r>
              <a:rPr lang="fi-FI" dirty="0"/>
              <a:t>Lääkehoito</a:t>
            </a:r>
          </a:p>
          <a:p>
            <a:pPr lvl="1"/>
            <a:r>
              <a:rPr lang="fi-FI" dirty="0"/>
              <a:t>Solunsalpaajahoito</a:t>
            </a:r>
          </a:p>
          <a:p>
            <a:pPr lvl="1"/>
            <a:r>
              <a:rPr lang="fi-FI" dirty="0"/>
              <a:t>JAK2-estäjät</a:t>
            </a:r>
          </a:p>
          <a:p>
            <a:pPr lvl="1"/>
            <a:endParaRPr lang="fi-FI" dirty="0"/>
          </a:p>
        </p:txBody>
      </p:sp>
      <p:pic>
        <p:nvPicPr>
          <p:cNvPr id="4" name="Picture 2" descr="Valintaruutu merkitty rastilla tasaisella täytöllä">
            <a:extLst>
              <a:ext uri="{FF2B5EF4-FFF2-40B4-BE49-F238E27FC236}">
                <a16:creationId xmlns:a16="http://schemas.microsoft.com/office/drawing/2014/main" id="{43735274-D5F4-B6CD-8976-50D24E5E0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624974" y="2910106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34731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D27ACD-DA36-4937-BBBF-B2A9619C2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Muita syitä korkealle hemoglobiinille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26FBEB-F987-40D3-B0A5-109A10B68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Runsas tupakointi</a:t>
            </a:r>
          </a:p>
          <a:p>
            <a:pPr lvl="1"/>
            <a:r>
              <a:rPr lang="fi-FI" dirty="0"/>
              <a:t>Häkä kiinnittyy hemoglobiiniin pysyvästi ja estää sen toiminnan</a:t>
            </a:r>
          </a:p>
          <a:p>
            <a:pPr lvl="1"/>
            <a:r>
              <a:rPr lang="fi-FI" dirty="0"/>
              <a:t>Elimistö pyrkii muodostamaan lisää hemoglobiinia toimimattoman tilalle</a:t>
            </a:r>
          </a:p>
          <a:p>
            <a:r>
              <a:rPr lang="fi-FI" dirty="0"/>
              <a:t>Doping: anaboliset steroidit, EPO</a:t>
            </a:r>
          </a:p>
          <a:p>
            <a:r>
              <a:rPr lang="fi-FI" dirty="0"/>
              <a:t>Kuivuminen</a:t>
            </a:r>
          </a:p>
          <a:p>
            <a:pPr lvl="1"/>
            <a:r>
              <a:rPr lang="fi-FI" dirty="0"/>
              <a:t>”Relatiivinen </a:t>
            </a:r>
            <a:r>
              <a:rPr lang="fi-FI" dirty="0" err="1"/>
              <a:t>polysytemia</a:t>
            </a:r>
            <a:r>
              <a:rPr lang="fi-FI" dirty="0"/>
              <a:t>” eli punasolumassa normaali</a:t>
            </a:r>
          </a:p>
        </p:txBody>
      </p:sp>
    </p:spTree>
    <p:extLst>
      <p:ext uri="{BB962C8B-B14F-4D97-AF65-F5344CB8AC3E}">
        <p14:creationId xmlns:p14="http://schemas.microsoft.com/office/powerpoint/2010/main" val="18877431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4C4C52-F324-40EE-9C1F-EFC072029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Hematologian tutkimusmenetelmät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B140C8-96C7-4ADB-8589-16D6D6A2E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Pieni verenkuva (PVK) mittaa </a:t>
            </a:r>
          </a:p>
          <a:p>
            <a:pPr lvl="1"/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Eryt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= Punasolut</a:t>
            </a:r>
          </a:p>
          <a:p>
            <a:pPr lvl="2"/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Hb = Punasolut</a:t>
            </a:r>
          </a:p>
          <a:p>
            <a:pPr lvl="2"/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MCV = Punasolujen keskitilavuus</a:t>
            </a:r>
          </a:p>
          <a:p>
            <a:pPr lvl="1"/>
            <a:r>
              <a:rPr lang="fi-FI" b="1" dirty="0" err="1"/>
              <a:t>Trom</a:t>
            </a:r>
            <a:r>
              <a:rPr lang="fi-FI" b="1" dirty="0"/>
              <a:t> = Verihiutaleet</a:t>
            </a:r>
          </a:p>
          <a:p>
            <a:pPr lvl="1"/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Leuk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= Valkosolut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Täydellinen verenkuva (TVK)</a:t>
            </a:r>
          </a:p>
          <a:p>
            <a:pPr lvl="1"/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Diffi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= Valkosolujen erittelylaskenta (</a:t>
            </a:r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granulosyytit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monosyytit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ja lymfosyytit)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Luuydinnäyte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Muut (esim. geenitutkimukset, rauta, jne.)</a:t>
            </a:r>
          </a:p>
        </p:txBody>
      </p:sp>
    </p:spTree>
    <p:extLst>
      <p:ext uri="{BB962C8B-B14F-4D97-AF65-F5344CB8AC3E}">
        <p14:creationId xmlns:p14="http://schemas.microsoft.com/office/powerpoint/2010/main" val="14613717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79174"/>
            <a:ext cx="9144000" cy="900987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Trombosytopenia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786060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C2CA4B-70AB-47A2-852E-9F5881CA2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Trombosytopenia</a:t>
            </a:r>
            <a:r>
              <a:rPr lang="fi-FI" dirty="0"/>
              <a:t> eli verihiutaleiden puutos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CECDCF-B251-4739-A1C8-E1CEBCECE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6845"/>
          </a:xfrm>
        </p:spPr>
        <p:txBody>
          <a:bodyPr>
            <a:normAutofit/>
          </a:bodyPr>
          <a:lstStyle/>
          <a:p>
            <a:r>
              <a:rPr lang="fi-FI" dirty="0"/>
              <a:t>Kuten anemia, </a:t>
            </a:r>
            <a:r>
              <a:rPr lang="fi-FI" dirty="0" err="1"/>
              <a:t>trombosytopenia</a:t>
            </a:r>
            <a:r>
              <a:rPr lang="fi-FI" dirty="0"/>
              <a:t> on löydös, ei varsinainen sairaus</a:t>
            </a:r>
          </a:p>
          <a:p>
            <a:r>
              <a:rPr lang="fi-FI" dirty="0"/>
              <a:t>Määritelmä: </a:t>
            </a:r>
            <a:r>
              <a:rPr lang="fi-FI" dirty="0" err="1"/>
              <a:t>Trom</a:t>
            </a:r>
            <a:r>
              <a:rPr lang="fi-FI" dirty="0"/>
              <a:t> &lt; 150 /</a:t>
            </a:r>
            <a:r>
              <a:rPr lang="fi-FI" dirty="0" err="1"/>
              <a:t>nl</a:t>
            </a:r>
            <a:endParaRPr lang="fi-FI" dirty="0"/>
          </a:p>
          <a:p>
            <a:r>
              <a:rPr lang="fi-FI" dirty="0"/>
              <a:t>Oireet (erityisesti, jos </a:t>
            </a:r>
            <a:r>
              <a:rPr lang="fi-FI" dirty="0" err="1"/>
              <a:t>Trom</a:t>
            </a:r>
            <a:r>
              <a:rPr lang="fi-FI" dirty="0"/>
              <a:t> &lt; 50 /</a:t>
            </a:r>
            <a:r>
              <a:rPr lang="fi-FI" dirty="0" err="1"/>
              <a:t>nl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Mustelmat</a:t>
            </a:r>
          </a:p>
          <a:p>
            <a:pPr lvl="1"/>
            <a:r>
              <a:rPr lang="fi-FI" dirty="0"/>
              <a:t>Limakalvovuodot (ien- ja nenäverenvuodot)</a:t>
            </a:r>
          </a:p>
          <a:p>
            <a:pPr lvl="1"/>
            <a:r>
              <a:rPr lang="fi-FI" dirty="0"/>
              <a:t>Ruoansulatuskanavan verenvuodot</a:t>
            </a:r>
          </a:p>
          <a:p>
            <a:pPr lvl="1"/>
            <a:r>
              <a:rPr lang="fi-FI" dirty="0"/>
              <a:t>Runsaat kuukautiset</a:t>
            </a:r>
          </a:p>
          <a:p>
            <a:pPr lvl="1"/>
            <a:r>
              <a:rPr lang="fi-FI" dirty="0"/>
              <a:t>Vakavat vuodot, jos </a:t>
            </a:r>
            <a:r>
              <a:rPr lang="fi-FI" dirty="0" err="1"/>
              <a:t>Trom</a:t>
            </a:r>
            <a:r>
              <a:rPr lang="fi-FI" dirty="0"/>
              <a:t> &lt; 10 /</a:t>
            </a:r>
            <a:r>
              <a:rPr lang="fi-FI" dirty="0" err="1"/>
              <a:t>nl</a:t>
            </a:r>
            <a:endParaRPr lang="fi-FI" dirty="0"/>
          </a:p>
          <a:p>
            <a:r>
              <a:rPr lang="fi-FI" dirty="0"/>
              <a:t>Huomioitavaa muiden sairauksien hoidossa</a:t>
            </a:r>
          </a:p>
          <a:p>
            <a:pPr lvl="1"/>
            <a:r>
              <a:rPr lang="fi-FI" dirty="0"/>
              <a:t>ASA, </a:t>
            </a:r>
            <a:r>
              <a:rPr lang="fi-FI" dirty="0" err="1"/>
              <a:t>klopidogreeli</a:t>
            </a:r>
            <a:r>
              <a:rPr lang="fi-FI" dirty="0"/>
              <a:t> ja muut verenkiertolääkkeet vaikuttavat trombosyyttifunktioon, joten voivat pahentaa vuotoja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37629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897EDC-D65A-41BA-A47C-4C53A4978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Trombosytopenian</a:t>
            </a:r>
            <a:r>
              <a:rPr lang="fi-FI" dirty="0"/>
              <a:t>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7D90F0-3F62-4307-ADE4-E68EAEF85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oireeton, ja </a:t>
            </a:r>
            <a:r>
              <a:rPr lang="fi-FI" dirty="0" err="1"/>
              <a:t>Trom</a:t>
            </a:r>
            <a:r>
              <a:rPr lang="fi-FI" dirty="0"/>
              <a:t> &gt; 100 /</a:t>
            </a:r>
            <a:r>
              <a:rPr lang="fi-FI" dirty="0" err="1"/>
              <a:t>nl</a:t>
            </a:r>
            <a:endParaRPr lang="fi-FI" dirty="0"/>
          </a:p>
          <a:p>
            <a:pPr lvl="1"/>
            <a:r>
              <a:rPr lang="fi-FI" dirty="0"/>
              <a:t>Seuranta</a:t>
            </a:r>
          </a:p>
          <a:p>
            <a:pPr lvl="1"/>
            <a:r>
              <a:rPr lang="fi-FI" dirty="0"/>
              <a:t>Jos aiheuttaja tiedetään, sen eliminointi mahdollisuuksien mukaan</a:t>
            </a:r>
          </a:p>
          <a:p>
            <a:pPr lvl="1"/>
            <a:r>
              <a:rPr lang="fi-FI" dirty="0"/>
              <a:t>Tulehduskipulääkkeiden ja muiden vuotoriskiä lisäävien lääkkeiden lopetus</a:t>
            </a:r>
          </a:p>
          <a:p>
            <a:r>
              <a:rPr lang="fi-FI" dirty="0"/>
              <a:t>Jos oireeton, ja </a:t>
            </a:r>
            <a:r>
              <a:rPr lang="fi-FI" dirty="0" err="1"/>
              <a:t>Trom</a:t>
            </a:r>
            <a:r>
              <a:rPr lang="fi-FI" dirty="0"/>
              <a:t> &lt; 100 /</a:t>
            </a:r>
            <a:r>
              <a:rPr lang="fi-FI" dirty="0" err="1"/>
              <a:t>nl</a:t>
            </a:r>
            <a:endParaRPr lang="fi-FI" dirty="0"/>
          </a:p>
          <a:p>
            <a:pPr lvl="1"/>
            <a:r>
              <a:rPr lang="fi-FI" dirty="0"/>
              <a:t>Syy on aktiivisesti selvitettävä – TVK ja harkinta luuydintutkimuksesta</a:t>
            </a:r>
          </a:p>
          <a:p>
            <a:r>
              <a:rPr lang="fi-FI" dirty="0"/>
              <a:t>Jos oireinen</a:t>
            </a:r>
          </a:p>
          <a:p>
            <a:pPr lvl="1"/>
            <a:r>
              <a:rPr lang="fi-FI" dirty="0"/>
              <a:t>Seuranta tapahtuu sairaalassa</a:t>
            </a:r>
          </a:p>
          <a:p>
            <a:pPr lvl="1"/>
            <a:r>
              <a:rPr lang="fi-FI" dirty="0"/>
              <a:t>Syy on aktiivisesti selvitettävä</a:t>
            </a:r>
          </a:p>
        </p:txBody>
      </p:sp>
    </p:spTree>
    <p:extLst>
      <p:ext uri="{BB962C8B-B14F-4D97-AF65-F5344CB8AC3E}">
        <p14:creationId xmlns:p14="http://schemas.microsoft.com/office/powerpoint/2010/main" val="152135975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305A65-A24A-4C0D-A23F-D22F813D7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Trombosytopenian</a:t>
            </a:r>
            <a:r>
              <a:rPr lang="fi-FI" dirty="0"/>
              <a:t> aiheuttajat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F33728-C7E0-47D1-9DDF-89A2FEE92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Hankitut syyt</a:t>
            </a:r>
          </a:p>
          <a:p>
            <a:pPr lvl="1"/>
            <a:r>
              <a:rPr lang="fi-FI" dirty="0"/>
              <a:t>Alkoholin suurkulutus, muut maksasairaudet</a:t>
            </a:r>
          </a:p>
          <a:p>
            <a:pPr lvl="1"/>
            <a:r>
              <a:rPr lang="fi-FI" dirty="0"/>
              <a:t>Vitamiinien ja hivenaineiden puute (B12-vitamiini, foolihappo)</a:t>
            </a:r>
          </a:p>
          <a:p>
            <a:pPr lvl="1"/>
            <a:r>
              <a:rPr lang="fi-FI" dirty="0"/>
              <a:t>Tietyt infektiot</a:t>
            </a:r>
          </a:p>
          <a:p>
            <a:pPr lvl="1"/>
            <a:r>
              <a:rPr lang="fi-FI" dirty="0"/>
              <a:t>Tietyt lääkkeet</a:t>
            </a:r>
          </a:p>
          <a:p>
            <a:pPr lvl="1"/>
            <a:r>
              <a:rPr lang="fi-FI" dirty="0"/>
              <a:t>Syöpä tai syöpähoito</a:t>
            </a:r>
          </a:p>
          <a:p>
            <a:r>
              <a:rPr lang="fi-FI" dirty="0"/>
              <a:t>Synnynnäiset syyt</a:t>
            </a:r>
          </a:p>
          <a:p>
            <a:pPr lvl="1"/>
            <a:r>
              <a:rPr lang="fi-FI" dirty="0"/>
              <a:t>Keskosuus</a:t>
            </a:r>
          </a:p>
          <a:p>
            <a:pPr lvl="1"/>
            <a:r>
              <a:rPr lang="fi-FI" dirty="0"/>
              <a:t>Äidin raskausmyrkytys</a:t>
            </a:r>
          </a:p>
          <a:p>
            <a:r>
              <a:rPr lang="fi-FI" b="1" dirty="0"/>
              <a:t>ITP eli Immunologinen </a:t>
            </a:r>
            <a:r>
              <a:rPr lang="fi-FI" b="1" dirty="0" err="1"/>
              <a:t>trombosytopenia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7062845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13E51C-BB3B-4EE5-B8ED-27CE5E838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ITP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C5E90F-C299-466A-8DE0-4932A5C75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ITP tarkoittaa immuunivasteen laukaisemaa </a:t>
            </a:r>
            <a:r>
              <a:rPr lang="fi-FI" dirty="0" err="1"/>
              <a:t>trombosytopeniaa</a:t>
            </a:r>
            <a:endParaRPr lang="fi-FI" dirty="0"/>
          </a:p>
          <a:p>
            <a:pPr lvl="1"/>
            <a:r>
              <a:rPr lang="fi-FI" dirty="0"/>
              <a:t>Infektion aiheuttama (esim. COVID-19)</a:t>
            </a:r>
          </a:p>
          <a:p>
            <a:pPr lvl="1"/>
            <a:r>
              <a:rPr lang="fi-FI" dirty="0"/>
              <a:t>Lääkkeen aiheuttama</a:t>
            </a:r>
          </a:p>
          <a:p>
            <a:pPr lvl="1"/>
            <a:r>
              <a:rPr lang="fi-FI" dirty="0"/>
              <a:t>Verensiirron aiheuttama</a:t>
            </a:r>
          </a:p>
          <a:p>
            <a:pPr lvl="1"/>
            <a:r>
              <a:rPr lang="fi-FI" dirty="0"/>
              <a:t>Lapsilla useimmiten infektion aiheuttama (paranee usein itsestään)</a:t>
            </a:r>
          </a:p>
          <a:p>
            <a:r>
              <a:rPr lang="fi-FI" dirty="0"/>
              <a:t>Aikuisilla hoitona tulehdusvasteen hillitseminen (sairaalahoito)</a:t>
            </a:r>
          </a:p>
          <a:p>
            <a:pPr lvl="1"/>
            <a:r>
              <a:rPr lang="fi-FI" dirty="0"/>
              <a:t>Kortisoni (esim. </a:t>
            </a:r>
            <a:r>
              <a:rPr lang="fi-FI" dirty="0" err="1"/>
              <a:t>prednisoloni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Laskimonsisäinen </a:t>
            </a:r>
            <a:r>
              <a:rPr lang="fi-FI" dirty="0" err="1"/>
              <a:t>immunoglobuliini</a:t>
            </a:r>
            <a:r>
              <a:rPr lang="fi-FI" dirty="0"/>
              <a:t> eli </a:t>
            </a:r>
            <a:r>
              <a:rPr lang="fi-FI" dirty="0" err="1"/>
              <a:t>IVIg</a:t>
            </a:r>
            <a:endParaRPr lang="fi-FI" dirty="0"/>
          </a:p>
          <a:p>
            <a:r>
              <a:rPr lang="fi-FI" dirty="0"/>
              <a:t>Mikäli tilanne ei rauhoitu ensilinjan hoidolla, voidaan harkita </a:t>
            </a:r>
            <a:r>
              <a:rPr lang="fi-FI" dirty="0" err="1"/>
              <a:t>immunomoduloivaa</a:t>
            </a:r>
            <a:r>
              <a:rPr lang="fi-FI" dirty="0"/>
              <a:t> hoitoa tai pernanpoistoa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9334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E0181D-0E93-4FBD-901D-4D0EA5364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A31F96-25E0-4356-A50C-823534155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Hematologia on sisätautien sisäinen erikoisala, joka tutkii ja hoitaa verisairauksia</a:t>
            </a:r>
          </a:p>
          <a:p>
            <a:pPr lvl="1"/>
            <a:r>
              <a:rPr lang="fi-FI" dirty="0"/>
              <a:t>Veren sairaudet</a:t>
            </a:r>
          </a:p>
          <a:p>
            <a:pPr lvl="1"/>
            <a:r>
              <a:rPr lang="fi-FI" dirty="0"/>
              <a:t>Veren hyytymisjärjestelmän sairaudet</a:t>
            </a:r>
          </a:p>
          <a:p>
            <a:pPr lvl="1"/>
            <a:r>
              <a:rPr lang="fi-FI" dirty="0"/>
              <a:t>Verta muodostavien kudosten sairaudet</a:t>
            </a:r>
          </a:p>
          <a:p>
            <a:pPr lvl="2"/>
            <a:r>
              <a:rPr lang="fi-FI" dirty="0"/>
              <a:t>Perna</a:t>
            </a:r>
          </a:p>
          <a:p>
            <a:pPr lvl="2"/>
            <a:r>
              <a:rPr lang="fi-FI" dirty="0"/>
              <a:t>Luuydin</a:t>
            </a:r>
          </a:p>
          <a:p>
            <a:pPr lvl="2"/>
            <a:r>
              <a:rPr lang="fi-FI" dirty="0"/>
              <a:t>Imukudokset</a:t>
            </a:r>
          </a:p>
          <a:p>
            <a:r>
              <a:rPr lang="fi-FI" dirty="0"/>
              <a:t>Sekä lasten että aikuisten sairauksia</a:t>
            </a:r>
          </a:p>
          <a:p>
            <a:pPr lvl="1"/>
            <a:r>
              <a:rPr lang="fi-FI" dirty="0"/>
              <a:t>Veren syövät kuten lymfoomat ja leukemiat ovat yleisin sairaalassa hoidettava hematologinen sairausryhmä, anemiat yleisin terveyskeskuksessa hoidettava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03834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4C4C52-F324-40EE-9C1F-EFC072029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Hematologian tutkimusmenetelmät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B140C8-96C7-4ADB-8589-16D6D6A2E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Pieni verenkuva (PVK) mittaa </a:t>
            </a:r>
          </a:p>
          <a:p>
            <a:pPr lvl="1"/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Eryt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= Punasolut</a:t>
            </a:r>
          </a:p>
          <a:p>
            <a:pPr lvl="2"/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Hb = Punasolut</a:t>
            </a:r>
          </a:p>
          <a:p>
            <a:pPr lvl="2"/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MCV = Punasolujen keskitilavuus</a:t>
            </a:r>
          </a:p>
          <a:p>
            <a:pPr lvl="1"/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Trom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= Verihiutaleet</a:t>
            </a:r>
          </a:p>
          <a:p>
            <a:pPr lvl="1"/>
            <a:r>
              <a:rPr lang="fi-FI" b="1" dirty="0" err="1"/>
              <a:t>Leuk</a:t>
            </a:r>
            <a:r>
              <a:rPr lang="fi-FI" b="1" dirty="0"/>
              <a:t> = Valkosolut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Täydellinen verenkuva (TVK)</a:t>
            </a:r>
          </a:p>
          <a:p>
            <a:pPr lvl="1"/>
            <a:r>
              <a:rPr lang="fi-FI" b="1" dirty="0" err="1"/>
              <a:t>Diffi</a:t>
            </a:r>
            <a:r>
              <a:rPr lang="fi-FI" b="1" dirty="0"/>
              <a:t> = Valkosolujen erittelylaskenta </a:t>
            </a:r>
            <a:r>
              <a:rPr lang="fi-FI" dirty="0"/>
              <a:t>(</a:t>
            </a:r>
            <a:r>
              <a:rPr lang="fi-FI" dirty="0" err="1"/>
              <a:t>granulosyytit</a:t>
            </a:r>
            <a:r>
              <a:rPr lang="fi-FI" dirty="0"/>
              <a:t>, </a:t>
            </a:r>
            <a:r>
              <a:rPr lang="fi-FI" dirty="0" err="1"/>
              <a:t>monosyytit</a:t>
            </a:r>
            <a:r>
              <a:rPr lang="fi-FI" dirty="0"/>
              <a:t> ja lymfosyytit)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Luuydinnäyte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Muut (esim. geenitutkimukset, rauta, jne.)</a:t>
            </a:r>
          </a:p>
        </p:txBody>
      </p:sp>
    </p:spTree>
    <p:extLst>
      <p:ext uri="{BB962C8B-B14F-4D97-AF65-F5344CB8AC3E}">
        <p14:creationId xmlns:p14="http://schemas.microsoft.com/office/powerpoint/2010/main" val="9692533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79174"/>
            <a:ext cx="9144000" cy="900987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Myelodysplastinen</a:t>
            </a:r>
            <a:r>
              <a:rPr lang="fi-FI" dirty="0"/>
              <a:t> oireyhtymä</a:t>
            </a:r>
          </a:p>
        </p:txBody>
      </p:sp>
    </p:spTree>
    <p:extLst>
      <p:ext uri="{BB962C8B-B14F-4D97-AF65-F5344CB8AC3E}">
        <p14:creationId xmlns:p14="http://schemas.microsoft.com/office/powerpoint/2010/main" val="390317778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EFCF4B-E8CE-4547-9869-DDC51315D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Myelodysplastinen</a:t>
            </a:r>
            <a:r>
              <a:rPr lang="fi-FI" dirty="0"/>
              <a:t> oireyhtymä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F4A384-9ACA-4912-AF83-90FB2788F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Luuytimen kantasolujen erilaistumishäiriö</a:t>
            </a:r>
          </a:p>
          <a:p>
            <a:r>
              <a:rPr lang="fi-FI" dirty="0"/>
              <a:t>Riski nousee iän myötä, harvinainen alle 50-vuotiailla, yleisempi miehillä kuin naisilla</a:t>
            </a:r>
          </a:p>
          <a:p>
            <a:pPr lvl="1"/>
            <a:r>
              <a:rPr lang="fi-FI" dirty="0"/>
              <a:t>Downin oireyhtymä lisää riskiä</a:t>
            </a:r>
          </a:p>
          <a:p>
            <a:pPr lvl="1"/>
            <a:r>
              <a:rPr lang="fi-FI" dirty="0"/>
              <a:t>Ulkoiset tekijät: solunsalpaajahoito, hyönteismyrkyt, säteily</a:t>
            </a:r>
          </a:p>
          <a:p>
            <a:r>
              <a:rPr lang="fi-FI" dirty="0"/>
              <a:t>Oireena kaikkien verisolujen tuotannon häiriöt</a:t>
            </a:r>
          </a:p>
          <a:p>
            <a:pPr lvl="1"/>
            <a:r>
              <a:rPr lang="fi-FI" dirty="0" err="1"/>
              <a:t>Makrosyyttinen</a:t>
            </a:r>
            <a:r>
              <a:rPr lang="fi-FI" dirty="0"/>
              <a:t> anemia</a:t>
            </a:r>
          </a:p>
          <a:p>
            <a:pPr lvl="1"/>
            <a:r>
              <a:rPr lang="fi-FI" dirty="0"/>
              <a:t>Valkosolujen toiminnan häiriöt -&gt; infektioriski</a:t>
            </a:r>
          </a:p>
          <a:p>
            <a:pPr lvl="1"/>
            <a:r>
              <a:rPr lang="fi-FI" dirty="0"/>
              <a:t>Edetessään lisää riskiä erääseen leukemian alatyyppiin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62992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379B32-923C-4FA9-87DC-7B69C2FC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Myelodysplastinen</a:t>
            </a:r>
            <a:r>
              <a:rPr lang="fi-FI" dirty="0"/>
              <a:t> oireyhtymä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8446E9-4E69-43D2-BFE7-9226EFAC7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67528"/>
          </a:xfrm>
        </p:spPr>
        <p:txBody>
          <a:bodyPr>
            <a:normAutofit/>
          </a:bodyPr>
          <a:lstStyle/>
          <a:p>
            <a:r>
              <a:rPr lang="fi-FI" dirty="0"/>
              <a:t>Diagnoosi: TVK eli täydellinen verenkuva</a:t>
            </a:r>
          </a:p>
          <a:p>
            <a:pPr lvl="1"/>
            <a:r>
              <a:rPr lang="fi-FI" dirty="0"/>
              <a:t>Verisolujen tason lasku</a:t>
            </a:r>
          </a:p>
          <a:p>
            <a:pPr lvl="1"/>
            <a:r>
              <a:rPr lang="fi-FI" dirty="0" err="1"/>
              <a:t>Blastit</a:t>
            </a:r>
            <a:r>
              <a:rPr lang="fi-FI" dirty="0"/>
              <a:t> (verisolujen esiasteet)</a:t>
            </a:r>
          </a:p>
          <a:p>
            <a:r>
              <a:rPr lang="fi-FI" dirty="0"/>
              <a:t>Hoito määräytyy sairaudentilan ja potilaan ominaisuuksien mukaan</a:t>
            </a:r>
          </a:p>
          <a:p>
            <a:pPr lvl="1"/>
            <a:r>
              <a:rPr lang="fi-FI" dirty="0"/>
              <a:t>Anemia -&gt; EPO-pistokset ihon alle</a:t>
            </a:r>
          </a:p>
          <a:p>
            <a:pPr lvl="1"/>
            <a:r>
              <a:rPr lang="fi-FI" dirty="0"/>
              <a:t>Valkosolujen puute -&gt; valkosolukasvutekijä</a:t>
            </a:r>
          </a:p>
          <a:p>
            <a:pPr lvl="1"/>
            <a:r>
              <a:rPr lang="fi-FI" dirty="0" err="1"/>
              <a:t>Immunomodulaattori</a:t>
            </a:r>
            <a:r>
              <a:rPr lang="fi-FI" dirty="0"/>
              <a:t>: </a:t>
            </a:r>
            <a:r>
              <a:rPr lang="fi-FI" dirty="0" err="1"/>
              <a:t>Atsasitidiinipistokset</a:t>
            </a:r>
            <a:r>
              <a:rPr lang="fi-FI" dirty="0"/>
              <a:t> 5 – 7 peräkkäisenä päivänä/kk</a:t>
            </a:r>
          </a:p>
          <a:p>
            <a:pPr lvl="1"/>
            <a:r>
              <a:rPr lang="fi-FI" dirty="0"/>
              <a:t>Verensiirrot</a:t>
            </a:r>
          </a:p>
          <a:p>
            <a:pPr lvl="1"/>
            <a:r>
              <a:rPr lang="fi-FI" dirty="0"/>
              <a:t>Kantasolusiirto (alle 70-vuotiaat potilaat, joilla todetaan </a:t>
            </a:r>
            <a:r>
              <a:rPr lang="fi-FI" dirty="0" err="1"/>
              <a:t>blasteja</a:t>
            </a:r>
            <a:r>
              <a:rPr lang="fi-FI" dirty="0"/>
              <a:t> veressä)</a:t>
            </a:r>
          </a:p>
          <a:p>
            <a:pPr lvl="1"/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21D1535F-7438-4C12-8183-4925657375F9}"/>
              </a:ext>
            </a:extLst>
          </p:cNvPr>
          <p:cNvSpPr/>
          <p:nvPr/>
        </p:nvSpPr>
        <p:spPr>
          <a:xfrm>
            <a:off x="838201" y="5693153"/>
            <a:ext cx="10515599" cy="682480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tx1"/>
                </a:solidFill>
                <a:cs typeface="Aharoni" panose="02010803020104030203" pitchFamily="2" charset="-79"/>
              </a:rPr>
              <a:t>Erytropoietiini</a:t>
            </a:r>
            <a:r>
              <a:rPr lang="fi-FI" b="1" dirty="0">
                <a:solidFill>
                  <a:schemeClr val="tx1"/>
                </a:solidFill>
                <a:cs typeface="Aharoni" panose="02010803020104030203" pitchFamily="2" charset="-79"/>
              </a:rPr>
              <a:t> (EPO) 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on punasolujen tuotantoa edistävä munuaisen tuottama hormoni, jota käytetään punasolutuotannon kiihdyttäjänä tietyissä anemioissa. Käytetään myös doping-aineena.</a:t>
            </a:r>
          </a:p>
        </p:txBody>
      </p:sp>
    </p:spTree>
    <p:extLst>
      <p:ext uri="{BB962C8B-B14F-4D97-AF65-F5344CB8AC3E}">
        <p14:creationId xmlns:p14="http://schemas.microsoft.com/office/powerpoint/2010/main" val="178264661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79174"/>
            <a:ext cx="9144000" cy="900987"/>
          </a:xfrm>
        </p:spPr>
        <p:txBody>
          <a:bodyPr>
            <a:normAutofit fontScale="90000"/>
          </a:bodyPr>
          <a:lstStyle/>
          <a:p>
            <a:r>
              <a:rPr lang="fi-FI" dirty="0"/>
              <a:t>Hematologiset syövät</a:t>
            </a:r>
          </a:p>
        </p:txBody>
      </p:sp>
    </p:spTree>
    <p:extLst>
      <p:ext uri="{BB962C8B-B14F-4D97-AF65-F5344CB8AC3E}">
        <p14:creationId xmlns:p14="http://schemas.microsoft.com/office/powerpoint/2010/main" val="252285184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7222AC-EC4E-4411-A313-2A240B8A4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Hematologiset syövät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01D727-FB7E-45F9-BC9D-E90ED2E37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Hematologiset syövät ovat monipuolinen ryhmä hyvin erilaisia sairauksia, joiden ennuste vaihtelee suuresti</a:t>
            </a:r>
          </a:p>
          <a:p>
            <a:pPr lvl="1"/>
            <a:r>
              <a:rPr lang="fi-FI" dirty="0"/>
              <a:t>Toiset voivat olla ns. harmittomia vuosien ajan</a:t>
            </a:r>
          </a:p>
          <a:p>
            <a:pPr lvl="1"/>
            <a:r>
              <a:rPr lang="fi-FI" dirty="0"/>
              <a:t>Toiset voivat kaksinkertaistaa solukkonsa muutamassa päivässä</a:t>
            </a:r>
          </a:p>
          <a:p>
            <a:r>
              <a:rPr lang="fi-FI" dirty="0"/>
              <a:t>Osalla sairauksista esiintymishuippu vanhuudessa, osaa esiintyy lapsilla</a:t>
            </a:r>
          </a:p>
          <a:p>
            <a:r>
              <a:rPr lang="fi-FI" dirty="0"/>
              <a:t>Tutkimusta tehdään runsaasti, ja osan sairauksista kohdalla ennuste on parantunut merkittävästi viimeisen 20 vuoden aikana biologisten hoitojen myötä</a:t>
            </a:r>
          </a:p>
        </p:txBody>
      </p:sp>
    </p:spTree>
    <p:extLst>
      <p:ext uri="{BB962C8B-B14F-4D97-AF65-F5344CB8AC3E}">
        <p14:creationId xmlns:p14="http://schemas.microsoft.com/office/powerpoint/2010/main" val="34666762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753D41-5413-44AE-8570-FC01E81CD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Hematologiset syövät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07187C-F6A0-4D82-A1A5-5267F049D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Oireet</a:t>
            </a:r>
          </a:p>
          <a:p>
            <a:pPr lvl="1"/>
            <a:r>
              <a:rPr lang="fi-FI" dirty="0"/>
              <a:t>Selittämätön kuume</a:t>
            </a:r>
          </a:p>
          <a:p>
            <a:pPr lvl="1"/>
            <a:r>
              <a:rPr lang="fi-FI" dirty="0"/>
              <a:t>Lisääntynyt infektiotaipumus</a:t>
            </a:r>
          </a:p>
          <a:p>
            <a:pPr lvl="1"/>
            <a:r>
              <a:rPr lang="fi-FI" dirty="0"/>
              <a:t>Selittämätön anemia</a:t>
            </a:r>
          </a:p>
          <a:p>
            <a:pPr lvl="1"/>
            <a:r>
              <a:rPr lang="fi-FI" dirty="0"/>
              <a:t>Selittämätön verenvuototaipumus</a:t>
            </a:r>
          </a:p>
          <a:p>
            <a:pPr lvl="1"/>
            <a:r>
              <a:rPr lang="fi-FI" dirty="0"/>
              <a:t>Selittämätön laihtuminen</a:t>
            </a:r>
          </a:p>
          <a:p>
            <a:pPr lvl="1"/>
            <a:r>
              <a:rPr lang="fi-FI" dirty="0"/>
              <a:t>Imusolmukkeiden suureneminen ympäri kehoa (yli 2 cm)</a:t>
            </a:r>
          </a:p>
          <a:p>
            <a:r>
              <a:rPr lang="fi-FI" dirty="0"/>
              <a:t>Syöpäsairaudelle tyypilliset solulöydökset</a:t>
            </a:r>
          </a:p>
          <a:p>
            <a:pPr lvl="1"/>
            <a:r>
              <a:rPr lang="fi-FI" dirty="0"/>
              <a:t>Usean solulinjan </a:t>
            </a:r>
            <a:r>
              <a:rPr lang="fi-FI" dirty="0" err="1"/>
              <a:t>sytopenia</a:t>
            </a:r>
            <a:r>
              <a:rPr lang="fi-FI" dirty="0"/>
              <a:t> (TVK/</a:t>
            </a:r>
            <a:r>
              <a:rPr lang="fi-FI" dirty="0" err="1"/>
              <a:t>Diffi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Merkittävä </a:t>
            </a:r>
            <a:r>
              <a:rPr lang="fi-FI" dirty="0" err="1"/>
              <a:t>sytoosi</a:t>
            </a:r>
            <a:r>
              <a:rPr lang="fi-FI" dirty="0"/>
              <a:t> (jonkun solutyypin liikatuotanto)</a:t>
            </a:r>
          </a:p>
        </p:txBody>
      </p:sp>
    </p:spTree>
    <p:extLst>
      <p:ext uri="{BB962C8B-B14F-4D97-AF65-F5344CB8AC3E}">
        <p14:creationId xmlns:p14="http://schemas.microsoft.com/office/powerpoint/2010/main" val="33736547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A528C9-3F33-41C3-8BB6-2CA4CE3DA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Hematologisten syöpien diagnostiikka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481FCA-9EC8-4D1B-B021-87460B260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Diagnoosin kulmakivi on TVK (</a:t>
            </a:r>
            <a:r>
              <a:rPr lang="fi-FI" dirty="0" err="1"/>
              <a:t>sytoosit</a:t>
            </a:r>
            <a:r>
              <a:rPr lang="fi-FI" dirty="0"/>
              <a:t> ja </a:t>
            </a:r>
            <a:r>
              <a:rPr lang="fi-FI" dirty="0" err="1"/>
              <a:t>peniat</a:t>
            </a:r>
            <a:r>
              <a:rPr lang="fi-FI" dirty="0"/>
              <a:t>)</a:t>
            </a:r>
          </a:p>
          <a:p>
            <a:r>
              <a:rPr lang="fi-FI" dirty="0"/>
              <a:t>Mikroskooppinen morfologinen tutkimus (= patologi katsoo mikroskoopilla)</a:t>
            </a:r>
          </a:p>
          <a:p>
            <a:pPr lvl="1"/>
            <a:r>
              <a:rPr lang="fi-FI" dirty="0"/>
              <a:t>Luuydinnäyte tai veren sivelyvalmiste</a:t>
            </a:r>
          </a:p>
          <a:p>
            <a:pPr lvl="1"/>
            <a:r>
              <a:rPr lang="fi-FI" dirty="0"/>
              <a:t>Mikroskoopin avulla mahdollista jakaa syövät alatyyppeihin luuytimessä tai veressä nähtävien solujen perusteella</a:t>
            </a:r>
          </a:p>
          <a:p>
            <a:pPr lvl="1"/>
            <a:r>
              <a:rPr lang="fi-FI" dirty="0"/>
              <a:t>Erikoisvärjäykset: lisätietoa alatyypeistä</a:t>
            </a:r>
          </a:p>
          <a:p>
            <a:r>
              <a:rPr lang="fi-FI" dirty="0"/>
              <a:t>Veren proteiinitutkimukset</a:t>
            </a:r>
          </a:p>
          <a:p>
            <a:r>
              <a:rPr lang="fi-FI" dirty="0"/>
              <a:t>Kromosomi- ja geenitutkimukset</a:t>
            </a:r>
          </a:p>
          <a:p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946611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F7A777-3290-4195-9449-FA5080FD6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Hematologiset syövät: karkeasti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EB2395-8349-4645-9D00-91FF2EEC1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Leukemiat</a:t>
            </a:r>
          </a:p>
          <a:p>
            <a:pPr lvl="1"/>
            <a:r>
              <a:rPr lang="fi-FI" dirty="0"/>
              <a:t>Yleistynyt valkosolujen kasvain, jossa </a:t>
            </a:r>
            <a:r>
              <a:rPr lang="fi-FI" dirty="0" err="1"/>
              <a:t>blastisoluja</a:t>
            </a:r>
            <a:r>
              <a:rPr lang="fi-FI" dirty="0"/>
              <a:t> kertyy luuytimeen ja myöhemmin verenkiertoon</a:t>
            </a:r>
          </a:p>
          <a:p>
            <a:r>
              <a:rPr lang="fi-FI" dirty="0" err="1"/>
              <a:t>Myeloomat</a:t>
            </a:r>
            <a:endParaRPr lang="fi-FI" dirty="0"/>
          </a:p>
          <a:p>
            <a:pPr lvl="1"/>
            <a:r>
              <a:rPr lang="fi-FI" dirty="0"/>
              <a:t>Kypsistä B-soluista (imusolujen alaryhmä) muodostunut pahanlaatuinen solukko luuytimessä</a:t>
            </a:r>
          </a:p>
          <a:p>
            <a:r>
              <a:rPr lang="fi-FI" dirty="0"/>
              <a:t>Lymfoomat</a:t>
            </a:r>
          </a:p>
          <a:p>
            <a:pPr lvl="1"/>
            <a:r>
              <a:rPr lang="fi-FI" dirty="0"/>
              <a:t>Imusolujen eli lymfosyyttien kasvain, usein paikallinen</a:t>
            </a:r>
          </a:p>
          <a:p>
            <a:pPr lvl="1"/>
            <a:r>
              <a:rPr lang="fi-FI" dirty="0"/>
              <a:t>Jaetaan </a:t>
            </a:r>
            <a:r>
              <a:rPr lang="fi-FI" dirty="0" err="1"/>
              <a:t>Hodginin</a:t>
            </a:r>
            <a:r>
              <a:rPr lang="fi-FI" dirty="0"/>
              <a:t> ja non-</a:t>
            </a:r>
            <a:r>
              <a:rPr lang="fi-FI" dirty="0" err="1"/>
              <a:t>Hodginin</a:t>
            </a:r>
            <a:r>
              <a:rPr lang="fi-FI" dirty="0"/>
              <a:t> lymfoomiin</a:t>
            </a:r>
          </a:p>
        </p:txBody>
      </p:sp>
    </p:spTree>
    <p:extLst>
      <p:ext uri="{BB962C8B-B14F-4D97-AF65-F5344CB8AC3E}">
        <p14:creationId xmlns:p14="http://schemas.microsoft.com/office/powerpoint/2010/main" val="23781036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ruutu 5">
            <a:extLst>
              <a:ext uri="{FF2B5EF4-FFF2-40B4-BE49-F238E27FC236}">
                <a16:creationId xmlns:a16="http://schemas.microsoft.com/office/drawing/2014/main" id="{E0527862-5FC8-4B1C-8BFB-894D8FB73507}"/>
              </a:ext>
            </a:extLst>
          </p:cNvPr>
          <p:cNvSpPr txBox="1"/>
          <p:nvPr/>
        </p:nvSpPr>
        <p:spPr>
          <a:xfrm>
            <a:off x="1729530" y="6490712"/>
            <a:ext cx="873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A. </a:t>
            </a:r>
            <a:r>
              <a:rPr lang="fi-FI" dirty="0" err="1"/>
              <a:t>Rad</a:t>
            </a:r>
            <a:r>
              <a:rPr lang="fi-FI" dirty="0"/>
              <a:t>. https://commons.wikimedia.org/wiki/File:Hematopoiesis_(human)_diagram_en.svg</a:t>
            </a: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920DD474-8A98-469F-A18C-5F8351DE79C0}"/>
              </a:ext>
            </a:extLst>
          </p:cNvPr>
          <p:cNvSpPr/>
          <p:nvPr/>
        </p:nvSpPr>
        <p:spPr>
          <a:xfrm>
            <a:off x="5511568" y="1778466"/>
            <a:ext cx="3590488" cy="57045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454C74-B6BF-3631-A379-39732F320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2" descr="Valintaruutu merkitty rastilla tasaisella täytöllä">
            <a:extLst>
              <a:ext uri="{FF2B5EF4-FFF2-40B4-BE49-F238E27FC236}">
                <a16:creationId xmlns:a16="http://schemas.microsoft.com/office/drawing/2014/main" id="{31B05563-1C36-FDB1-4F9B-76AB91EEA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4664292" y="2569587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8361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E6121B-4822-4B8E-BDBF-57FA77184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Verisolut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6DB00E-CE72-4156-9FA6-4561C88A9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Noin 7 % ihmisen painosta on verta, keskimäärin noin 5 litraa</a:t>
            </a:r>
          </a:p>
          <a:p>
            <a:r>
              <a:rPr lang="fi-FI" dirty="0"/>
              <a:t>Veri koostuu plasmasta sekä soluista</a:t>
            </a:r>
          </a:p>
          <a:p>
            <a:pPr lvl="1"/>
            <a:r>
              <a:rPr lang="fi-FI" b="1" dirty="0"/>
              <a:t>Punasolut</a:t>
            </a:r>
            <a:r>
              <a:rPr lang="fi-FI" dirty="0"/>
              <a:t> kuljettavat happea kudoksiin ja hiilidioksidia keuhkoihin</a:t>
            </a:r>
          </a:p>
          <a:p>
            <a:pPr lvl="1"/>
            <a:r>
              <a:rPr lang="fi-FI" b="1" dirty="0"/>
              <a:t>Verihiutaleet</a:t>
            </a:r>
            <a:r>
              <a:rPr lang="fi-FI" dirty="0"/>
              <a:t> saavat aikaan veren hyytymisen tullessaan kosketukseen ilman hapen kanssa</a:t>
            </a:r>
          </a:p>
          <a:p>
            <a:pPr lvl="1"/>
            <a:r>
              <a:rPr lang="fi-FI" b="1" dirty="0"/>
              <a:t>Valkosolut</a:t>
            </a:r>
            <a:r>
              <a:rPr lang="fi-FI" dirty="0"/>
              <a:t> suojaavat kehoa taudinaiheuttajilta</a:t>
            </a:r>
          </a:p>
          <a:p>
            <a:pPr lvl="1"/>
            <a:r>
              <a:rPr lang="fi-FI" dirty="0"/>
              <a:t>Plasma tarkoittaa kaikkea muuta veressä olevaa</a:t>
            </a:r>
          </a:p>
          <a:p>
            <a:r>
              <a:rPr lang="fi-FI" dirty="0"/>
              <a:t>Verta muodostavat </a:t>
            </a:r>
            <a:r>
              <a:rPr lang="fi-FI" b="1" dirty="0"/>
              <a:t>kantasolut</a:t>
            </a:r>
            <a:r>
              <a:rPr lang="fi-FI" dirty="0"/>
              <a:t> ja näistä erilaistuneet </a:t>
            </a:r>
            <a:r>
              <a:rPr lang="fi-FI" b="1" dirty="0" err="1"/>
              <a:t>blastit</a:t>
            </a:r>
            <a:r>
              <a:rPr lang="fi-FI" dirty="0"/>
              <a:t> eli verisolujen esiasteet sijaitsevat luuytimessä</a:t>
            </a:r>
          </a:p>
          <a:p>
            <a:pPr lvl="1"/>
            <a:r>
              <a:rPr lang="fi-FI" dirty="0"/>
              <a:t>Verisolujen kypsymistä tapahtuu myös pernassa ja imusolmukkeissa</a:t>
            </a:r>
          </a:p>
        </p:txBody>
      </p:sp>
    </p:spTree>
    <p:extLst>
      <p:ext uri="{BB962C8B-B14F-4D97-AF65-F5344CB8AC3E}">
        <p14:creationId xmlns:p14="http://schemas.microsoft.com/office/powerpoint/2010/main" val="38133161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0C7F3D-9B9A-4053-A6E6-255DD05C2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Leukemia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6CEBBF-9023-4D2F-BAE0-A870B3550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0458"/>
            <a:ext cx="10515600" cy="4351338"/>
          </a:xfrm>
        </p:spPr>
        <p:txBody>
          <a:bodyPr/>
          <a:lstStyle/>
          <a:p>
            <a:r>
              <a:rPr lang="fi-FI" dirty="0"/>
              <a:t>Leukemiassa luuytimen normaalien solujen muodostuminen on häiriintynyt ja seurauksena on erilaisia </a:t>
            </a:r>
            <a:r>
              <a:rPr lang="fi-FI" dirty="0" err="1"/>
              <a:t>sytopenioita</a:t>
            </a:r>
            <a:endParaRPr lang="fi-FI" dirty="0"/>
          </a:p>
          <a:p>
            <a:pPr lvl="1"/>
            <a:r>
              <a:rPr lang="fi-FI" dirty="0" err="1"/>
              <a:t>Leuko</a:t>
            </a:r>
            <a:r>
              <a:rPr lang="fi-FI" dirty="0"/>
              <a:t>- ja </a:t>
            </a:r>
            <a:r>
              <a:rPr lang="fi-FI" dirty="0" err="1"/>
              <a:t>neutropenia</a:t>
            </a:r>
            <a:r>
              <a:rPr lang="fi-FI" dirty="0"/>
              <a:t> -&gt; infektiot</a:t>
            </a:r>
          </a:p>
          <a:p>
            <a:pPr lvl="1"/>
            <a:r>
              <a:rPr lang="fi-FI" dirty="0" err="1"/>
              <a:t>Trombosytopenia</a:t>
            </a:r>
            <a:r>
              <a:rPr lang="fi-FI" dirty="0"/>
              <a:t> -&gt; mustelmat, vuodot</a:t>
            </a:r>
          </a:p>
          <a:p>
            <a:pPr lvl="1"/>
            <a:r>
              <a:rPr lang="fi-FI" dirty="0"/>
              <a:t>Anemia -&gt; väsymys, sydämentykytys, huimaus</a:t>
            </a:r>
          </a:p>
          <a:p>
            <a:r>
              <a:rPr lang="fi-FI" dirty="0"/>
              <a:t>Verenkiertoon pääsevät </a:t>
            </a:r>
            <a:r>
              <a:rPr lang="fi-FI" dirty="0" err="1"/>
              <a:t>blastit</a:t>
            </a:r>
            <a:r>
              <a:rPr lang="fi-FI" dirty="0"/>
              <a:t> nostavat veren viskositeettiä ja aiheuttavat elinvaurioita</a:t>
            </a:r>
          </a:p>
          <a:p>
            <a:pPr lvl="1"/>
            <a:r>
              <a:rPr lang="fi-FI" dirty="0"/>
              <a:t>Maksan ja pernan turpoaminen</a:t>
            </a:r>
          </a:p>
          <a:p>
            <a:pPr lvl="1"/>
            <a:r>
              <a:rPr lang="fi-FI" dirty="0"/>
              <a:t>Imusolmukkeiden turpoaminen</a:t>
            </a:r>
          </a:p>
          <a:p>
            <a:pPr lvl="1"/>
            <a:r>
              <a:rPr lang="fi-FI" dirty="0"/>
              <a:t>Syöpäsolukkoa voi kasvaa myös iholle, limakalvolle ja keskushermostoon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70156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BE0F35-FF66-42AA-A6CE-1886BA8AF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Leukemia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5A46495-C67A-4351-B508-BA8D406D3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1603374"/>
          </a:xfrm>
        </p:spPr>
        <p:txBody>
          <a:bodyPr>
            <a:normAutofit fontScale="92500" lnSpcReduction="10000"/>
          </a:bodyPr>
          <a:lstStyle/>
          <a:p>
            <a:r>
              <a:rPr lang="fi-FI" sz="3000" dirty="0"/>
              <a:t>Jako krooninen/akuutti, </a:t>
            </a:r>
            <a:r>
              <a:rPr lang="fi-FI" sz="3000" dirty="0" err="1"/>
              <a:t>lymfoblastinen</a:t>
            </a:r>
            <a:r>
              <a:rPr lang="fi-FI" sz="3000" dirty="0"/>
              <a:t>/</a:t>
            </a:r>
            <a:r>
              <a:rPr lang="fi-FI" sz="3000" dirty="0" err="1"/>
              <a:t>myeloblastinen</a:t>
            </a:r>
            <a:endParaRPr lang="fi-FI" sz="3000" dirty="0"/>
          </a:p>
          <a:p>
            <a:r>
              <a:rPr lang="fi-FI" sz="3000" dirty="0" err="1"/>
              <a:t>Diagnoostiset</a:t>
            </a:r>
            <a:r>
              <a:rPr lang="fi-FI" sz="3000" dirty="0"/>
              <a:t> tutkimukset</a:t>
            </a:r>
          </a:p>
          <a:p>
            <a:pPr lvl="1"/>
            <a:r>
              <a:rPr lang="fi-FI" dirty="0"/>
              <a:t>TVK: </a:t>
            </a:r>
            <a:r>
              <a:rPr lang="fi-FI" dirty="0" err="1"/>
              <a:t>Blastisolut</a:t>
            </a:r>
            <a:r>
              <a:rPr lang="fi-FI" dirty="0"/>
              <a:t> verenkierrossa</a:t>
            </a:r>
          </a:p>
          <a:p>
            <a:pPr lvl="1"/>
            <a:r>
              <a:rPr lang="fi-FI" dirty="0"/>
              <a:t>Morfologinen tutkimus: Luuydinnäyte</a:t>
            </a:r>
          </a:p>
        </p:txBody>
      </p:sp>
      <p:pic>
        <p:nvPicPr>
          <p:cNvPr id="3" name="Picture 2" descr="Valintaruutu merkitty rastilla tasaisella täytöllä">
            <a:extLst>
              <a:ext uri="{FF2B5EF4-FFF2-40B4-BE49-F238E27FC236}">
                <a16:creationId xmlns:a16="http://schemas.microsoft.com/office/drawing/2014/main" id="{AB0685FF-45AF-8C44-3779-00D0E196CD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4664293" y="3629462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187950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ruutu 5">
            <a:extLst>
              <a:ext uri="{FF2B5EF4-FFF2-40B4-BE49-F238E27FC236}">
                <a16:creationId xmlns:a16="http://schemas.microsoft.com/office/drawing/2014/main" id="{E0527862-5FC8-4B1C-8BFB-894D8FB73507}"/>
              </a:ext>
            </a:extLst>
          </p:cNvPr>
          <p:cNvSpPr txBox="1"/>
          <p:nvPr/>
        </p:nvSpPr>
        <p:spPr>
          <a:xfrm>
            <a:off x="1729530" y="6490712"/>
            <a:ext cx="873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A. </a:t>
            </a:r>
            <a:r>
              <a:rPr lang="fi-FI" dirty="0" err="1"/>
              <a:t>Rad</a:t>
            </a:r>
            <a:r>
              <a:rPr lang="fi-FI" dirty="0"/>
              <a:t>. https://commons.wikimedia.org/wiki/File:Hematopoiesis_(human)_diagram_en.svg</a:t>
            </a: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920DD474-8A98-469F-A18C-5F8351DE79C0}"/>
              </a:ext>
            </a:extLst>
          </p:cNvPr>
          <p:cNvSpPr/>
          <p:nvPr/>
        </p:nvSpPr>
        <p:spPr>
          <a:xfrm>
            <a:off x="7633983" y="6104927"/>
            <a:ext cx="662730" cy="49720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5B1577-351E-0327-28AA-3296B34DB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2" descr="Valintaruutu merkitty rastilla tasaisella täytöllä">
            <a:extLst>
              <a:ext uri="{FF2B5EF4-FFF2-40B4-BE49-F238E27FC236}">
                <a16:creationId xmlns:a16="http://schemas.microsoft.com/office/drawing/2014/main" id="{A1051ECE-D665-E07C-7C55-FAC1B3ACC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4664292" y="2569587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437571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45C0E0-6EAA-42C7-969E-C09D45B42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Myelooma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C0952F-77E7-4934-8D17-44B76ADBD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Myelooma</a:t>
            </a:r>
            <a:r>
              <a:rPr lang="fi-FI" dirty="0"/>
              <a:t> on kypsistä B-soluista (lymfosyyttien alaryhmä) muodostunut pahanlaatuinen solukko luuytimessä</a:t>
            </a:r>
          </a:p>
          <a:p>
            <a:r>
              <a:rPr lang="fi-FI" dirty="0"/>
              <a:t>Tyypilliset oireet</a:t>
            </a:r>
          </a:p>
          <a:p>
            <a:pPr lvl="1"/>
            <a:r>
              <a:rPr lang="fi-FI" dirty="0"/>
              <a:t>Luukipu, luun syöpymät ja murtumat</a:t>
            </a:r>
          </a:p>
          <a:p>
            <a:pPr lvl="1"/>
            <a:r>
              <a:rPr lang="fi-FI" dirty="0"/>
              <a:t>Veren hyperkalsemia</a:t>
            </a:r>
          </a:p>
          <a:p>
            <a:pPr lvl="1"/>
            <a:r>
              <a:rPr lang="fi-FI" dirty="0"/>
              <a:t>Munuaisten vajaatoiminta</a:t>
            </a:r>
          </a:p>
          <a:p>
            <a:r>
              <a:rPr lang="fi-FI" dirty="0"/>
              <a:t>Erityiset laboratoriotutkimukset</a:t>
            </a:r>
          </a:p>
          <a:p>
            <a:pPr lvl="1"/>
            <a:r>
              <a:rPr lang="fi-FI" dirty="0"/>
              <a:t>Seerumin tai virtsan proteiinifraktiointi, M-komponentin osoitus</a:t>
            </a:r>
          </a:p>
          <a:p>
            <a:pPr lvl="1"/>
            <a:r>
              <a:rPr lang="fi-FI" dirty="0"/>
              <a:t>Seerumin vapaiden kevytketjujen määritys</a:t>
            </a:r>
          </a:p>
        </p:txBody>
      </p:sp>
    </p:spTree>
    <p:extLst>
      <p:ext uri="{BB962C8B-B14F-4D97-AF65-F5344CB8AC3E}">
        <p14:creationId xmlns:p14="http://schemas.microsoft.com/office/powerpoint/2010/main" val="184852200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ruutu 5">
            <a:extLst>
              <a:ext uri="{FF2B5EF4-FFF2-40B4-BE49-F238E27FC236}">
                <a16:creationId xmlns:a16="http://schemas.microsoft.com/office/drawing/2014/main" id="{E0527862-5FC8-4B1C-8BFB-894D8FB73507}"/>
              </a:ext>
            </a:extLst>
          </p:cNvPr>
          <p:cNvSpPr txBox="1"/>
          <p:nvPr/>
        </p:nvSpPr>
        <p:spPr>
          <a:xfrm>
            <a:off x="1729530" y="6490712"/>
            <a:ext cx="873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A. </a:t>
            </a:r>
            <a:r>
              <a:rPr lang="fi-FI" dirty="0" err="1"/>
              <a:t>Rad</a:t>
            </a:r>
            <a:r>
              <a:rPr lang="fi-FI" dirty="0"/>
              <a:t>. https://commons.wikimedia.org/wiki/File:Hematopoiesis_(human)_diagram_en.svg</a:t>
            </a: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920DD474-8A98-469F-A18C-5F8351DE79C0}"/>
              </a:ext>
            </a:extLst>
          </p:cNvPr>
          <p:cNvSpPr/>
          <p:nvPr/>
        </p:nvSpPr>
        <p:spPr>
          <a:xfrm>
            <a:off x="7650760" y="5637402"/>
            <a:ext cx="1325459" cy="4446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916BD1-AFEA-4A3A-764B-33C7A6283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2" descr="Valintaruutu merkitty rastilla tasaisella täytöllä">
            <a:extLst>
              <a:ext uri="{FF2B5EF4-FFF2-40B4-BE49-F238E27FC236}">
                <a16:creationId xmlns:a16="http://schemas.microsoft.com/office/drawing/2014/main" id="{DA5D9546-B7CB-3A4B-FAB3-95525AB44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4664292" y="2569587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2244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0A2A36-BD78-407F-A7D5-29EDBC26D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Lymfooma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49887A-FFE6-40CD-934E-CD5391CEE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Lymfooma leviää usein ensin paikallisesti</a:t>
            </a:r>
          </a:p>
          <a:p>
            <a:pPr lvl="1"/>
            <a:r>
              <a:rPr lang="fi-FI" dirty="0"/>
              <a:t>Imusolmuketurvotus, joka leviää imusolmukkeesta toiseen</a:t>
            </a:r>
          </a:p>
          <a:p>
            <a:pPr lvl="1"/>
            <a:r>
              <a:rPr lang="fi-FI" dirty="0"/>
              <a:t>Maksan ja pernan turpoaminen</a:t>
            </a:r>
          </a:p>
          <a:p>
            <a:pPr lvl="1"/>
            <a:r>
              <a:rPr lang="fi-FI" dirty="0"/>
              <a:t>Voi esiintyä myös muissa elimissä, jolloin puhutaan </a:t>
            </a:r>
            <a:r>
              <a:rPr lang="fi-FI" dirty="0" err="1"/>
              <a:t>ekstranodaalisesta</a:t>
            </a:r>
            <a:r>
              <a:rPr lang="fi-FI" dirty="0"/>
              <a:t> kasvaimesta</a:t>
            </a:r>
          </a:p>
          <a:p>
            <a:pPr lvl="2"/>
            <a:r>
              <a:rPr lang="fi-FI" dirty="0"/>
              <a:t>Esim. aivolymfooma</a:t>
            </a:r>
          </a:p>
          <a:p>
            <a:r>
              <a:rPr lang="fi-FI" dirty="0"/>
              <a:t>Yleisoireet: kuume, hikoilu, painon lasku, kutina</a:t>
            </a:r>
          </a:p>
          <a:p>
            <a:r>
              <a:rPr lang="fi-FI" dirty="0"/>
              <a:t>Erityiset tutkimukset</a:t>
            </a:r>
          </a:p>
          <a:p>
            <a:pPr lvl="1"/>
            <a:r>
              <a:rPr lang="fi-FI" dirty="0"/>
              <a:t>Histologinen tutkimus (= patologi katsoo mikroskoopilla)</a:t>
            </a:r>
          </a:p>
          <a:p>
            <a:pPr lvl="1"/>
            <a:r>
              <a:rPr lang="fi-FI" dirty="0" err="1"/>
              <a:t>Immunohistokemiallinen</a:t>
            </a:r>
            <a:r>
              <a:rPr lang="fi-FI" dirty="0"/>
              <a:t> tutkimus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0039701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D63110-675C-48D2-86DE-809A9034A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Hematologisten syöpien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412442-3385-4DEC-B6CB-26E16FBF3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Hoito riippuu syöpätyypistä ja hoidon suunnittelusta vastaa hematologi, onkologi, sisätautilääkäri (ja lasten kohdalla pediatrionkologi)</a:t>
            </a:r>
          </a:p>
          <a:p>
            <a:r>
              <a:rPr lang="fi-FI" dirty="0"/>
              <a:t>Strategia: syöpäsolujen tuhoaminen</a:t>
            </a:r>
          </a:p>
          <a:p>
            <a:pPr lvl="1"/>
            <a:r>
              <a:rPr lang="fi-FI" dirty="0"/>
              <a:t>Solunsalpaajat ja sädehoito</a:t>
            </a:r>
          </a:p>
          <a:p>
            <a:pPr lvl="1"/>
            <a:r>
              <a:rPr lang="fi-FI" dirty="0"/>
              <a:t>Immunologinen hoito</a:t>
            </a:r>
          </a:p>
          <a:p>
            <a:pPr lvl="1"/>
            <a:r>
              <a:rPr lang="fi-FI" dirty="0"/>
              <a:t>Radikaali hoito: luuytimen tuhoaminen solunsalpaajilla ja korvaaminen kantasolusiirrolla</a:t>
            </a:r>
          </a:p>
        </p:txBody>
      </p:sp>
    </p:spTree>
    <p:extLst>
      <p:ext uri="{BB962C8B-B14F-4D97-AF65-F5344CB8AC3E}">
        <p14:creationId xmlns:p14="http://schemas.microsoft.com/office/powerpoint/2010/main" val="414238845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201D95-5B6F-49D8-9403-AC40BFFC5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Hematologisten syöpien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BED6BD-42A2-4152-89C7-4820F1FBE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Tukihoidot</a:t>
            </a:r>
          </a:p>
          <a:p>
            <a:pPr lvl="1"/>
            <a:r>
              <a:rPr lang="fi-FI" dirty="0"/>
              <a:t>Mikrobilääkehoito</a:t>
            </a:r>
          </a:p>
          <a:p>
            <a:pPr lvl="1"/>
            <a:r>
              <a:rPr lang="fi-FI" dirty="0"/>
              <a:t>Verensiirrot</a:t>
            </a:r>
          </a:p>
          <a:p>
            <a:pPr lvl="1"/>
            <a:r>
              <a:rPr lang="fi-FI" dirty="0"/>
              <a:t>Kasvutekijät</a:t>
            </a:r>
          </a:p>
          <a:p>
            <a:pPr lvl="1"/>
            <a:r>
              <a:rPr lang="fi-FI" dirty="0"/>
              <a:t>Yleishoito</a:t>
            </a:r>
          </a:p>
          <a:p>
            <a:r>
              <a:rPr lang="fi-FI" dirty="0"/>
              <a:t>Onnistuneen hoidon jälkeen valtaosa potilaista on työkykyisiä muutaman viikon tai kuukauden toipilasajan jälkeen</a:t>
            </a:r>
          </a:p>
          <a:p>
            <a:r>
              <a:rPr lang="fi-FI" dirty="0"/>
              <a:t>Mikäli toipumista ei tapahdu</a:t>
            </a:r>
            <a:r>
              <a:rPr lang="fi-FI"/>
              <a:t>, palliatiivinen hoito</a:t>
            </a:r>
          </a:p>
        </p:txBody>
      </p:sp>
    </p:spTree>
    <p:extLst>
      <p:ext uri="{BB962C8B-B14F-4D97-AF65-F5344CB8AC3E}">
        <p14:creationId xmlns:p14="http://schemas.microsoft.com/office/powerpoint/2010/main" val="227777386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406642-34C3-4865-A9D9-09431D141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Kirjallisuutta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F4BB12-AA3B-41A5-9BE9-1B921AC2E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Salonen, J., (2020), Anemia (Alhainen hemoglobiini), Lääkärikirja Duodecim</a:t>
            </a:r>
          </a:p>
          <a:p>
            <a:r>
              <a:rPr lang="fi-FI" dirty="0"/>
              <a:t>Laine, O., Sinisalo, M., (2020), Aikuisen anemian selvittely, Lääkärin käsikirja</a:t>
            </a:r>
          </a:p>
          <a:p>
            <a:r>
              <a:rPr lang="fi-FI" dirty="0"/>
              <a:t>Sinisalo, M., Laine, O., (2020), Raudanpuuteanemia, Lääkärin käsikirja</a:t>
            </a:r>
          </a:p>
          <a:p>
            <a:r>
              <a:rPr lang="fi-FI" dirty="0"/>
              <a:t>Saarelma, O., (2020), Levottomat jalat –oireyhtymä, Lääkärikirja Duodecim</a:t>
            </a:r>
          </a:p>
          <a:p>
            <a:r>
              <a:rPr lang="fi-FI" dirty="0"/>
              <a:t>Laine., O., Sinisalo, M., (2020), </a:t>
            </a:r>
            <a:r>
              <a:rPr lang="fi-FI" dirty="0" err="1"/>
              <a:t>Polysytemia</a:t>
            </a:r>
            <a:r>
              <a:rPr lang="fi-FI" dirty="0"/>
              <a:t> </a:t>
            </a:r>
            <a:r>
              <a:rPr lang="fi-FI" dirty="0" err="1"/>
              <a:t>vera</a:t>
            </a:r>
            <a:r>
              <a:rPr lang="fi-FI" dirty="0"/>
              <a:t>, Lääkärin käsikirja</a:t>
            </a:r>
          </a:p>
          <a:p>
            <a:r>
              <a:rPr lang="fi-FI" dirty="0"/>
              <a:t>Jantunen, E., (2020), </a:t>
            </a:r>
            <a:r>
              <a:rPr lang="fi-FI" dirty="0" err="1"/>
              <a:t>Trombosytopenia</a:t>
            </a:r>
            <a:r>
              <a:rPr lang="fi-FI" dirty="0"/>
              <a:t>, Lääkärin käsikirja</a:t>
            </a:r>
          </a:p>
        </p:txBody>
      </p:sp>
    </p:spTree>
    <p:extLst>
      <p:ext uri="{BB962C8B-B14F-4D97-AF65-F5344CB8AC3E}">
        <p14:creationId xmlns:p14="http://schemas.microsoft.com/office/powerpoint/2010/main" val="1395037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ruutu 5">
            <a:extLst>
              <a:ext uri="{FF2B5EF4-FFF2-40B4-BE49-F238E27FC236}">
                <a16:creationId xmlns:a16="http://schemas.microsoft.com/office/drawing/2014/main" id="{E0527862-5FC8-4B1C-8BFB-894D8FB73507}"/>
              </a:ext>
            </a:extLst>
          </p:cNvPr>
          <p:cNvSpPr txBox="1"/>
          <p:nvPr/>
        </p:nvSpPr>
        <p:spPr>
          <a:xfrm>
            <a:off x="1729530" y="6490712"/>
            <a:ext cx="873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A. </a:t>
            </a:r>
            <a:r>
              <a:rPr lang="fi-FI" dirty="0" err="1"/>
              <a:t>Rad</a:t>
            </a:r>
            <a:r>
              <a:rPr lang="fi-FI" dirty="0"/>
              <a:t>. https://commons.wikimedia.org/wiki/File:Hematopoiesis_(human)_diagram_en.svg</a:t>
            </a:r>
          </a:p>
        </p:txBody>
      </p:sp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0BA926FC-BDC5-6AD0-9EBF-13061BC48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3" name="Picture 2" descr="Valintaruutu merkitty rastilla tasaisella täytöllä">
            <a:extLst>
              <a:ext uri="{FF2B5EF4-FFF2-40B4-BE49-F238E27FC236}">
                <a16:creationId xmlns:a16="http://schemas.microsoft.com/office/drawing/2014/main" id="{C7A7010B-3CEF-5B61-57C8-74F286986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4664292" y="2569587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6229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F801C5-DF21-4306-BABE-B0C7E748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Verisolujen muodostuminen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3ABA7396-F4A7-4EF1-AFC5-B6A25A464348}"/>
              </a:ext>
            </a:extLst>
          </p:cNvPr>
          <p:cNvSpPr/>
          <p:nvPr/>
        </p:nvSpPr>
        <p:spPr>
          <a:xfrm>
            <a:off x="4425192" y="1558715"/>
            <a:ext cx="2969703" cy="5995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Kantasolu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AE69F353-67B3-415F-8774-E0FF7075DBF3}"/>
              </a:ext>
            </a:extLst>
          </p:cNvPr>
          <p:cNvSpPr/>
          <p:nvPr/>
        </p:nvSpPr>
        <p:spPr>
          <a:xfrm>
            <a:off x="1761688" y="4733895"/>
            <a:ext cx="1073790" cy="5536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Veri- hiutaleet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20F2D9E8-D5B2-4725-94F2-2A977EFAB532}"/>
              </a:ext>
            </a:extLst>
          </p:cNvPr>
          <p:cNvSpPr/>
          <p:nvPr/>
        </p:nvSpPr>
        <p:spPr>
          <a:xfrm>
            <a:off x="3178030" y="4733895"/>
            <a:ext cx="1110137" cy="5536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Punasolut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5A915496-56E9-4941-AB50-48C3F15C1659}"/>
              </a:ext>
            </a:extLst>
          </p:cNvPr>
          <p:cNvSpPr/>
          <p:nvPr/>
        </p:nvSpPr>
        <p:spPr>
          <a:xfrm>
            <a:off x="1761688" y="2324159"/>
            <a:ext cx="3954011" cy="5995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Blastien</a:t>
            </a:r>
            <a:r>
              <a:rPr lang="fi-FI" dirty="0">
                <a:solidFill>
                  <a:schemeClr val="tx1"/>
                </a:solidFill>
              </a:rPr>
              <a:t> esiaste</a:t>
            </a: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ABE6F454-5B42-4CFE-BB24-9A98405EC1EC}"/>
              </a:ext>
            </a:extLst>
          </p:cNvPr>
          <p:cNvSpPr/>
          <p:nvPr/>
        </p:nvSpPr>
        <p:spPr>
          <a:xfrm>
            <a:off x="6238613" y="2338686"/>
            <a:ext cx="3954011" cy="5995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Blastien</a:t>
            </a:r>
            <a:r>
              <a:rPr lang="fi-FI" dirty="0">
                <a:solidFill>
                  <a:schemeClr val="tx1"/>
                </a:solidFill>
              </a:rPr>
              <a:t> esiaste</a:t>
            </a:r>
          </a:p>
        </p:txBody>
      </p:sp>
      <p:cxnSp>
        <p:nvCxnSpPr>
          <p:cNvPr id="19" name="Suora nuoliyhdysviiva 18">
            <a:extLst>
              <a:ext uri="{FF2B5EF4-FFF2-40B4-BE49-F238E27FC236}">
                <a16:creationId xmlns:a16="http://schemas.microsoft.com/office/drawing/2014/main" id="{FFB88502-219D-4080-8702-B9757C7E1012}"/>
              </a:ext>
            </a:extLst>
          </p:cNvPr>
          <p:cNvCxnSpPr/>
          <p:nvPr/>
        </p:nvCxnSpPr>
        <p:spPr>
          <a:xfrm flipH="1">
            <a:off x="3665986" y="1856626"/>
            <a:ext cx="464191" cy="404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nuoliyhdysviiva 21">
            <a:extLst>
              <a:ext uri="{FF2B5EF4-FFF2-40B4-BE49-F238E27FC236}">
                <a16:creationId xmlns:a16="http://schemas.microsoft.com/office/drawing/2014/main" id="{1571A1C0-BF4F-47F3-8C97-406DA9EE5CA3}"/>
              </a:ext>
            </a:extLst>
          </p:cNvPr>
          <p:cNvCxnSpPr>
            <a:cxnSpLocks/>
          </p:cNvCxnSpPr>
          <p:nvPr/>
        </p:nvCxnSpPr>
        <p:spPr>
          <a:xfrm>
            <a:off x="7554985" y="1856626"/>
            <a:ext cx="464191" cy="404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113DCEF6-D60B-4522-B3B4-99C2439CA6CF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3738694" y="2923665"/>
            <a:ext cx="2793" cy="18102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nuoliyhdysviiva 31">
            <a:extLst>
              <a:ext uri="{FF2B5EF4-FFF2-40B4-BE49-F238E27FC236}">
                <a16:creationId xmlns:a16="http://schemas.microsoft.com/office/drawing/2014/main" id="{4673ED97-0510-4016-BD31-43DF38B768ED}"/>
              </a:ext>
            </a:extLst>
          </p:cNvPr>
          <p:cNvCxnSpPr>
            <a:cxnSpLocks/>
          </p:cNvCxnSpPr>
          <p:nvPr/>
        </p:nvCxnSpPr>
        <p:spPr>
          <a:xfrm>
            <a:off x="2298583" y="2923665"/>
            <a:ext cx="2793" cy="18102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nuoliyhdysviiva 32">
            <a:extLst>
              <a:ext uri="{FF2B5EF4-FFF2-40B4-BE49-F238E27FC236}">
                <a16:creationId xmlns:a16="http://schemas.microsoft.com/office/drawing/2014/main" id="{D41CDF02-E681-421F-9E35-4EFAA68CDF59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5174963" y="2915480"/>
            <a:ext cx="303046" cy="25922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uora nuoliyhdysviiva 33">
            <a:extLst>
              <a:ext uri="{FF2B5EF4-FFF2-40B4-BE49-F238E27FC236}">
                <a16:creationId xmlns:a16="http://schemas.microsoft.com/office/drawing/2014/main" id="{8DAF9473-C64C-4176-A0D0-8D8A3460DCBB}"/>
              </a:ext>
            </a:extLst>
          </p:cNvPr>
          <p:cNvCxnSpPr>
            <a:cxnSpLocks/>
            <a:endCxn id="42" idx="0"/>
          </p:cNvCxnSpPr>
          <p:nvPr/>
        </p:nvCxnSpPr>
        <p:spPr>
          <a:xfrm>
            <a:off x="9342541" y="2923665"/>
            <a:ext cx="2793" cy="2575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Suorakulmio 3">
            <a:extLst>
              <a:ext uri="{FF2B5EF4-FFF2-40B4-BE49-F238E27FC236}">
                <a16:creationId xmlns:a16="http://schemas.microsoft.com/office/drawing/2014/main" id="{716676F0-BA50-4395-AF85-CD6497783787}"/>
              </a:ext>
            </a:extLst>
          </p:cNvPr>
          <p:cNvSpPr/>
          <p:nvPr/>
        </p:nvSpPr>
        <p:spPr>
          <a:xfrm>
            <a:off x="4630719" y="5507711"/>
            <a:ext cx="1694580" cy="429427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Granulosyytit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1" name="Suorakulmio 3">
            <a:extLst>
              <a:ext uri="{FF2B5EF4-FFF2-40B4-BE49-F238E27FC236}">
                <a16:creationId xmlns:a16="http://schemas.microsoft.com/office/drawing/2014/main" id="{C38D7C19-1888-4800-82CF-260D58C8EA4E}"/>
              </a:ext>
            </a:extLst>
          </p:cNvPr>
          <p:cNvSpPr/>
          <p:nvPr/>
        </p:nvSpPr>
        <p:spPr>
          <a:xfrm>
            <a:off x="6564381" y="5499339"/>
            <a:ext cx="1694580" cy="429427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Monosyytit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2" name="Suorakulmio 3">
            <a:extLst>
              <a:ext uri="{FF2B5EF4-FFF2-40B4-BE49-F238E27FC236}">
                <a16:creationId xmlns:a16="http://schemas.microsoft.com/office/drawing/2014/main" id="{1446A94E-042E-4DCC-976F-07FE6E643708}"/>
              </a:ext>
            </a:extLst>
          </p:cNvPr>
          <p:cNvSpPr/>
          <p:nvPr/>
        </p:nvSpPr>
        <p:spPr>
          <a:xfrm>
            <a:off x="8498044" y="5499339"/>
            <a:ext cx="1694580" cy="429427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Lymfosyytit</a:t>
            </a:r>
          </a:p>
        </p:txBody>
      </p:sp>
      <p:sp>
        <p:nvSpPr>
          <p:cNvPr id="43" name="Suorakulmio 3">
            <a:extLst>
              <a:ext uri="{FF2B5EF4-FFF2-40B4-BE49-F238E27FC236}">
                <a16:creationId xmlns:a16="http://schemas.microsoft.com/office/drawing/2014/main" id="{A113FD4E-339A-4F85-99AE-5CB485D50701}"/>
              </a:ext>
            </a:extLst>
          </p:cNvPr>
          <p:cNvSpPr/>
          <p:nvPr/>
        </p:nvSpPr>
        <p:spPr>
          <a:xfrm>
            <a:off x="3825376" y="5940639"/>
            <a:ext cx="1249961" cy="429427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Neutrofiilit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6" name="Suorakulmio 3">
            <a:extLst>
              <a:ext uri="{FF2B5EF4-FFF2-40B4-BE49-F238E27FC236}">
                <a16:creationId xmlns:a16="http://schemas.microsoft.com/office/drawing/2014/main" id="{C5CD1F22-1270-4410-A57E-CCC9160BA5B2}"/>
              </a:ext>
            </a:extLst>
          </p:cNvPr>
          <p:cNvSpPr/>
          <p:nvPr/>
        </p:nvSpPr>
        <p:spPr>
          <a:xfrm>
            <a:off x="5075338" y="5937138"/>
            <a:ext cx="1249961" cy="4294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Eosinofiilit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7" name="Suorakulmio 3">
            <a:extLst>
              <a:ext uri="{FF2B5EF4-FFF2-40B4-BE49-F238E27FC236}">
                <a16:creationId xmlns:a16="http://schemas.microsoft.com/office/drawing/2014/main" id="{A1CF03B7-EF6B-4078-8D28-5E3D0C819245}"/>
              </a:ext>
            </a:extLst>
          </p:cNvPr>
          <p:cNvSpPr/>
          <p:nvPr/>
        </p:nvSpPr>
        <p:spPr>
          <a:xfrm>
            <a:off x="2575414" y="5937138"/>
            <a:ext cx="1249961" cy="4294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Basofiilit</a:t>
            </a:r>
            <a:endParaRPr lang="fi-FI" dirty="0">
              <a:solidFill>
                <a:schemeClr val="tx1"/>
              </a:solidFill>
            </a:endParaRPr>
          </a:p>
        </p:txBody>
      </p:sp>
      <p:cxnSp>
        <p:nvCxnSpPr>
          <p:cNvPr id="53" name="Suora nuoliyhdysviiva 52">
            <a:extLst>
              <a:ext uri="{FF2B5EF4-FFF2-40B4-BE49-F238E27FC236}">
                <a16:creationId xmlns:a16="http://schemas.microsoft.com/office/drawing/2014/main" id="{1D01D109-2240-4A9D-B992-BB53A10D6B46}"/>
              </a:ext>
            </a:extLst>
          </p:cNvPr>
          <p:cNvCxnSpPr>
            <a:endCxn id="41" idx="0"/>
          </p:cNvCxnSpPr>
          <p:nvPr/>
        </p:nvCxnSpPr>
        <p:spPr>
          <a:xfrm>
            <a:off x="5174963" y="2923665"/>
            <a:ext cx="2236708" cy="2575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orakulmio 4">
            <a:extLst>
              <a:ext uri="{FF2B5EF4-FFF2-40B4-BE49-F238E27FC236}">
                <a16:creationId xmlns:a16="http://schemas.microsoft.com/office/drawing/2014/main" id="{928CDA8C-DC7C-4593-8DA8-35AD09ABDEF5}"/>
              </a:ext>
            </a:extLst>
          </p:cNvPr>
          <p:cNvSpPr/>
          <p:nvPr/>
        </p:nvSpPr>
        <p:spPr>
          <a:xfrm>
            <a:off x="1761688" y="3104130"/>
            <a:ext cx="8430936" cy="14493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Blastit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422083B5-1ED5-4973-8B99-863DE3A907EA}"/>
              </a:ext>
            </a:extLst>
          </p:cNvPr>
          <p:cNvSpPr/>
          <p:nvPr/>
        </p:nvSpPr>
        <p:spPr>
          <a:xfrm>
            <a:off x="4630719" y="4733895"/>
            <a:ext cx="5561905" cy="5536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Valkosolut</a:t>
            </a:r>
          </a:p>
        </p:txBody>
      </p:sp>
      <p:sp>
        <p:nvSpPr>
          <p:cNvPr id="23" name="Suorakulmio 3">
            <a:extLst>
              <a:ext uri="{FF2B5EF4-FFF2-40B4-BE49-F238E27FC236}">
                <a16:creationId xmlns:a16="http://schemas.microsoft.com/office/drawing/2014/main" id="{76D93560-F2F6-4FF5-9F93-28A856BF8782}"/>
              </a:ext>
            </a:extLst>
          </p:cNvPr>
          <p:cNvSpPr/>
          <p:nvPr/>
        </p:nvSpPr>
        <p:spPr>
          <a:xfrm>
            <a:off x="6564381" y="5928766"/>
            <a:ext cx="1694580" cy="4294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Makrofagit</a:t>
            </a:r>
          </a:p>
        </p:txBody>
      </p:sp>
      <p:sp>
        <p:nvSpPr>
          <p:cNvPr id="24" name="Suorakulmio 3">
            <a:extLst>
              <a:ext uri="{FF2B5EF4-FFF2-40B4-BE49-F238E27FC236}">
                <a16:creationId xmlns:a16="http://schemas.microsoft.com/office/drawing/2014/main" id="{E4471E30-08F0-4D0A-8F76-9D4007206880}"/>
              </a:ext>
            </a:extLst>
          </p:cNvPr>
          <p:cNvSpPr/>
          <p:nvPr/>
        </p:nvSpPr>
        <p:spPr>
          <a:xfrm>
            <a:off x="8498043" y="5928766"/>
            <a:ext cx="1311479" cy="4294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Plasmasolut</a:t>
            </a:r>
          </a:p>
        </p:txBody>
      </p:sp>
    </p:spTree>
    <p:extLst>
      <p:ext uri="{BB962C8B-B14F-4D97-AF65-F5344CB8AC3E}">
        <p14:creationId xmlns:p14="http://schemas.microsoft.com/office/powerpoint/2010/main" val="3584673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4C4C52-F324-40EE-9C1F-EFC072029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Hematologian tutkimusmenetelmät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B140C8-96C7-4ADB-8589-16D6D6A2E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Pieni verenkuva (PVK) mittaa </a:t>
            </a:r>
          </a:p>
          <a:p>
            <a:pPr lvl="1"/>
            <a:r>
              <a:rPr lang="fi-FI" dirty="0" err="1"/>
              <a:t>Eryt</a:t>
            </a:r>
            <a:r>
              <a:rPr lang="fi-FI" dirty="0"/>
              <a:t> = Punasolut</a:t>
            </a:r>
          </a:p>
          <a:p>
            <a:pPr lvl="2"/>
            <a:r>
              <a:rPr lang="fi-FI" dirty="0"/>
              <a:t>Hb = Hemoglobiini (Punasolut)</a:t>
            </a:r>
          </a:p>
          <a:p>
            <a:pPr lvl="2"/>
            <a:r>
              <a:rPr lang="fi-FI" dirty="0"/>
              <a:t>MCV = Punasolujen keskitilavuus</a:t>
            </a:r>
          </a:p>
          <a:p>
            <a:pPr lvl="1"/>
            <a:r>
              <a:rPr lang="fi-FI" dirty="0" err="1"/>
              <a:t>Trom</a:t>
            </a:r>
            <a:r>
              <a:rPr lang="fi-FI" dirty="0"/>
              <a:t> = Verihiutaleet</a:t>
            </a:r>
          </a:p>
          <a:p>
            <a:pPr lvl="1"/>
            <a:r>
              <a:rPr lang="fi-FI" dirty="0" err="1"/>
              <a:t>Leuk</a:t>
            </a:r>
            <a:r>
              <a:rPr lang="fi-FI" dirty="0"/>
              <a:t> = Valkosolut</a:t>
            </a:r>
          </a:p>
          <a:p>
            <a:r>
              <a:rPr lang="fi-FI" dirty="0"/>
              <a:t>Täydellinen verenkuva (TVK)</a:t>
            </a:r>
          </a:p>
          <a:p>
            <a:pPr lvl="1"/>
            <a:r>
              <a:rPr lang="fi-FI" dirty="0" err="1"/>
              <a:t>Diffi</a:t>
            </a:r>
            <a:r>
              <a:rPr lang="fi-FI" dirty="0"/>
              <a:t> = Valkosolujen erittelylaskenta (</a:t>
            </a:r>
            <a:r>
              <a:rPr lang="fi-FI" dirty="0" err="1"/>
              <a:t>granulosyytit</a:t>
            </a:r>
            <a:r>
              <a:rPr lang="fi-FI" dirty="0"/>
              <a:t>, </a:t>
            </a:r>
            <a:r>
              <a:rPr lang="fi-FI" dirty="0" err="1"/>
              <a:t>monosyytit</a:t>
            </a:r>
            <a:r>
              <a:rPr lang="fi-FI" dirty="0"/>
              <a:t> ja lymfosyytit)</a:t>
            </a:r>
          </a:p>
          <a:p>
            <a:r>
              <a:rPr lang="fi-FI" dirty="0"/>
              <a:t>Luuydinnäyte</a:t>
            </a:r>
          </a:p>
          <a:p>
            <a:r>
              <a:rPr lang="fi-FI" dirty="0"/>
              <a:t>Muut (esim. geenitutkimukset, rauta, jne.)</a:t>
            </a:r>
          </a:p>
        </p:txBody>
      </p:sp>
    </p:spTree>
    <p:extLst>
      <p:ext uri="{BB962C8B-B14F-4D97-AF65-F5344CB8AC3E}">
        <p14:creationId xmlns:p14="http://schemas.microsoft.com/office/powerpoint/2010/main" val="46001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4C4C52-F324-40EE-9C1F-EFC072029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Hematologian tutkimusmenetelmät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B140C8-96C7-4ADB-8589-16D6D6A2E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Pieni verenkuva (PVK) mittaa </a:t>
            </a:r>
          </a:p>
          <a:p>
            <a:pPr lvl="1"/>
            <a:r>
              <a:rPr lang="fi-FI" b="1" dirty="0" err="1"/>
              <a:t>Eryt</a:t>
            </a:r>
            <a:r>
              <a:rPr lang="fi-FI" b="1" dirty="0"/>
              <a:t> = Punasolut</a:t>
            </a:r>
          </a:p>
          <a:p>
            <a:pPr lvl="2"/>
            <a:r>
              <a:rPr lang="fi-FI" b="1" dirty="0"/>
              <a:t>Hb = Hemoglobiini (Punasolut)</a:t>
            </a:r>
          </a:p>
          <a:p>
            <a:pPr lvl="2"/>
            <a:r>
              <a:rPr lang="fi-FI" b="1" dirty="0"/>
              <a:t>MCV = Punasolujen keskitilavuus</a:t>
            </a:r>
          </a:p>
          <a:p>
            <a:pPr lvl="1"/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Trom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= Verihiutaleet</a:t>
            </a:r>
          </a:p>
          <a:p>
            <a:pPr lvl="1"/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Leuk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= Valkosolut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Täydellinen verenkuva (TVK)</a:t>
            </a:r>
          </a:p>
          <a:p>
            <a:pPr lvl="1"/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Diffi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= Valkosolujen erittelylaskenta (</a:t>
            </a:r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granulosyytit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fi-FI" dirty="0" err="1">
                <a:solidFill>
                  <a:schemeClr val="bg1">
                    <a:lumMod val="65000"/>
                  </a:schemeClr>
                </a:solidFill>
              </a:rPr>
              <a:t>monosyytit</a:t>
            </a:r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 ja lymfosyytit)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Luuydinnäyte</a:t>
            </a:r>
          </a:p>
          <a:p>
            <a:r>
              <a:rPr lang="fi-FI" dirty="0">
                <a:solidFill>
                  <a:schemeClr val="bg1">
                    <a:lumMod val="65000"/>
                  </a:schemeClr>
                </a:solidFill>
              </a:rPr>
              <a:t>Muut (esim. geenitutkimukset, rauta, jne.)</a:t>
            </a:r>
          </a:p>
        </p:txBody>
      </p:sp>
    </p:spTree>
    <p:extLst>
      <p:ext uri="{BB962C8B-B14F-4D97-AF65-F5344CB8AC3E}">
        <p14:creationId xmlns:p14="http://schemas.microsoft.com/office/powerpoint/2010/main" val="3253896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1673</TotalTime>
  <Words>2642</Words>
  <Application>Microsoft Office PowerPoint</Application>
  <PresentationFormat>Laajakuva</PresentationFormat>
  <Paragraphs>454</Paragraphs>
  <Slides>58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58</vt:i4>
      </vt:variant>
    </vt:vector>
  </HeadingPairs>
  <TitlesOfParts>
    <vt:vector size="63" baseType="lpstr">
      <vt:lpstr>Aharoni</vt:lpstr>
      <vt:lpstr>Arial</vt:lpstr>
      <vt:lpstr>Calibri</vt:lpstr>
      <vt:lpstr>Calibri Light</vt:lpstr>
      <vt:lpstr>Office-teema</vt:lpstr>
      <vt:lpstr>Hematologian opetus, SeAMK</vt:lpstr>
      <vt:lpstr>Luennon rakenne</vt:lpstr>
      <vt:lpstr>Hematologia</vt:lpstr>
      <vt:lpstr>Hematologia</vt:lpstr>
      <vt:lpstr>Verisolut</vt:lpstr>
      <vt:lpstr>PowerPoint-esitys</vt:lpstr>
      <vt:lpstr>Verisolujen muodostuminen</vt:lpstr>
      <vt:lpstr>Hematologian tutkimusmenetelmät</vt:lpstr>
      <vt:lpstr>Hematologian tutkimusmenetelmät</vt:lpstr>
      <vt:lpstr>Anemia</vt:lpstr>
      <vt:lpstr>Mikä on anemia?</vt:lpstr>
      <vt:lpstr>Hemoglobiini</vt:lpstr>
      <vt:lpstr>Anemian oireet</vt:lpstr>
      <vt:lpstr>Anemian aiheuttajat</vt:lpstr>
      <vt:lpstr>Mitä PVK (pieni verenkuva) kertoo?</vt:lpstr>
      <vt:lpstr>Mikrosyyttiset anemiat: Raudanpuuteanemia</vt:lpstr>
      <vt:lpstr>Jos potilaalla todetaan raudanpuuteanemia, ensisijainen jatkotutkimus ei ole ferritiini vaan…</vt:lpstr>
      <vt:lpstr>…mahalaukun/suolen tähystys eli gastro- tai kolonoskopia!</vt:lpstr>
      <vt:lpstr>Raudanpuuteanemian tutkimukset</vt:lpstr>
      <vt:lpstr>Raudanpuuteanemian tutkimukset</vt:lpstr>
      <vt:lpstr>Ferritiini</vt:lpstr>
      <vt:lpstr>Raudanpuuteanemian hoito</vt:lpstr>
      <vt:lpstr>Harvinaisemmat mikrosyyttiset anemiat</vt:lpstr>
      <vt:lpstr>Normosyyttiset anemiat</vt:lpstr>
      <vt:lpstr>Makrosyyttiset anemiat</vt:lpstr>
      <vt:lpstr>Miksi gastroskopia täytyy tehdä aina?</vt:lpstr>
      <vt:lpstr>Polysytemia vera</vt:lpstr>
      <vt:lpstr>Polysytemia vera</vt:lpstr>
      <vt:lpstr>Polysytemia vera</vt:lpstr>
      <vt:lpstr>Polysytemia veran toteaminen</vt:lpstr>
      <vt:lpstr>Polysytemia veran toteaminen</vt:lpstr>
      <vt:lpstr>Polysytemia veran hoito</vt:lpstr>
      <vt:lpstr>Muita syitä korkealle hemoglobiinille</vt:lpstr>
      <vt:lpstr>Hematologian tutkimusmenetelmät</vt:lpstr>
      <vt:lpstr>Trombosytopenia</vt:lpstr>
      <vt:lpstr>Trombosytopenia eli verihiutaleiden puutos</vt:lpstr>
      <vt:lpstr>Trombosytopenian hoito</vt:lpstr>
      <vt:lpstr>Trombosytopenian aiheuttajat</vt:lpstr>
      <vt:lpstr>ITP</vt:lpstr>
      <vt:lpstr>Hematologian tutkimusmenetelmät</vt:lpstr>
      <vt:lpstr>Myelodysplastinen oireyhtymä</vt:lpstr>
      <vt:lpstr>Myelodysplastinen oireyhtymä</vt:lpstr>
      <vt:lpstr>Myelodysplastinen oireyhtymä</vt:lpstr>
      <vt:lpstr>Hematologiset syövät</vt:lpstr>
      <vt:lpstr>Hematologiset syövät</vt:lpstr>
      <vt:lpstr>Hematologiset syövät</vt:lpstr>
      <vt:lpstr>Hematologisten syöpien diagnostiikka</vt:lpstr>
      <vt:lpstr>Hematologiset syövät: karkeasti</vt:lpstr>
      <vt:lpstr>PowerPoint-esitys</vt:lpstr>
      <vt:lpstr>Leukemia</vt:lpstr>
      <vt:lpstr>Leukemia</vt:lpstr>
      <vt:lpstr>PowerPoint-esitys</vt:lpstr>
      <vt:lpstr>Myelooma</vt:lpstr>
      <vt:lpstr>PowerPoint-esitys</vt:lpstr>
      <vt:lpstr>Lymfooma</vt:lpstr>
      <vt:lpstr>Hematologisten syöpien hoito</vt:lpstr>
      <vt:lpstr>Hematologisten syöpien hoito</vt:lpstr>
      <vt:lpstr>Kirjallisuutta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Aivoverenkiertohäiriöt</dc:title>
  <dc:creator>Jussi Palomäki</dc:creator>
  <cp:lastModifiedBy>Jussi Palomäki</cp:lastModifiedBy>
  <cp:revision>96</cp:revision>
  <dcterms:created xsi:type="dcterms:W3CDTF">2019-10-05T18:27:58Z</dcterms:created>
  <dcterms:modified xsi:type="dcterms:W3CDTF">2025-01-21T06:07:16Z</dcterms:modified>
</cp:coreProperties>
</file>