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7" r:id="rId3"/>
    <p:sldId id="256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8" r:id="rId14"/>
    <p:sldId id="307" r:id="rId15"/>
    <p:sldId id="310" r:id="rId16"/>
    <p:sldId id="309" r:id="rId17"/>
    <p:sldId id="312" r:id="rId18"/>
    <p:sldId id="311" r:id="rId19"/>
    <p:sldId id="313" r:id="rId20"/>
    <p:sldId id="314" r:id="rId21"/>
    <p:sldId id="323" r:id="rId22"/>
    <p:sldId id="324" r:id="rId23"/>
    <p:sldId id="325" r:id="rId24"/>
    <p:sldId id="326" r:id="rId25"/>
    <p:sldId id="316" r:id="rId26"/>
    <p:sldId id="315" r:id="rId27"/>
    <p:sldId id="317" r:id="rId28"/>
    <p:sldId id="318" r:id="rId29"/>
    <p:sldId id="319" r:id="rId30"/>
    <p:sldId id="320" r:id="rId31"/>
    <p:sldId id="321" r:id="rId32"/>
    <p:sldId id="322" r:id="rId3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A6498D-946C-4C20-9312-468BD3DF0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A1B197A-3733-4A58-9A16-098665606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0F4BAE-5D3A-4C0D-BF45-B3A40384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38D5A1-463D-46FD-85A1-83E85B375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2D1927-3542-4BB1-B337-1C8FC9586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210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460C6D-519A-4D01-9B75-327A897AE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F59D03F-0E0D-4C23-A100-A077FEF9F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2A37A8-0BA9-45F1-89CE-CE238E312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05DDDB-44A6-4753-A74F-2BE125098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3D1407-0CE4-4D79-9296-98229AC8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084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04411A9-0336-456F-8F30-7A009BB340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6C38C20-8FFE-4EB0-95D6-0FFB9C350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30EFED-EACD-44D7-9477-506CD4F1F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439B2E-196A-4AB5-8B7B-9AFA8D5C9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3FB9ED-34FC-480E-AB62-93BE2FCE7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5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FD3A46-4A1C-4342-8A9E-F3436ECCB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D14263-6A13-4879-AF4B-97755A5D7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386FC18-BC91-49EB-8637-0DD593BB4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616D8E-C27C-487C-8E52-827C7C68E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C09F82A-01CA-42C3-B51C-9B14E6111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40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ADE300-EDF6-4F1F-BA6E-D09DB6AEE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34CC60-936A-48BF-BF68-23746235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38FBFD-34B0-4453-B3DC-5642AC77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F9DC6B-1935-4E5A-AE54-D4F8F29AE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8A1611-6387-4F69-9FFA-AFD80D69E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91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4A9B35-F22B-4234-8001-9A8D500F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26A551-903E-46C9-9508-D1151A75B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7717E8A-8C1B-4E9A-8215-7DD16ED2D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E3219F3-EF60-4211-8ADD-C94AA0A34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7E7994-C15F-485A-ACBB-0DB4154D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0A7372-08D5-4186-9F8D-76E8A5FC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843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4EA63C-537A-4867-BEF4-F740013C3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EFC5662-8176-443B-8C96-080A8E86A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7B4F693-7206-4E0A-822D-039ACDA85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8DCC72D-B440-4411-B9B1-99E27667AC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944E2AE-45E5-4D4A-9BC4-5BC9B854C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04C5D59-5D3E-4E33-B6D5-6F6B683B4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6532319-F48F-4A9B-903E-69C64AD85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C61FA49-B804-44E8-9ED5-749678CE8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50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9E8DB2-C07A-43C4-A969-35D3E7297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7F1F6C0-6074-4E54-9F7E-E55F12EE7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3664274-65EE-4631-A46E-7482F6D5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E905A16-CE94-4E7D-AAD3-947DC721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771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18BF00F-6776-49DD-A791-34EA28B82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29FDFA5-22E6-403F-9F13-391E66620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EBA6E32-D2BD-467E-B149-6706520F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21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8BD649-8888-4CF2-8216-E9EFFFF6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0632F8-6A00-4D90-8269-DD8C8D125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B19BBEA-CB14-41BE-93EB-118B9879A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061EDC0-9C34-4B39-ADE7-D49AD7FB3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A91F6A4-610B-414B-AC7A-CC2C3AE05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81DF08-29BD-4EC5-A0EB-4E9577B0A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012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C43EE6-96E0-4E06-9894-481C3B573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2319E67-D7D5-4DDA-A26B-C939A96728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E0900DC-F18C-4299-89EF-D0A496F2D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C0786D-EB62-42DF-94CC-C654938F3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A02D749-937E-444E-9A11-0475C7DD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27FEF69-C83C-4D7B-ADCA-31766A58E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9062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2548AEC-DED7-448B-8469-23C181120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A7193BB-4B8B-47D2-B3AC-4336AB0BF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1BC9B7-78B0-4BA1-94F2-B799AE561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962B7-3AA9-4CA1-B9A8-EA8EADE8EEEE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09D65C-ED70-4CBA-9A61-8E8E6FC1FD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678F33-864D-48DC-AA17-0586E2526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752D4-79D3-4CAF-83A2-24FE91F277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6087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mmpal@utu.fi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Sisätautien opetus, </a:t>
            </a:r>
            <a:r>
              <a:rPr lang="fi-FI" dirty="0" err="1"/>
              <a:t>SeAMK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Luento 28.1.2025 klo 16:00 – 17:30</a:t>
            </a:r>
          </a:p>
          <a:p>
            <a:pPr lvl="1"/>
            <a:r>
              <a:rPr lang="fi-FI" dirty="0"/>
              <a:t>Munuaissairaudet</a:t>
            </a:r>
          </a:p>
          <a:p>
            <a:r>
              <a:rPr lang="fi-FI" dirty="0"/>
              <a:t>Luennot pitää: Jussi Palomäki, LL</a:t>
            </a:r>
          </a:p>
          <a:p>
            <a:pPr lvl="1"/>
            <a:r>
              <a:rPr lang="fi-FI" dirty="0"/>
              <a:t>Neurologiaan erikoistuva lääkäri, EPSHP/Turun Yliopisto (2018 – )</a:t>
            </a:r>
          </a:p>
          <a:p>
            <a:pPr lvl="1"/>
            <a:r>
              <a:rPr lang="fi-FI" dirty="0"/>
              <a:t>Virusopin jatko-opiskelija, Turun Yliopisto (2015 – )</a:t>
            </a:r>
          </a:p>
          <a:p>
            <a:pPr lvl="1"/>
            <a:r>
              <a:rPr lang="fi-FI" dirty="0"/>
              <a:t>Kontakti: </a:t>
            </a:r>
            <a:r>
              <a:rPr lang="fi-FI" dirty="0">
                <a:hlinkClick r:id="rId2"/>
              </a:rPr>
              <a:t>jmmpal@utu.fi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0288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076" y="2925445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Virtsatieinfektiot - </a:t>
            </a:r>
            <a:r>
              <a:rPr lang="fi-FI" dirty="0" err="1"/>
              <a:t>pyelonefriitti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9490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Virtsatieinfektiot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75917"/>
          </a:xfrm>
        </p:spPr>
        <p:txBody>
          <a:bodyPr/>
          <a:lstStyle/>
          <a:p>
            <a:r>
              <a:rPr lang="fi-FI" dirty="0"/>
              <a:t>Virtsarakon tulehdus</a:t>
            </a:r>
          </a:p>
          <a:p>
            <a:pPr lvl="1"/>
            <a:r>
              <a:rPr lang="fi-FI" dirty="0"/>
              <a:t>Oireet: Tiheävirtsaisuus, virtsaamispakko, kirvely virtsatessa</a:t>
            </a:r>
          </a:p>
          <a:p>
            <a:pPr lvl="1"/>
            <a:r>
              <a:rPr lang="fi-FI" dirty="0"/>
              <a:t>Yleisempi (biologisilla) naisilla kuin miehillä virtsaputken pituuseron vuoksi</a:t>
            </a:r>
          </a:p>
          <a:p>
            <a:pPr lvl="1"/>
            <a:r>
              <a:rPr lang="fi-FI" dirty="0"/>
              <a:t>Perusterveillä 18 – 65-vuotiailla naisilla voidaan diagnosoida oireiden perusteella</a:t>
            </a:r>
          </a:p>
          <a:p>
            <a:pPr lvl="2"/>
            <a:r>
              <a:rPr lang="fi-FI" dirty="0"/>
              <a:t>Strukturoitu puhelinhaastattelu, Käypä Hoito</a:t>
            </a:r>
          </a:p>
          <a:p>
            <a:pPr lvl="1"/>
            <a:r>
              <a:rPr lang="fi-FI" dirty="0"/>
              <a:t>Ei ole varsinainen munuaissairaus, mutta hoitamattomana voi johtaa bakteerin leviämiseen ylöspäin virtsateissä</a:t>
            </a:r>
          </a:p>
          <a:p>
            <a:pPr lvl="1"/>
            <a:r>
              <a:rPr lang="fi-FI" dirty="0"/>
              <a:t>Hoito kapeakirjoisella antibiootilla</a:t>
            </a:r>
          </a:p>
          <a:p>
            <a:pPr lvl="2"/>
            <a:r>
              <a:rPr lang="fi-FI" dirty="0"/>
              <a:t>Naisilla 3 vrk kuuri (</a:t>
            </a:r>
            <a:r>
              <a:rPr lang="fi-FI" b="1" dirty="0"/>
              <a:t>munuaisten vajaatoiminnassa </a:t>
            </a:r>
            <a:r>
              <a:rPr lang="fi-FI" dirty="0"/>
              <a:t>kuurin kesto 5 – 7 vrk)</a:t>
            </a:r>
          </a:p>
          <a:p>
            <a:pPr lvl="2"/>
            <a:r>
              <a:rPr lang="fi-FI" dirty="0"/>
              <a:t>Miehillä 7 vrk kuuri JA kuurin jälkeen jatkotutkimukset: eturauhanen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1135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Virtsatieinfektiot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Pyelonefriitti</a:t>
            </a:r>
            <a:r>
              <a:rPr lang="fi-FI" dirty="0"/>
              <a:t> = munuaistason infektio</a:t>
            </a:r>
          </a:p>
          <a:p>
            <a:pPr lvl="1"/>
            <a:r>
              <a:rPr lang="fi-FI" dirty="0"/>
              <a:t>Oireet: Virtsarakkotulehduksen oireet JA kuume, selkä- tai kylkikipu</a:t>
            </a:r>
          </a:p>
          <a:p>
            <a:pPr lvl="1"/>
            <a:r>
              <a:rPr lang="fi-FI" dirty="0"/>
              <a:t>Laboratoriokokeet</a:t>
            </a:r>
          </a:p>
          <a:p>
            <a:pPr lvl="2"/>
            <a:r>
              <a:rPr lang="fi-FI" dirty="0"/>
              <a:t>CRP &gt; 40 mg/ml</a:t>
            </a:r>
          </a:p>
          <a:p>
            <a:pPr lvl="2"/>
            <a:r>
              <a:rPr lang="fi-FI" dirty="0"/>
              <a:t>Virtsan bakteeriviljely</a:t>
            </a:r>
          </a:p>
          <a:p>
            <a:pPr lvl="1"/>
            <a:r>
              <a:rPr lang="fi-FI" dirty="0"/>
              <a:t>Hoito: antibiootti 5 – 14 vrk</a:t>
            </a:r>
          </a:p>
          <a:p>
            <a:pPr lvl="2"/>
            <a:r>
              <a:rPr lang="fi-FI" dirty="0" err="1"/>
              <a:t>Fluorokinoloniantibiootit</a:t>
            </a:r>
            <a:r>
              <a:rPr lang="fi-FI" dirty="0"/>
              <a:t> – herkkyysmääritys tärkeää, koska resistenssi on kasvussa</a:t>
            </a:r>
          </a:p>
          <a:p>
            <a:pPr lvl="1"/>
            <a:r>
              <a:rPr lang="fi-FI" dirty="0"/>
              <a:t>Raskaudenaikainen </a:t>
            </a:r>
            <a:r>
              <a:rPr lang="fi-FI" dirty="0" err="1"/>
              <a:t>pyelonefriitti</a:t>
            </a:r>
            <a:r>
              <a:rPr lang="fi-FI" dirty="0"/>
              <a:t> hoidetaan alkuun sairaalassa suonensisäisillä antibiooteilla</a:t>
            </a:r>
          </a:p>
          <a:p>
            <a:pPr lvl="1"/>
            <a:r>
              <a:rPr lang="fi-FI" dirty="0"/>
              <a:t>Mikäli tauti ei parane antibiooteilla tai uusii nopeasti, jatkotutkimuksena tehtävä virtsateiden kuvantaminen, ensisijaisesti munuaisten UÄ</a:t>
            </a:r>
          </a:p>
        </p:txBody>
      </p:sp>
    </p:spTree>
    <p:extLst>
      <p:ext uri="{BB962C8B-B14F-4D97-AF65-F5344CB8AC3E}">
        <p14:creationId xmlns:p14="http://schemas.microsoft.com/office/powerpoint/2010/main" val="1380604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076" y="2925445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Munuaiskivet</a:t>
            </a:r>
          </a:p>
        </p:txBody>
      </p:sp>
    </p:spTree>
    <p:extLst>
      <p:ext uri="{BB962C8B-B14F-4D97-AF65-F5344CB8AC3E}">
        <p14:creationId xmlns:p14="http://schemas.microsoft.com/office/powerpoint/2010/main" val="1490115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Munuaiskivet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Virtakivitauti</a:t>
            </a:r>
          </a:p>
          <a:p>
            <a:pPr lvl="1"/>
            <a:r>
              <a:rPr lang="fi-FI" dirty="0"/>
              <a:t>Kiinteiden kappaleiden muodostuminen virtsateihin</a:t>
            </a:r>
          </a:p>
          <a:p>
            <a:pPr lvl="2"/>
            <a:r>
              <a:rPr lang="fi-FI" dirty="0"/>
              <a:t>Munuaisallas</a:t>
            </a:r>
          </a:p>
          <a:p>
            <a:pPr lvl="2"/>
            <a:r>
              <a:rPr lang="fi-FI" dirty="0"/>
              <a:t>Virtsajohtimet</a:t>
            </a:r>
          </a:p>
          <a:p>
            <a:pPr lvl="2"/>
            <a:r>
              <a:rPr lang="fi-FI" dirty="0"/>
              <a:t>Virtsarakko</a:t>
            </a:r>
          </a:p>
          <a:p>
            <a:pPr lvl="1"/>
            <a:r>
              <a:rPr lang="fi-FI" dirty="0"/>
              <a:t>Aiheuttajat</a:t>
            </a:r>
          </a:p>
          <a:p>
            <a:pPr lvl="2"/>
            <a:r>
              <a:rPr lang="fi-FI" dirty="0"/>
              <a:t>Ruokavalio: runsas eläinproteiinien nauttiminen, runsas suolan saanti, vähäinen nesteiden nauttiminen, suuret </a:t>
            </a:r>
            <a:r>
              <a:rPr lang="fi-FI" dirty="0" err="1"/>
              <a:t>C-</a:t>
            </a:r>
            <a:r>
              <a:rPr lang="fi-FI" dirty="0"/>
              <a:t> ja D-vitamiiniannokset</a:t>
            </a:r>
          </a:p>
          <a:p>
            <a:pPr lvl="2"/>
            <a:r>
              <a:rPr lang="fi-FI" dirty="0"/>
              <a:t>Kalsiumaineenvaihdunnan häiriöt, kihti, virtsateiden rakenteelliset poikkeavuudet</a:t>
            </a:r>
          </a:p>
          <a:p>
            <a:pPr lvl="1"/>
            <a:r>
              <a:rPr lang="fi-FI" dirty="0"/>
              <a:t>Oireet</a:t>
            </a:r>
          </a:p>
          <a:p>
            <a:pPr lvl="2"/>
            <a:r>
              <a:rPr lang="fi-FI" dirty="0"/>
              <a:t>Äkillinen kova kipu jommallakummalla puolella alavatsaa ja alaselkää, säteily nivusiin</a:t>
            </a:r>
          </a:p>
          <a:p>
            <a:pPr lvl="2"/>
            <a:r>
              <a:rPr lang="fi-FI" dirty="0"/>
              <a:t>Pahoinvointi, oksentelu, virtsa veressä</a:t>
            </a:r>
          </a:p>
        </p:txBody>
      </p:sp>
    </p:spTree>
    <p:extLst>
      <p:ext uri="{BB962C8B-B14F-4D97-AF65-F5344CB8AC3E}">
        <p14:creationId xmlns:p14="http://schemas.microsoft.com/office/powerpoint/2010/main" val="3032865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Munuaiskivet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41677"/>
          </a:xfrm>
        </p:spPr>
        <p:txBody>
          <a:bodyPr>
            <a:normAutofit/>
          </a:bodyPr>
          <a:lstStyle/>
          <a:p>
            <a:r>
              <a:rPr lang="fi-FI" dirty="0"/>
              <a:t>Jako kivien etiologian mukaan</a:t>
            </a:r>
          </a:p>
          <a:p>
            <a:pPr lvl="1"/>
            <a:r>
              <a:rPr lang="fi-FI" dirty="0"/>
              <a:t>Kalsiumkivet (80 %)</a:t>
            </a:r>
          </a:p>
          <a:p>
            <a:pPr lvl="2"/>
            <a:r>
              <a:rPr lang="fi-FI" dirty="0"/>
              <a:t>Yleensä ruokavalio, toisaalta myös tulehdukselliset suolistosairaudet, lihavuuskirurgia</a:t>
            </a:r>
          </a:p>
          <a:p>
            <a:pPr lvl="2"/>
            <a:r>
              <a:rPr lang="fi-FI" dirty="0"/>
              <a:t>Taustalla voi olla myös lisäkilpirauhasen liikatoiminta</a:t>
            </a:r>
          </a:p>
          <a:p>
            <a:pPr lvl="1"/>
            <a:r>
              <a:rPr lang="fi-FI" dirty="0"/>
              <a:t>Virtsahappokivet (5 – 8 %)</a:t>
            </a:r>
          </a:p>
          <a:p>
            <a:pPr lvl="2"/>
            <a:r>
              <a:rPr lang="fi-FI" dirty="0"/>
              <a:t>Liittyy kihtiin 20 %:ssa tapauksista, ei näy </a:t>
            </a:r>
            <a:r>
              <a:rPr lang="fi-FI" dirty="0" err="1"/>
              <a:t>natiivi-rtg:ssä</a:t>
            </a:r>
            <a:r>
              <a:rPr lang="fi-FI" dirty="0"/>
              <a:t> yleisempi miehillä</a:t>
            </a:r>
          </a:p>
          <a:p>
            <a:pPr lvl="2"/>
            <a:r>
              <a:rPr lang="fi-FI" dirty="0"/>
              <a:t>Hapan virtsa</a:t>
            </a:r>
          </a:p>
          <a:p>
            <a:pPr lvl="1"/>
            <a:r>
              <a:rPr lang="fi-FI" dirty="0"/>
              <a:t>Krooniseen ylempään infektioon liittyvät kivet (7 – 8 %)</a:t>
            </a:r>
          </a:p>
          <a:p>
            <a:pPr lvl="2"/>
            <a:r>
              <a:rPr lang="fi-FI" dirty="0" err="1"/>
              <a:t>Ureaasia</a:t>
            </a:r>
            <a:r>
              <a:rPr lang="fi-FI" dirty="0"/>
              <a:t> tuottava bakteeri, yleisempi naisilla</a:t>
            </a:r>
          </a:p>
          <a:p>
            <a:pPr lvl="2"/>
            <a:r>
              <a:rPr lang="fi-FI" dirty="0"/>
              <a:t>Emäksinen virtsa</a:t>
            </a:r>
          </a:p>
          <a:p>
            <a:pPr lvl="1"/>
            <a:r>
              <a:rPr lang="fi-FI" dirty="0" err="1"/>
              <a:t>Kystiinikivet</a:t>
            </a:r>
            <a:r>
              <a:rPr lang="fi-FI" dirty="0"/>
              <a:t>: Periytyvä aineenvaihdunnan häiriö</a:t>
            </a:r>
          </a:p>
          <a:p>
            <a:pPr lvl="2"/>
            <a:r>
              <a:rPr lang="fi-FI" dirty="0"/>
              <a:t>Näkyvät huonosti </a:t>
            </a:r>
            <a:r>
              <a:rPr lang="fi-FI" dirty="0" err="1"/>
              <a:t>natiivi-rtg:ssä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0902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Munuaiskivet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Potilaan tutkiminen</a:t>
            </a:r>
          </a:p>
          <a:p>
            <a:pPr lvl="1"/>
            <a:r>
              <a:rPr lang="fi-FI" dirty="0"/>
              <a:t>Koputteluarkuus munuaisten korkeudella, potilaan vaikea pysyä paikallaan</a:t>
            </a:r>
          </a:p>
          <a:p>
            <a:r>
              <a:rPr lang="fi-FI" dirty="0"/>
              <a:t>Laboratoriokokeet</a:t>
            </a:r>
          </a:p>
          <a:p>
            <a:pPr lvl="1"/>
            <a:r>
              <a:rPr lang="fi-FI" dirty="0"/>
              <a:t>Verikokeet: PVK, CRP, </a:t>
            </a:r>
            <a:r>
              <a:rPr lang="fi-FI" dirty="0" err="1"/>
              <a:t>Ca-AlbK</a:t>
            </a:r>
            <a:r>
              <a:rPr lang="fi-FI" dirty="0"/>
              <a:t>, </a:t>
            </a:r>
            <a:r>
              <a:rPr lang="fi-FI" dirty="0" err="1"/>
              <a:t>Krea</a:t>
            </a:r>
            <a:r>
              <a:rPr lang="fi-FI" dirty="0"/>
              <a:t>, </a:t>
            </a:r>
            <a:r>
              <a:rPr lang="fi-FI" dirty="0" err="1"/>
              <a:t>Uraat</a:t>
            </a:r>
            <a:endParaRPr lang="fi-FI" dirty="0"/>
          </a:p>
          <a:p>
            <a:pPr lvl="1"/>
            <a:r>
              <a:rPr lang="fi-FI" dirty="0"/>
              <a:t>Virtsakokeet: U-</a:t>
            </a:r>
            <a:r>
              <a:rPr lang="fi-FI" dirty="0" err="1"/>
              <a:t>KemSeul</a:t>
            </a:r>
            <a:r>
              <a:rPr lang="fi-FI" dirty="0"/>
              <a:t>, U-</a:t>
            </a:r>
            <a:r>
              <a:rPr lang="fi-FI" dirty="0" err="1"/>
              <a:t>BaktVi</a:t>
            </a:r>
            <a:r>
              <a:rPr lang="fi-FI" dirty="0"/>
              <a:t>, U-Solut</a:t>
            </a:r>
          </a:p>
          <a:p>
            <a:pPr lvl="2"/>
            <a:r>
              <a:rPr lang="fi-FI" dirty="0"/>
              <a:t>Yleensä nähdään verta virtsassa</a:t>
            </a:r>
          </a:p>
          <a:p>
            <a:pPr lvl="1"/>
            <a:r>
              <a:rPr lang="fi-FI" dirty="0"/>
              <a:t>Kiven analysointi, jos kivi saadaan talteen (U-Kivi)</a:t>
            </a:r>
          </a:p>
          <a:p>
            <a:r>
              <a:rPr lang="fi-FI" dirty="0"/>
              <a:t>Kuvantaminen</a:t>
            </a:r>
          </a:p>
          <a:p>
            <a:pPr lvl="1"/>
            <a:r>
              <a:rPr lang="fi-FI" dirty="0"/>
              <a:t>Virtsateiden röntgen: näyttää suuret kivet</a:t>
            </a:r>
          </a:p>
          <a:p>
            <a:pPr lvl="1"/>
            <a:r>
              <a:rPr lang="fi-FI" dirty="0"/>
              <a:t>Kaikututkimus: näyttää madollisen </a:t>
            </a:r>
            <a:r>
              <a:rPr lang="fi-FI" dirty="0" err="1"/>
              <a:t>hydronefroosin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4156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Munuaiskivet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Hoito erikoissairaanhoidossa, mikäli</a:t>
            </a:r>
          </a:p>
          <a:p>
            <a:pPr lvl="1"/>
            <a:r>
              <a:rPr lang="fi-FI" dirty="0"/>
              <a:t>Todetaan </a:t>
            </a:r>
            <a:r>
              <a:rPr lang="fi-FI" dirty="0" err="1"/>
              <a:t>hydronefroosi</a:t>
            </a:r>
            <a:r>
              <a:rPr lang="fi-FI" dirty="0"/>
              <a:t> tai munuaisten kaikututkimusta ei ole mahdollista tehdä</a:t>
            </a:r>
          </a:p>
          <a:p>
            <a:pPr lvl="1"/>
            <a:r>
              <a:rPr lang="fi-FI" dirty="0"/>
              <a:t>Kuumeinen virtsatieinfektio, ja virtsakivikohtauskipu ei hellitä</a:t>
            </a:r>
          </a:p>
          <a:p>
            <a:pPr lvl="1"/>
            <a:r>
              <a:rPr lang="fi-FI" dirty="0"/>
              <a:t>Potilaalla on vain yksi munuainen</a:t>
            </a:r>
          </a:p>
          <a:p>
            <a:pPr lvl="1"/>
            <a:r>
              <a:rPr lang="fi-FI" dirty="0"/>
              <a:t>Potilas on raskaana</a:t>
            </a:r>
          </a:p>
          <a:p>
            <a:pPr lvl="1"/>
            <a:r>
              <a:rPr lang="fi-FI" dirty="0"/>
              <a:t>Toistuva tauti</a:t>
            </a:r>
          </a:p>
          <a:p>
            <a:r>
              <a:rPr lang="fi-FI" dirty="0"/>
              <a:t>Tutkimukset erikoissairaanhoidossa</a:t>
            </a:r>
          </a:p>
          <a:p>
            <a:pPr lvl="1"/>
            <a:r>
              <a:rPr lang="fi-FI" dirty="0"/>
              <a:t>Virtsateiden tietokonetomografia</a:t>
            </a:r>
          </a:p>
        </p:txBody>
      </p:sp>
    </p:spTree>
    <p:extLst>
      <p:ext uri="{BB962C8B-B14F-4D97-AF65-F5344CB8AC3E}">
        <p14:creationId xmlns:p14="http://schemas.microsoft.com/office/powerpoint/2010/main" val="3034817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Munuaiskivet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Virtsakivikohtauksen hoito</a:t>
            </a:r>
          </a:p>
          <a:p>
            <a:pPr lvl="1"/>
            <a:r>
              <a:rPr lang="fi-FI" dirty="0"/>
              <a:t>Tulehduskipulääke</a:t>
            </a:r>
          </a:p>
          <a:p>
            <a:pPr lvl="2"/>
            <a:r>
              <a:rPr lang="fi-FI" dirty="0" err="1"/>
              <a:t>Diklofenaakki</a:t>
            </a:r>
            <a:r>
              <a:rPr lang="fi-FI" dirty="0"/>
              <a:t> (</a:t>
            </a:r>
            <a:r>
              <a:rPr lang="fi-FI" dirty="0" err="1"/>
              <a:t>Voltaren</a:t>
            </a:r>
            <a:r>
              <a:rPr lang="fi-FI" dirty="0"/>
              <a:t>) lihakseen tai hitaana infuusiona suoneen</a:t>
            </a:r>
          </a:p>
          <a:p>
            <a:pPr lvl="2"/>
            <a:r>
              <a:rPr lang="fi-FI" dirty="0" err="1"/>
              <a:t>Ketoprofeeni</a:t>
            </a:r>
            <a:r>
              <a:rPr lang="fi-FI" dirty="0"/>
              <a:t> (</a:t>
            </a:r>
            <a:r>
              <a:rPr lang="fi-FI" dirty="0" err="1"/>
              <a:t>Ketorin</a:t>
            </a:r>
            <a:r>
              <a:rPr lang="fi-FI" dirty="0"/>
              <a:t>) lihakseen tai hitaana infuusiona suoneen</a:t>
            </a:r>
          </a:p>
          <a:p>
            <a:pPr lvl="1"/>
            <a:r>
              <a:rPr lang="fi-FI" dirty="0" err="1"/>
              <a:t>Analgeetin</a:t>
            </a:r>
            <a:r>
              <a:rPr lang="fi-FI" dirty="0"/>
              <a:t> ja </a:t>
            </a:r>
            <a:r>
              <a:rPr lang="fi-FI" dirty="0" err="1"/>
              <a:t>spasmolyytin</a:t>
            </a:r>
            <a:r>
              <a:rPr lang="fi-FI" dirty="0"/>
              <a:t> yhdistelmä suoneen</a:t>
            </a:r>
          </a:p>
          <a:p>
            <a:pPr lvl="2"/>
            <a:r>
              <a:rPr lang="fi-FI" dirty="0" err="1"/>
              <a:t>Metamotsoli</a:t>
            </a:r>
            <a:r>
              <a:rPr lang="fi-FI" dirty="0"/>
              <a:t> ja </a:t>
            </a:r>
            <a:r>
              <a:rPr lang="fi-FI" dirty="0" err="1"/>
              <a:t>pitofenoni</a:t>
            </a:r>
            <a:r>
              <a:rPr lang="fi-FI" dirty="0"/>
              <a:t> (</a:t>
            </a:r>
            <a:r>
              <a:rPr lang="fi-FI" dirty="0" err="1"/>
              <a:t>Litalgin</a:t>
            </a:r>
            <a:r>
              <a:rPr lang="fi-FI" dirty="0"/>
              <a:t>) suoneen</a:t>
            </a:r>
          </a:p>
          <a:p>
            <a:pPr lvl="1"/>
            <a:r>
              <a:rPr lang="fi-FI" dirty="0"/>
              <a:t>Kovaan kipuun </a:t>
            </a:r>
            <a:r>
              <a:rPr lang="fi-FI" dirty="0" err="1"/>
              <a:t>opioidi</a:t>
            </a:r>
            <a:endParaRPr lang="fi-FI" dirty="0"/>
          </a:p>
          <a:p>
            <a:pPr lvl="2"/>
            <a:r>
              <a:rPr lang="fi-FI" dirty="0" err="1"/>
              <a:t>Oksikodoni</a:t>
            </a:r>
            <a:r>
              <a:rPr lang="fi-FI" dirty="0"/>
              <a:t> 5 – 10 mg lihakseen</a:t>
            </a:r>
          </a:p>
        </p:txBody>
      </p:sp>
    </p:spTree>
    <p:extLst>
      <p:ext uri="{BB962C8B-B14F-4D97-AF65-F5344CB8AC3E}">
        <p14:creationId xmlns:p14="http://schemas.microsoft.com/office/powerpoint/2010/main" val="2553594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Munuaiskivet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Konservatiivinen hoito</a:t>
            </a:r>
          </a:p>
          <a:p>
            <a:pPr lvl="1"/>
            <a:r>
              <a:rPr lang="fi-FI" dirty="0"/>
              <a:t>Lisätään nesteen </a:t>
            </a:r>
            <a:r>
              <a:rPr lang="fi-FI" dirty="0" err="1"/>
              <a:t>santia</a:t>
            </a:r>
            <a:r>
              <a:rPr lang="fi-FI" dirty="0"/>
              <a:t> siten, että vuorokauden aikana erittyvä virtsamäärä on ainakin 2 litraa – veden nauttiminen tasaisesti pitkin päivää</a:t>
            </a:r>
          </a:p>
          <a:p>
            <a:pPr lvl="1"/>
            <a:r>
              <a:rPr lang="fi-FI" dirty="0"/>
              <a:t>Eläinproteiinin vähentäminen, suolan vähentäminen sokerin (erityisesti </a:t>
            </a:r>
            <a:r>
              <a:rPr lang="fi-FI" dirty="0" err="1"/>
              <a:t>sukroosi</a:t>
            </a:r>
            <a:r>
              <a:rPr lang="fi-FI" dirty="0"/>
              <a:t> ja fruktoosi) vähentäminen, kasvisten, vihannesten ja hedelmien syönnin lisääminen</a:t>
            </a:r>
          </a:p>
          <a:p>
            <a:pPr lvl="1"/>
            <a:r>
              <a:rPr lang="fi-FI" dirty="0"/>
              <a:t>Tarvittaessa ravitsemusterapeutin ohjaus</a:t>
            </a:r>
          </a:p>
          <a:p>
            <a:r>
              <a:rPr lang="fi-FI" dirty="0"/>
              <a:t>Mikäli kiven koko on alle 5 mm, sen poistumista virtsanjohtimesta voidaan odottaa – kaikututkimuksen kontrolli 1 kk kuluttua</a:t>
            </a:r>
          </a:p>
          <a:p>
            <a:pPr lvl="1"/>
            <a:r>
              <a:rPr lang="fi-FI" dirty="0"/>
              <a:t>Alfasalpaajat (esim. </a:t>
            </a:r>
            <a:r>
              <a:rPr lang="fi-FI" dirty="0" err="1"/>
              <a:t>tamsulosiini</a:t>
            </a:r>
            <a:r>
              <a:rPr lang="fi-FI" dirty="0"/>
              <a:t>) voivat edesauttaa kiven poistumista</a:t>
            </a:r>
          </a:p>
        </p:txBody>
      </p:sp>
    </p:spTree>
    <p:extLst>
      <p:ext uri="{BB962C8B-B14F-4D97-AF65-F5344CB8AC3E}">
        <p14:creationId xmlns:p14="http://schemas.microsoft.com/office/powerpoint/2010/main" val="37184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Luennon rakenne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Perusasiat mustalla tekstillä valkoisella pohjalla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4476749"/>
            <a:ext cx="10515599" cy="776289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Keltaisessa laatikossa vaativamman tason lisätietoa aiheesta kiinnostuneille</a:t>
            </a:r>
          </a:p>
        </p:txBody>
      </p:sp>
      <p:sp>
        <p:nvSpPr>
          <p:cNvPr id="7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5400674"/>
            <a:ext cx="10515599" cy="776289"/>
          </a:xfrm>
          <a:prstGeom prst="rect">
            <a:avLst/>
          </a:prstGeom>
          <a:solidFill>
            <a:srgbClr val="E7C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Punaisessa laatikossa tulkintaa alustavista tutkimustuloksista, joilla ei todennäköisesti ole mitään kliinistä merkitystä ainakaan 10 vuoteen, jos silloinkaan</a:t>
            </a:r>
          </a:p>
        </p:txBody>
      </p:sp>
      <p:sp>
        <p:nvSpPr>
          <p:cNvPr id="5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3556000"/>
            <a:ext cx="10515599" cy="776289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Sinisessä laatikossa lisätietoa, joka (saattaa) auttaa perusasioiden ymmärtämisessä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199" y="2632075"/>
            <a:ext cx="10515599" cy="776289"/>
          </a:xfrm>
          <a:prstGeom prst="rect">
            <a:avLst/>
          </a:prstGeom>
          <a:solidFill>
            <a:srgbClr val="C4E8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Vihreässä laatikossa kertausta hyödyllisistä perustiedoista</a:t>
            </a:r>
          </a:p>
        </p:txBody>
      </p:sp>
    </p:spTree>
    <p:extLst>
      <p:ext uri="{BB962C8B-B14F-4D97-AF65-F5344CB8AC3E}">
        <p14:creationId xmlns:p14="http://schemas.microsoft.com/office/powerpoint/2010/main" val="751500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Munuaiskivet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Kirurginen hoito</a:t>
            </a:r>
          </a:p>
          <a:p>
            <a:pPr lvl="1"/>
            <a:r>
              <a:rPr lang="fi-FI" dirty="0"/>
              <a:t>Kiireetön hoito, jos</a:t>
            </a:r>
          </a:p>
          <a:p>
            <a:pPr lvl="2"/>
            <a:r>
              <a:rPr lang="fi-FI" dirty="0"/>
              <a:t>Yli 5 mm kivi</a:t>
            </a:r>
          </a:p>
          <a:p>
            <a:pPr lvl="2"/>
            <a:r>
              <a:rPr lang="fi-FI" dirty="0"/>
              <a:t>Alle 5 mm kivi, joka ei poisto seurannassa</a:t>
            </a:r>
          </a:p>
          <a:p>
            <a:pPr lvl="1"/>
            <a:r>
              <a:rPr lang="fi-FI" dirty="0"/>
              <a:t>Kiireellinen leikkaus, jos kivi aiheuttaa tukoksen virtsanjohtimessa</a:t>
            </a:r>
          </a:p>
          <a:p>
            <a:pPr lvl="1"/>
            <a:r>
              <a:rPr lang="fi-FI" dirty="0"/>
              <a:t>Päivystysleikkaus, jos tukokseen liittyy virtsatieinfektio</a:t>
            </a:r>
          </a:p>
          <a:p>
            <a:pPr lvl="1"/>
            <a:r>
              <a:rPr lang="fi-FI" dirty="0"/>
              <a:t>Metodeja</a:t>
            </a:r>
          </a:p>
          <a:p>
            <a:pPr lvl="2"/>
            <a:r>
              <a:rPr lang="fi-FI" dirty="0"/>
              <a:t>ESWL = energia-aalto ulkoisella energianlähteellä</a:t>
            </a:r>
          </a:p>
          <a:p>
            <a:pPr lvl="2"/>
            <a:r>
              <a:rPr lang="fi-FI" dirty="0"/>
              <a:t>PCNL = munuaispikarin punktointi kyljen kautta, kiven murskaus ja poisto tähystimellä</a:t>
            </a:r>
          </a:p>
          <a:p>
            <a:pPr lvl="2"/>
            <a:r>
              <a:rPr lang="fi-FI" dirty="0" err="1"/>
              <a:t>Ureteropelveoskoopinen</a:t>
            </a:r>
            <a:r>
              <a:rPr lang="fi-FI" dirty="0"/>
              <a:t> poisto = kiven murskaus laserilla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8612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076" y="2925445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Nestetasapainon häiriöt - </a:t>
            </a:r>
            <a:r>
              <a:rPr lang="fi-FI" dirty="0" err="1"/>
              <a:t>hyponatremia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75621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ED0908-0F80-9AB3-5335-3CECFDE3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Hyponatremia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5082B2-DAF4-C90E-252A-C8BBDF74F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Määritelmä: seerumin natriumarvo on alle 130</a:t>
            </a:r>
          </a:p>
          <a:p>
            <a:r>
              <a:rPr lang="fi-FI" dirty="0"/>
              <a:t>Oireet riippuvat </a:t>
            </a:r>
            <a:r>
              <a:rPr lang="fi-FI" dirty="0" err="1"/>
              <a:t>hyponatremian</a:t>
            </a:r>
            <a:r>
              <a:rPr lang="fi-FI" dirty="0"/>
              <a:t> kehittymisen nopeudesta</a:t>
            </a:r>
          </a:p>
          <a:p>
            <a:pPr lvl="1"/>
            <a:r>
              <a:rPr lang="fi-FI" dirty="0"/>
              <a:t>Sekavuus, delirium, halvausoireet, tajunnantason lasku, kouristukset</a:t>
            </a:r>
          </a:p>
          <a:p>
            <a:pPr lvl="1"/>
            <a:r>
              <a:rPr lang="fi-FI" dirty="0"/>
              <a:t>Voi olla oireeton jopa natrium-arvoon 120 asti, mikäli kehittynyt hitaasti</a:t>
            </a:r>
          </a:p>
          <a:p>
            <a:r>
              <a:rPr lang="fi-FI" dirty="0"/>
              <a:t>Syvä </a:t>
            </a:r>
            <a:r>
              <a:rPr lang="fi-FI" dirty="0" err="1"/>
              <a:t>hyponatremia</a:t>
            </a:r>
            <a:r>
              <a:rPr lang="fi-FI" dirty="0"/>
              <a:t> (natrium alle 110) on hengenvaarallinen tila</a:t>
            </a:r>
          </a:p>
          <a:p>
            <a:pPr lvl="1"/>
            <a:r>
              <a:rPr lang="fi-FI" dirty="0"/>
              <a:t>Kouristuskohtaukset</a:t>
            </a:r>
          </a:p>
          <a:p>
            <a:pPr lvl="1"/>
            <a:r>
              <a:rPr lang="fi-FI" dirty="0"/>
              <a:t>Kooma</a:t>
            </a:r>
          </a:p>
          <a:p>
            <a:r>
              <a:rPr lang="fi-FI" dirty="0"/>
              <a:t>Hoito: syynmukainen hoito tärkein, aiheuttajan eliminointi</a:t>
            </a:r>
          </a:p>
          <a:p>
            <a:pPr lvl="1"/>
            <a:r>
              <a:rPr lang="fi-FI" dirty="0"/>
              <a:t>Hypertoninen keittosuola (3 %), </a:t>
            </a:r>
            <a:r>
              <a:rPr lang="fi-FI" b="1" dirty="0"/>
              <a:t>mikäli henkeä uhkaava </a:t>
            </a:r>
            <a:r>
              <a:rPr lang="fi-FI" b="1" dirty="0" err="1"/>
              <a:t>hyponatreamia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1713753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62DABB-41D3-3512-C735-9DAF9D975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Hyponatremia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2C74E7-9F2E-9B87-A3A2-FD6EA83EA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Hoito: Hypertoninen 3% keittosuolaliuos</a:t>
            </a:r>
          </a:p>
          <a:p>
            <a:pPr lvl="1"/>
            <a:r>
              <a:rPr lang="fi-FI" dirty="0"/>
              <a:t>Infuusiona 150 ml / 20 min</a:t>
            </a:r>
          </a:p>
          <a:p>
            <a:pPr lvl="1"/>
            <a:r>
              <a:rPr lang="fi-FI" dirty="0"/>
              <a:t>Seuranta</a:t>
            </a:r>
          </a:p>
          <a:p>
            <a:pPr lvl="2"/>
            <a:r>
              <a:rPr lang="fi-FI" dirty="0"/>
              <a:t>Na mitataan infuusion jälkeen ja sitten 1 h välein</a:t>
            </a:r>
          </a:p>
          <a:p>
            <a:pPr lvl="2"/>
            <a:r>
              <a:rPr lang="fi-FI" dirty="0" err="1"/>
              <a:t>Diureesin</a:t>
            </a:r>
            <a:r>
              <a:rPr lang="fi-FI" dirty="0"/>
              <a:t> eli virtsanerityksen seuranta</a:t>
            </a:r>
          </a:p>
          <a:p>
            <a:pPr lvl="1"/>
            <a:r>
              <a:rPr lang="fi-FI" dirty="0"/>
              <a:t>Hoito lopetetaan heti, jos yksikin seuraavista ehdoista täyttyy</a:t>
            </a:r>
          </a:p>
          <a:p>
            <a:pPr lvl="2"/>
            <a:r>
              <a:rPr lang="fi-FI" dirty="0"/>
              <a:t>Seerumin natrium on noussut 5 </a:t>
            </a:r>
            <a:r>
              <a:rPr lang="fi-FI" dirty="0" err="1"/>
              <a:t>mmol</a:t>
            </a:r>
            <a:r>
              <a:rPr lang="fi-FI" dirty="0"/>
              <a:t>/l lähtötasosta</a:t>
            </a:r>
          </a:p>
          <a:p>
            <a:pPr lvl="2"/>
            <a:r>
              <a:rPr lang="fi-FI" dirty="0"/>
              <a:t>Virtsaneritys nousee tasolle 100 ml/h</a:t>
            </a:r>
          </a:p>
          <a:p>
            <a:pPr lvl="2"/>
            <a:r>
              <a:rPr lang="fi-FI" dirty="0"/>
              <a:t>Oireet väistyvät</a:t>
            </a:r>
          </a:p>
          <a:p>
            <a:pPr lvl="1"/>
            <a:r>
              <a:rPr lang="fi-FI" dirty="0"/>
              <a:t>Riski: liian nopea natriumin nousu voi aiheuttaa aivojen osmoottisen </a:t>
            </a:r>
            <a:r>
              <a:rPr lang="fi-FI" dirty="0" err="1"/>
              <a:t>myeliinivaurion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78474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ED0908-0F80-9AB3-5335-3CECFDE3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Hyponatremia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5082B2-DAF4-C90E-252A-C8BBDF74F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Hyponatremian</a:t>
            </a:r>
            <a:r>
              <a:rPr lang="fi-FI" dirty="0"/>
              <a:t> aiheuttajia (syynmukainen hoito)</a:t>
            </a:r>
          </a:p>
          <a:p>
            <a:pPr lvl="1"/>
            <a:r>
              <a:rPr lang="fi-FI" dirty="0"/>
              <a:t>Liiallinen veden juominen -&gt; veren laimeneminen</a:t>
            </a:r>
          </a:p>
          <a:p>
            <a:pPr lvl="1"/>
            <a:r>
              <a:rPr lang="fi-FI" dirty="0"/>
              <a:t>Pitkäkestoinen rasitus, esim. maraton</a:t>
            </a:r>
          </a:p>
          <a:p>
            <a:pPr lvl="1"/>
            <a:r>
              <a:rPr lang="fi-FI" dirty="0"/>
              <a:t>Riittämätön suolan saanti ravinnosta</a:t>
            </a:r>
          </a:p>
          <a:p>
            <a:pPr lvl="1"/>
            <a:r>
              <a:rPr lang="fi-FI" dirty="0"/>
              <a:t>Anoreksia, bulimia</a:t>
            </a:r>
          </a:p>
          <a:p>
            <a:pPr lvl="1"/>
            <a:r>
              <a:rPr lang="fi-FI" dirty="0"/>
              <a:t>Lääkkeet: </a:t>
            </a:r>
            <a:r>
              <a:rPr lang="fi-FI" dirty="0" err="1"/>
              <a:t>Tiatsididiureetit</a:t>
            </a:r>
            <a:r>
              <a:rPr lang="fi-FI" dirty="0"/>
              <a:t>, SSRI-lääkkeet, </a:t>
            </a:r>
            <a:r>
              <a:rPr lang="fi-FI" dirty="0" err="1"/>
              <a:t>trisykliset</a:t>
            </a:r>
            <a:r>
              <a:rPr lang="fi-FI" dirty="0"/>
              <a:t> masennuslääkkeet, opioidit, epilepsialääkkeet, </a:t>
            </a:r>
            <a:r>
              <a:rPr lang="fi-FI" dirty="0" err="1"/>
              <a:t>metoklopramidi</a:t>
            </a:r>
            <a:endParaRPr lang="fi-FI" dirty="0"/>
          </a:p>
          <a:p>
            <a:pPr lvl="1"/>
            <a:endParaRPr lang="fi-FI" dirty="0"/>
          </a:p>
          <a:p>
            <a:pPr lvl="1"/>
            <a:r>
              <a:rPr lang="fi-FI" dirty="0"/>
              <a:t>Sydämen vajaatoiminta, munuaisten, maksan tai kilpirauhasen vajaatoiminta</a:t>
            </a:r>
          </a:p>
          <a:p>
            <a:pPr lvl="1"/>
            <a:r>
              <a:rPr lang="fi-FI" dirty="0" err="1"/>
              <a:t>Addisonin</a:t>
            </a:r>
            <a:r>
              <a:rPr lang="fi-FI" dirty="0"/>
              <a:t> tauti (</a:t>
            </a:r>
            <a:r>
              <a:rPr lang="fi-FI" dirty="0" err="1"/>
              <a:t>mineralokortikoidien</a:t>
            </a:r>
            <a:r>
              <a:rPr lang="fi-FI" dirty="0"/>
              <a:t> puute)</a:t>
            </a:r>
          </a:p>
          <a:p>
            <a:pPr lvl="1"/>
            <a:r>
              <a:rPr lang="fi-FI" dirty="0"/>
              <a:t>Kasvaimet (esim. pienisoluinen keuhkosyöpä)</a:t>
            </a:r>
          </a:p>
          <a:p>
            <a:pPr lvl="1"/>
            <a:endParaRPr lang="fi-FI" dirty="0"/>
          </a:p>
          <a:p>
            <a:pPr lvl="2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73537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076" y="2925445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Diabeteksen munuaistauti ja muut diabeetikoiden munuaisongelmat</a:t>
            </a:r>
          </a:p>
        </p:txBody>
      </p:sp>
    </p:spTree>
    <p:extLst>
      <p:ext uri="{BB962C8B-B14F-4D97-AF65-F5344CB8AC3E}">
        <p14:creationId xmlns:p14="http://schemas.microsoft.com/office/powerpoint/2010/main" val="3454676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Diabeteksen munuaistauti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82840"/>
          </a:xfrm>
        </p:spPr>
        <p:txBody>
          <a:bodyPr/>
          <a:lstStyle/>
          <a:p>
            <a:r>
              <a:rPr lang="fi-FI" dirty="0"/>
              <a:t>Krooninen munuaistauti, jonka ilmentymänä havaitaan albumiinia virtsassa ja munuaisten vajaatoimintaa</a:t>
            </a:r>
          </a:p>
          <a:p>
            <a:r>
              <a:rPr lang="fi-FI" dirty="0"/>
              <a:t>Korkean verensokerin aiheuttamat rakenteelliset muutokset</a:t>
            </a:r>
          </a:p>
        </p:txBody>
      </p:sp>
      <p:sp>
        <p:nvSpPr>
          <p:cNvPr id="6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982981" y="3432160"/>
            <a:ext cx="6975312" cy="3035142"/>
          </a:xfrm>
          <a:prstGeom prst="rect">
            <a:avLst/>
          </a:prstGeom>
          <a:solidFill>
            <a:srgbClr val="E7E5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Sokeri kiinnittyy kollageeniin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kovalenttisella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sidoksella ja saa aikaan pysyvän yhdisteen, </a:t>
            </a:r>
            <a:r>
              <a:rPr lang="fi-FI" dirty="0" err="1">
                <a:solidFill>
                  <a:schemeClr val="tx1"/>
                </a:solidFill>
                <a:cs typeface="Aharoni" panose="02010803020104030203" pitchFamily="2" charset="-79"/>
              </a:rPr>
              <a:t>Maillardin</a:t>
            </a: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 reagenssin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37 °C:ssä reaktionopeus on hitaampi kuin ruoan valmistuksessa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Ns. pitkä sokeri (HbA1c) -arvo kuvaa sokerin kiinnittymistä hemoglobiiniin – punasolun elinikä on 45 – 85 päivää, jonka jälkeen hemoglobiini uudistuu, eli pitkä sokeri kertoo reaktion nopeudesta elimistössä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  <a:cs typeface="Aharoni" panose="02010803020104030203" pitchFamily="2" charset="-79"/>
              </a:rPr>
              <a:t>Sokeroitunut kollageeni aiheuttaa verisuonen seinämän paksuuntumista ja heikentää hapen läpäisevyyttä, mikä saa aikaan vaurioita erityisesti jaloissa, silmäpohjissa, aivoissa sekä munuaisissa</a:t>
            </a:r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DCE1AE13-AAF8-CB01-D975-959F03FD3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490387" y="3308465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4556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Diabeteksen munuaistauti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Diagnostiset kriteerit</a:t>
            </a:r>
          </a:p>
          <a:p>
            <a:pPr lvl="1"/>
            <a:r>
              <a:rPr lang="fi-FI" dirty="0"/>
              <a:t>Albumiinin vuoto virtsaan = albuminuria</a:t>
            </a:r>
          </a:p>
          <a:p>
            <a:pPr lvl="1"/>
            <a:r>
              <a:rPr lang="fi-FI" dirty="0"/>
              <a:t>Pienentynyt GFR = munuaisten vajaatoiminta</a:t>
            </a:r>
          </a:p>
          <a:p>
            <a:r>
              <a:rPr lang="fi-FI" dirty="0"/>
              <a:t>Epidemiologia</a:t>
            </a:r>
          </a:p>
          <a:p>
            <a:pPr lvl="1"/>
            <a:r>
              <a:rPr lang="fi-FI" dirty="0"/>
              <a:t>Tyypin 1 diabetes – munuaistauti kehittyy yleensä 20 – 30 vuoden aikana</a:t>
            </a:r>
          </a:p>
          <a:p>
            <a:pPr lvl="2"/>
            <a:r>
              <a:rPr lang="fi-FI" dirty="0"/>
              <a:t>25 %:lla 40 vuotta sairastaneista </a:t>
            </a:r>
            <a:r>
              <a:rPr lang="fi-FI" dirty="0" err="1"/>
              <a:t>mikroalbuminuriaa</a:t>
            </a:r>
            <a:endParaRPr lang="fi-FI" dirty="0"/>
          </a:p>
          <a:p>
            <a:pPr lvl="2"/>
            <a:r>
              <a:rPr lang="fi-FI" dirty="0"/>
              <a:t>10 %:lla 40 vuotta sairastaneista munuaisten vajaatoimintaa</a:t>
            </a:r>
          </a:p>
          <a:p>
            <a:pPr lvl="1"/>
            <a:r>
              <a:rPr lang="fi-FI" dirty="0"/>
              <a:t>Tyypin 2 diabetes – </a:t>
            </a:r>
            <a:r>
              <a:rPr lang="fi-FI" dirty="0" err="1"/>
              <a:t>albuminuriaa</a:t>
            </a:r>
            <a:r>
              <a:rPr lang="fi-FI" dirty="0"/>
              <a:t> nähtävillä jo diagnoosivaiheessa 20 %:lla</a:t>
            </a:r>
          </a:p>
          <a:p>
            <a:pPr lvl="2"/>
            <a:r>
              <a:rPr lang="fi-FI" dirty="0"/>
              <a:t>Munuaisten toiminta heikkenee jopa 40 %:lla </a:t>
            </a:r>
            <a:r>
              <a:rPr lang="fi-FI" dirty="0" err="1"/>
              <a:t>albuminuriasta</a:t>
            </a:r>
            <a:r>
              <a:rPr lang="fi-FI" dirty="0"/>
              <a:t> riippumatta</a:t>
            </a:r>
          </a:p>
        </p:txBody>
      </p:sp>
    </p:spTree>
    <p:extLst>
      <p:ext uri="{BB962C8B-B14F-4D97-AF65-F5344CB8AC3E}">
        <p14:creationId xmlns:p14="http://schemas.microsoft.com/office/powerpoint/2010/main" val="24201530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Diabeteksen munuaistauti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Albuminurian</a:t>
            </a:r>
            <a:r>
              <a:rPr lang="fi-FI" dirty="0"/>
              <a:t> ilmaantuminen on hälytysmerkki sydäntautiriskin suhteen</a:t>
            </a:r>
          </a:p>
          <a:p>
            <a:r>
              <a:rPr lang="fi-FI" dirty="0"/>
              <a:t>Riskitekijät </a:t>
            </a:r>
            <a:r>
              <a:rPr lang="fi-FI" dirty="0" err="1"/>
              <a:t>albuminurian</a:t>
            </a:r>
            <a:r>
              <a:rPr lang="fi-FI" dirty="0"/>
              <a:t> ilmaantumiseen</a:t>
            </a:r>
          </a:p>
          <a:p>
            <a:pPr lvl="1"/>
            <a:r>
              <a:rPr lang="fi-FI" dirty="0"/>
              <a:t>Kohonnut verenpaine</a:t>
            </a:r>
          </a:p>
          <a:p>
            <a:pPr lvl="1"/>
            <a:r>
              <a:rPr lang="fi-FI" dirty="0"/>
              <a:t>Huono sokeritasapaino</a:t>
            </a:r>
          </a:p>
          <a:p>
            <a:pPr lvl="1"/>
            <a:r>
              <a:rPr lang="fi-FI" dirty="0"/>
              <a:t>Tupakointi</a:t>
            </a:r>
          </a:p>
          <a:p>
            <a:pPr lvl="1"/>
            <a:r>
              <a:rPr lang="fi-FI" dirty="0"/>
              <a:t>Runsas ravinnon proteiinien saanti</a:t>
            </a:r>
          </a:p>
          <a:p>
            <a:pPr lvl="1"/>
            <a:r>
              <a:rPr lang="fi-FI" dirty="0"/>
              <a:t>Korkea kolesteroli</a:t>
            </a:r>
          </a:p>
          <a:p>
            <a:pPr lvl="1"/>
            <a:r>
              <a:rPr lang="fi-FI" dirty="0"/>
              <a:t>Lihavuus ja liikkumattomuus</a:t>
            </a:r>
          </a:p>
        </p:txBody>
      </p:sp>
    </p:spTree>
    <p:extLst>
      <p:ext uri="{BB962C8B-B14F-4D97-AF65-F5344CB8AC3E}">
        <p14:creationId xmlns:p14="http://schemas.microsoft.com/office/powerpoint/2010/main" val="13356078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Diabeteksen munuaistauti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Diagnoosi – Diabeteksen vuosikontrolli</a:t>
            </a:r>
          </a:p>
          <a:p>
            <a:pPr lvl="1"/>
            <a:r>
              <a:rPr lang="fi-FI" dirty="0"/>
              <a:t>U-</a:t>
            </a:r>
            <a:r>
              <a:rPr lang="fi-FI" dirty="0" err="1"/>
              <a:t>AlbKrea</a:t>
            </a:r>
            <a:r>
              <a:rPr lang="fi-FI" dirty="0"/>
              <a:t> -&gt; yli 3 mg/</a:t>
            </a:r>
            <a:r>
              <a:rPr lang="fi-FI" dirty="0" err="1"/>
              <a:t>mmol</a:t>
            </a:r>
            <a:endParaRPr lang="fi-FI" dirty="0"/>
          </a:p>
          <a:p>
            <a:pPr lvl="2"/>
            <a:r>
              <a:rPr lang="fi-FI" dirty="0"/>
              <a:t>Tyypin 1 diabeetikoilla vuosittaiset seulonnat siitä hetkestä, kun diagnoosista kulunut 5 vuotta</a:t>
            </a:r>
          </a:p>
          <a:p>
            <a:pPr lvl="2"/>
            <a:r>
              <a:rPr lang="fi-FI" dirty="0"/>
              <a:t>Tyypin 2 diabeetikoilla vuosittaiset seulonnat diagnoosihetkestä alkaen</a:t>
            </a:r>
          </a:p>
          <a:p>
            <a:pPr lvl="2"/>
            <a:r>
              <a:rPr lang="fi-FI" dirty="0"/>
              <a:t>Häiriötekijöitä mittauksessa: virtsatieinfektio, kuume, fyysinen rasitus, kuukautiset, sydämen vajaatoiminta</a:t>
            </a:r>
          </a:p>
          <a:p>
            <a:pPr lvl="2"/>
            <a:r>
              <a:rPr lang="fi-FI" dirty="0"/>
              <a:t>Koholla oleva albumiini tulee kontrolloida 3 – 6 kk:n sisällä 2:sti, ja diagnoosi vahvistuu, jos mittauksista vähintään 2 positiivisia</a:t>
            </a:r>
          </a:p>
          <a:p>
            <a:pPr lvl="1"/>
            <a:r>
              <a:rPr lang="fi-FI" dirty="0" err="1"/>
              <a:t>Krea</a:t>
            </a:r>
            <a:r>
              <a:rPr lang="fi-FI" dirty="0"/>
              <a:t> ja GFR tutkitaan vuosittain</a:t>
            </a:r>
          </a:p>
          <a:p>
            <a:pPr lvl="2"/>
            <a:r>
              <a:rPr lang="fi-FI" dirty="0"/>
              <a:t>Krooninen munuaistauti todetaan, jos </a:t>
            </a:r>
            <a:r>
              <a:rPr lang="fi-FI" dirty="0" err="1"/>
              <a:t>eGFR</a:t>
            </a:r>
            <a:r>
              <a:rPr lang="fi-FI" dirty="0"/>
              <a:t> on alle 60 ml/min/1,73 m</a:t>
            </a:r>
            <a:r>
              <a:rPr lang="fi-FI" baseline="30000" dirty="0"/>
              <a:t>2</a:t>
            </a:r>
            <a:r>
              <a:rPr lang="fi-FI" dirty="0"/>
              <a:t> vähintään 3 kk ajan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1546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C1263-86C8-46E1-95D5-B91EB676EA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Munuaissairaudet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C44754-0FD0-4084-9803-3C8CB2681F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Jussi Palomäki, LL</a:t>
            </a:r>
          </a:p>
          <a:p>
            <a:r>
              <a:rPr lang="fi-FI" dirty="0" err="1"/>
              <a:t>HyväEP</a:t>
            </a:r>
            <a:r>
              <a:rPr lang="fi-FI" dirty="0"/>
              <a:t> / Turun Yliopisto</a:t>
            </a:r>
          </a:p>
          <a:p>
            <a:r>
              <a:rPr lang="fi-FI" dirty="0" err="1"/>
              <a:t>SeAMK</a:t>
            </a:r>
            <a:endParaRPr lang="fi-FI" dirty="0"/>
          </a:p>
          <a:p>
            <a:r>
              <a:rPr lang="fi-FI" dirty="0"/>
              <a:t>28.1.2025</a:t>
            </a:r>
          </a:p>
        </p:txBody>
      </p:sp>
    </p:spTree>
    <p:extLst>
      <p:ext uri="{BB962C8B-B14F-4D97-AF65-F5344CB8AC3E}">
        <p14:creationId xmlns:p14="http://schemas.microsoft.com/office/powerpoint/2010/main" val="884928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Diabeteksen munuaistauti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Diagnoosin jälkeen</a:t>
            </a:r>
          </a:p>
          <a:p>
            <a:pPr lvl="1"/>
            <a:r>
              <a:rPr lang="fi-FI" dirty="0"/>
              <a:t>Virtsan kemiallinen seula</a:t>
            </a:r>
          </a:p>
          <a:p>
            <a:pPr lvl="1"/>
            <a:r>
              <a:rPr lang="fi-FI" dirty="0"/>
              <a:t>Munuaisten kaikututkimuksen harkinta, ellei diagnoosi varma</a:t>
            </a:r>
          </a:p>
          <a:p>
            <a:pPr lvl="1"/>
            <a:r>
              <a:rPr lang="fi-FI" dirty="0"/>
              <a:t>Diabeteksen, verenpainetaudin ja </a:t>
            </a:r>
            <a:r>
              <a:rPr lang="fi-FI" dirty="0" err="1"/>
              <a:t>hyperkolesterolemian</a:t>
            </a:r>
            <a:r>
              <a:rPr lang="fi-FI" dirty="0"/>
              <a:t> hoidon tehostus</a:t>
            </a:r>
          </a:p>
          <a:p>
            <a:pPr lvl="2"/>
            <a:r>
              <a:rPr lang="fi-FI" dirty="0"/>
              <a:t>Verenpaineen tavoitetaso 130/80 mmHg</a:t>
            </a:r>
          </a:p>
          <a:p>
            <a:pPr lvl="2"/>
            <a:r>
              <a:rPr lang="fi-FI" dirty="0"/>
              <a:t>ACE-estäjät vähentävät </a:t>
            </a:r>
            <a:r>
              <a:rPr lang="fi-FI" dirty="0" err="1"/>
              <a:t>albuminuriaa</a:t>
            </a:r>
            <a:r>
              <a:rPr lang="fi-FI" dirty="0"/>
              <a:t> verenpainetasosta riippumatta</a:t>
            </a:r>
          </a:p>
          <a:p>
            <a:pPr lvl="2"/>
            <a:r>
              <a:rPr lang="fi-FI" dirty="0"/>
              <a:t>Turvotuksen hoito: </a:t>
            </a:r>
            <a:r>
              <a:rPr lang="fi-FI" dirty="0" err="1"/>
              <a:t>Furosemidi</a:t>
            </a:r>
            <a:r>
              <a:rPr lang="fi-FI" dirty="0"/>
              <a:t> (</a:t>
            </a:r>
            <a:r>
              <a:rPr lang="fi-FI" dirty="0" err="1"/>
              <a:t>Furesis</a:t>
            </a:r>
            <a:r>
              <a:rPr lang="fi-FI" dirty="0"/>
              <a:t>)</a:t>
            </a:r>
          </a:p>
          <a:p>
            <a:pPr lvl="2"/>
            <a:r>
              <a:rPr lang="fi-FI" dirty="0"/>
              <a:t>SGLT2-estäjät ja GLP-1-analogit sopivat diabeteslääkkeeksi, koska niillä on myös verenpainetta alentava ja munuaisia suojaava vaikutus sekä valtimotautitapahtumia vähentävä vaikutus</a:t>
            </a:r>
          </a:p>
          <a:p>
            <a:pPr lvl="1"/>
            <a:r>
              <a:rPr lang="fi-FI" dirty="0"/>
              <a:t>Painon pudotus ja liikunnan lisäys</a:t>
            </a:r>
          </a:p>
        </p:txBody>
      </p:sp>
    </p:spTree>
    <p:extLst>
      <p:ext uri="{BB962C8B-B14F-4D97-AF65-F5344CB8AC3E}">
        <p14:creationId xmlns:p14="http://schemas.microsoft.com/office/powerpoint/2010/main" val="17120857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Diabeteksen munuaistauti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Ruokavaliohoito diabeteksen munuaistaudissa</a:t>
            </a:r>
          </a:p>
          <a:p>
            <a:pPr lvl="1"/>
            <a:r>
              <a:rPr lang="fi-FI" dirty="0"/>
              <a:t>Kansalliset ravitsemussuositukset</a:t>
            </a:r>
          </a:p>
          <a:p>
            <a:pPr lvl="2"/>
            <a:r>
              <a:rPr lang="fi-FI" dirty="0"/>
              <a:t>Rasvan osuus 25 – 40 E%, tyydyttyneen osuus </a:t>
            </a:r>
            <a:r>
              <a:rPr lang="fi-FI" dirty="0" err="1"/>
              <a:t>max</a:t>
            </a:r>
            <a:r>
              <a:rPr lang="fi-FI" dirty="0"/>
              <a:t> 10 E%</a:t>
            </a:r>
          </a:p>
          <a:p>
            <a:pPr lvl="2"/>
            <a:r>
              <a:rPr lang="fi-FI" dirty="0"/>
              <a:t>Hiilihydraattien osuus 45 – 60 E%</a:t>
            </a:r>
          </a:p>
          <a:p>
            <a:pPr lvl="2"/>
            <a:r>
              <a:rPr lang="fi-FI" dirty="0"/>
              <a:t>Proteiinien osuus 10 – 20 E%</a:t>
            </a:r>
          </a:p>
          <a:p>
            <a:pPr lvl="1"/>
            <a:r>
              <a:rPr lang="fi-FI" dirty="0"/>
              <a:t>Runsasproteiinisen ravinnon ja eläinrasvan välttäminen</a:t>
            </a:r>
          </a:p>
          <a:p>
            <a:pPr lvl="1"/>
            <a:r>
              <a:rPr lang="fi-FI" dirty="0"/>
              <a:t>Ravitsemusterapeutin konsultaatio proteiinirajoituksen toteuttamiseksi</a:t>
            </a:r>
          </a:p>
        </p:txBody>
      </p:sp>
    </p:spTree>
    <p:extLst>
      <p:ext uri="{BB962C8B-B14F-4D97-AF65-F5344CB8AC3E}">
        <p14:creationId xmlns:p14="http://schemas.microsoft.com/office/powerpoint/2010/main" val="7057488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 diabeetikon munuaisongelmat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syytä epäillä muuta selitystä munuaistaudille kuin </a:t>
            </a:r>
            <a:r>
              <a:rPr lang="fi-FI" dirty="0" err="1"/>
              <a:t>diabetestä</a:t>
            </a:r>
            <a:r>
              <a:rPr lang="fi-FI" dirty="0"/>
              <a:t>, jos</a:t>
            </a:r>
          </a:p>
          <a:p>
            <a:pPr lvl="1"/>
            <a:r>
              <a:rPr lang="fi-FI" dirty="0"/>
              <a:t>Tyypin 1 </a:t>
            </a:r>
            <a:r>
              <a:rPr lang="fi-FI" dirty="0" err="1"/>
              <a:t>diabeteksessä</a:t>
            </a:r>
            <a:r>
              <a:rPr lang="fi-FI" dirty="0"/>
              <a:t> kehittyy </a:t>
            </a:r>
            <a:r>
              <a:rPr lang="fi-FI" dirty="0" err="1"/>
              <a:t>proteinuria</a:t>
            </a:r>
            <a:r>
              <a:rPr lang="fi-FI" dirty="0"/>
              <a:t> alle 5 vuodessa diagnoosista</a:t>
            </a:r>
          </a:p>
          <a:p>
            <a:pPr lvl="1"/>
            <a:r>
              <a:rPr lang="fi-FI" dirty="0"/>
              <a:t>Tauti alkaa akuutisti</a:t>
            </a:r>
          </a:p>
          <a:p>
            <a:pPr lvl="1"/>
            <a:r>
              <a:rPr lang="fi-FI" dirty="0"/>
              <a:t>Virtsassa on verta (</a:t>
            </a:r>
            <a:r>
              <a:rPr lang="fi-FI" dirty="0" err="1"/>
              <a:t>hematuria</a:t>
            </a:r>
            <a:r>
              <a:rPr lang="fi-FI" dirty="0"/>
              <a:t>)</a:t>
            </a:r>
          </a:p>
          <a:p>
            <a:r>
              <a:rPr lang="fi-FI" dirty="0"/>
              <a:t>Diabetes lisää riskiä </a:t>
            </a:r>
            <a:r>
              <a:rPr lang="fi-FI" b="1" dirty="0"/>
              <a:t>virtsatietulehdukseen</a:t>
            </a:r>
            <a:r>
              <a:rPr lang="fi-FI" dirty="0"/>
              <a:t>, koska bakteerit pystyvät hyödyntämään virtsaan vuotavaa sokeria ravinnonlähteenä</a:t>
            </a:r>
          </a:p>
          <a:p>
            <a:r>
              <a:rPr lang="fi-FI" dirty="0"/>
              <a:t>Diabetes lisää riskiä </a:t>
            </a:r>
            <a:r>
              <a:rPr lang="fi-FI" b="1" dirty="0"/>
              <a:t>munuaisten vajaatoiminnan </a:t>
            </a:r>
            <a:r>
              <a:rPr lang="fi-FI" dirty="0"/>
              <a:t>kehittymiseen myös </a:t>
            </a:r>
            <a:r>
              <a:rPr lang="fi-FI" dirty="0" err="1"/>
              <a:t>albuminuriasta</a:t>
            </a:r>
            <a:r>
              <a:rPr lang="fi-FI" dirty="0"/>
              <a:t> riippumatta</a:t>
            </a:r>
          </a:p>
          <a:p>
            <a:pPr lvl="1"/>
            <a:r>
              <a:rPr lang="fi-FI" dirty="0"/>
              <a:t>Leikkaukset, vammat, yleisinfektiot</a:t>
            </a:r>
          </a:p>
          <a:p>
            <a:pPr lvl="1"/>
            <a:r>
              <a:rPr lang="fi-FI" dirty="0"/>
              <a:t>Varjoainekuvaukset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1929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Munuaisten rakenne ja tehtävät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725154" cy="4351338"/>
          </a:xfrm>
        </p:spPr>
        <p:txBody>
          <a:bodyPr/>
          <a:lstStyle/>
          <a:p>
            <a:r>
              <a:rPr lang="fi-FI" dirty="0"/>
              <a:t>Sijaitsevat molemmin puolin selkärankaa, maksan ja pernan alapuolella, yläreuna osittain alimpien kylkiluiden suojaamana</a:t>
            </a:r>
          </a:p>
          <a:p>
            <a:r>
              <a:rPr lang="fi-FI" dirty="0"/>
              <a:t>Virtsanerityselimistöön kuuluva erityselin</a:t>
            </a:r>
          </a:p>
          <a:p>
            <a:pPr lvl="1"/>
            <a:r>
              <a:rPr lang="fi-FI" dirty="0"/>
              <a:t>Nestetasapaino</a:t>
            </a:r>
          </a:p>
          <a:p>
            <a:pPr lvl="1"/>
            <a:r>
              <a:rPr lang="fi-FI" dirty="0"/>
              <a:t>Happo-emästasapaino</a:t>
            </a:r>
          </a:p>
          <a:p>
            <a:pPr lvl="1"/>
            <a:r>
              <a:rPr lang="fi-FI" dirty="0"/>
              <a:t>Suola- ja muu kivennäisainetasapaino</a:t>
            </a:r>
          </a:p>
          <a:p>
            <a:pPr lvl="1"/>
            <a:r>
              <a:rPr lang="fi-FI" dirty="0"/>
              <a:t>Vesiliukoisten kuona-aineiden suodatus</a:t>
            </a:r>
          </a:p>
          <a:p>
            <a:r>
              <a:rPr lang="fi-FI" b="1" dirty="0"/>
              <a:t>Lisämunuainen</a:t>
            </a:r>
            <a:r>
              <a:rPr lang="fi-FI" dirty="0"/>
              <a:t> on umpieritysrauhanen, joka tuottaa mm. </a:t>
            </a:r>
            <a:r>
              <a:rPr lang="fi-FI" dirty="0" err="1"/>
              <a:t>kortisolia</a:t>
            </a:r>
            <a:r>
              <a:rPr lang="fi-FI" dirty="0"/>
              <a:t> ja </a:t>
            </a:r>
            <a:r>
              <a:rPr lang="fi-FI" dirty="0" err="1"/>
              <a:t>aldosteronia</a:t>
            </a:r>
            <a:endParaRPr lang="fi-FI" dirty="0"/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0098723D-695E-1045-3D45-3A684215A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490387" y="2349631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53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Munuaisten rakenne ja tehtävät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Rakenne: pavun muotoinen, 11 cm * 6 cm * 3 cm</a:t>
            </a:r>
          </a:p>
          <a:p>
            <a:pPr lvl="1"/>
            <a:r>
              <a:rPr lang="fi-FI" dirty="0"/>
              <a:t>Ympärillä sidekudos, tämän sisällä kuorikerros ja tämän sisällä ydinkerros</a:t>
            </a:r>
          </a:p>
          <a:p>
            <a:pPr lvl="1"/>
            <a:r>
              <a:rPr lang="fi-FI" dirty="0"/>
              <a:t>Ydin koostuu 10 – 15 munuaispyramidista, joiden kärki osoittaa munuaisen keskelle, munuaisaltaaseen</a:t>
            </a:r>
          </a:p>
          <a:p>
            <a:pPr lvl="2"/>
            <a:r>
              <a:rPr lang="fi-FI" dirty="0"/>
              <a:t>Munuaispyramidin sisällä on noin 100 000 </a:t>
            </a:r>
            <a:r>
              <a:rPr lang="fi-FI" dirty="0" err="1"/>
              <a:t>nefronia</a:t>
            </a:r>
            <a:endParaRPr lang="fi-FI" dirty="0"/>
          </a:p>
          <a:p>
            <a:pPr lvl="2"/>
            <a:r>
              <a:rPr lang="fi-FI" dirty="0" err="1"/>
              <a:t>Nefronit</a:t>
            </a:r>
            <a:r>
              <a:rPr lang="fi-FI" dirty="0"/>
              <a:t> koostuvat munuaiskeräsestä ja munuaistiehyestä</a:t>
            </a:r>
          </a:p>
          <a:p>
            <a:pPr lvl="2"/>
            <a:r>
              <a:rPr lang="fi-FI" dirty="0"/>
              <a:t>Munuaiskeränen koostuu </a:t>
            </a:r>
            <a:r>
              <a:rPr lang="fi-FI" dirty="0" err="1"/>
              <a:t>glomeruluksesta</a:t>
            </a:r>
            <a:r>
              <a:rPr lang="fi-FI" dirty="0"/>
              <a:t> eli </a:t>
            </a:r>
            <a:r>
              <a:rPr lang="fi-FI" dirty="0" err="1"/>
              <a:t>hiussuonikeräsestä</a:t>
            </a:r>
            <a:r>
              <a:rPr lang="fi-FI" dirty="0"/>
              <a:t> ja sitä ympäröivästä </a:t>
            </a:r>
            <a:r>
              <a:rPr lang="fi-FI" dirty="0" err="1"/>
              <a:t>Bowmanin</a:t>
            </a:r>
            <a:r>
              <a:rPr lang="fi-FI" dirty="0"/>
              <a:t> kapselista</a:t>
            </a:r>
          </a:p>
          <a:p>
            <a:pPr lvl="1"/>
            <a:r>
              <a:rPr lang="fi-FI" dirty="0"/>
              <a:t>Altaaseen kiinnittyy ulkopuolelta virtsajohdin, munuaisvaltimo ja munuaislaskimo</a:t>
            </a:r>
          </a:p>
          <a:p>
            <a:pPr lvl="2"/>
            <a:r>
              <a:rPr lang="fi-FI" dirty="0"/>
              <a:t>Munuaisvaltimo lähtee vatsa-aortasta</a:t>
            </a:r>
          </a:p>
          <a:p>
            <a:pPr lvl="2"/>
            <a:r>
              <a:rPr lang="fi-FI" dirty="0"/>
              <a:t>Munuaislaskimo laskee alaonttolaskimoon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4176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Munuaisten rakenne ja tehtävät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58149" cy="4351338"/>
          </a:xfrm>
        </p:spPr>
        <p:txBody>
          <a:bodyPr/>
          <a:lstStyle/>
          <a:p>
            <a:r>
              <a:rPr lang="fi-FI" dirty="0"/>
              <a:t>Munuaisvaltimo jakaantuu pienempiin valtimoihin (11), joista veri kulkeutuu </a:t>
            </a:r>
            <a:r>
              <a:rPr lang="fi-FI" dirty="0" err="1"/>
              <a:t>glomerulukseen</a:t>
            </a:r>
            <a:r>
              <a:rPr lang="fi-FI" dirty="0"/>
              <a:t> (1), jossa siitä suodatetaan alkuvirtsaa </a:t>
            </a:r>
            <a:r>
              <a:rPr lang="fi-FI" dirty="0" err="1"/>
              <a:t>munuaistiheyeeseen</a:t>
            </a:r>
            <a:r>
              <a:rPr lang="fi-FI" dirty="0"/>
              <a:t> (4,5,6)</a:t>
            </a:r>
          </a:p>
          <a:p>
            <a:r>
              <a:rPr lang="fi-FI" dirty="0"/>
              <a:t>Alkuvirtsasta palautetaan suoloja vereen  munuaistiehyessä sekä </a:t>
            </a:r>
            <a:r>
              <a:rPr lang="fi-FI" dirty="0" err="1"/>
              <a:t>Henlen</a:t>
            </a:r>
            <a:r>
              <a:rPr lang="fi-FI" dirty="0"/>
              <a:t> lingossa (7) </a:t>
            </a:r>
          </a:p>
          <a:p>
            <a:r>
              <a:rPr lang="fi-FI" dirty="0"/>
              <a:t>Veri jatkaa kiertoa munuaislaskimoa (10) pitkin ja virtsa kulkee kokoojaputkeen (8), joka kerää virtsaa useista </a:t>
            </a:r>
            <a:r>
              <a:rPr lang="fi-FI" dirty="0" err="1"/>
              <a:t>glomeruluksista</a:t>
            </a:r>
            <a:endParaRPr lang="fi-FI" dirty="0"/>
          </a:p>
        </p:txBody>
      </p:sp>
      <p:pic>
        <p:nvPicPr>
          <p:cNvPr id="8" name="Picture 2" descr="Valintaruutu merkitty rastilla tasaisella täytöllä">
            <a:extLst>
              <a:ext uri="{FF2B5EF4-FFF2-40B4-BE49-F238E27FC236}">
                <a16:creationId xmlns:a16="http://schemas.microsoft.com/office/drawing/2014/main" id="{698AE572-E559-ED83-D997-6F41551F2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490387" y="2349631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258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Munuaisten rakenne ja tehtävät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58149" cy="4351338"/>
          </a:xfrm>
        </p:spPr>
        <p:txBody>
          <a:bodyPr/>
          <a:lstStyle/>
          <a:p>
            <a:r>
              <a:rPr lang="fi-FI" dirty="0"/>
              <a:t>Natrium pitää yllä verenpainetta sitomalla osmoottisesti vettä</a:t>
            </a:r>
          </a:p>
          <a:p>
            <a:r>
              <a:rPr lang="fi-FI" dirty="0"/>
              <a:t>Vuorokauden aikana natriumia poistuu alkuvirtsaan </a:t>
            </a:r>
            <a:r>
              <a:rPr lang="fi-FI" dirty="0" err="1"/>
              <a:t>glomerulusten</a:t>
            </a:r>
            <a:r>
              <a:rPr lang="fi-FI" dirty="0"/>
              <a:t> kautta noin 500 g</a:t>
            </a:r>
          </a:p>
          <a:p>
            <a:r>
              <a:rPr lang="fi-FI" dirty="0"/>
              <a:t>Munuaistiehyissä ja </a:t>
            </a:r>
            <a:r>
              <a:rPr lang="fi-FI" dirty="0" err="1"/>
              <a:t>Henlen</a:t>
            </a:r>
            <a:r>
              <a:rPr lang="fi-FI" dirty="0"/>
              <a:t> lingossa valtaosa natriumista imeytyy takaisin, ja todellinen natriumin menetys virtsan mukana on noin 2 – 5 g päivässä</a:t>
            </a:r>
          </a:p>
          <a:p>
            <a:r>
              <a:rPr lang="fi-FI" dirty="0"/>
              <a:t>Natriumin takaisinotto on tärkeä sekä virtsanerityksen että verenpaineen säätelykeino</a:t>
            </a:r>
          </a:p>
        </p:txBody>
      </p:sp>
      <p:pic>
        <p:nvPicPr>
          <p:cNvPr id="4" name="Picture 2" descr="Valintaruutu merkitty rastilla tasaisella täytöllä">
            <a:extLst>
              <a:ext uri="{FF2B5EF4-FFF2-40B4-BE49-F238E27FC236}">
                <a16:creationId xmlns:a16="http://schemas.microsoft.com/office/drawing/2014/main" id="{C86ADFDA-BD58-406A-E911-1C23C9DC3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490387" y="2349631"/>
            <a:ext cx="2863413" cy="286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407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Munuaisten rakenne ja tehtävät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Umpieritys munuaisesta</a:t>
            </a:r>
          </a:p>
          <a:p>
            <a:pPr lvl="1"/>
            <a:r>
              <a:rPr lang="fi-FI" dirty="0"/>
              <a:t>EPO (</a:t>
            </a:r>
            <a:r>
              <a:rPr lang="fi-FI" dirty="0" err="1"/>
              <a:t>erytropoietiini</a:t>
            </a:r>
            <a:r>
              <a:rPr lang="fi-FI" dirty="0"/>
              <a:t>) edistää punasolujen tuotantoa luuytimessä</a:t>
            </a:r>
          </a:p>
          <a:p>
            <a:pPr lvl="1"/>
            <a:r>
              <a:rPr lang="fi-FI" dirty="0"/>
              <a:t>Reniini säätelee verenpainetta sekä </a:t>
            </a:r>
            <a:r>
              <a:rPr lang="fi-FI" dirty="0" err="1"/>
              <a:t>angiotensiinin</a:t>
            </a:r>
            <a:r>
              <a:rPr lang="fi-FI" dirty="0"/>
              <a:t> tuotantoa</a:t>
            </a:r>
          </a:p>
          <a:p>
            <a:pPr lvl="1"/>
            <a:r>
              <a:rPr lang="fi-FI" dirty="0" err="1"/>
              <a:t>Angiotensiini</a:t>
            </a:r>
            <a:endParaRPr lang="fi-FI" dirty="0"/>
          </a:p>
          <a:p>
            <a:pPr lvl="2"/>
            <a:r>
              <a:rPr lang="fi-FI" dirty="0"/>
              <a:t>Aktivoituu keuhkojen tuottaman ACE-entsyymin vaikutuksesta</a:t>
            </a:r>
          </a:p>
          <a:p>
            <a:pPr lvl="2"/>
            <a:r>
              <a:rPr lang="fi-FI" dirty="0"/>
              <a:t>Säätelee verenpainetta, </a:t>
            </a:r>
            <a:r>
              <a:rPr lang="fi-FI" dirty="0" err="1"/>
              <a:t>ADH:n</a:t>
            </a:r>
            <a:r>
              <a:rPr lang="fi-FI" dirty="0"/>
              <a:t> ja </a:t>
            </a:r>
            <a:r>
              <a:rPr lang="fi-FI" dirty="0" err="1"/>
              <a:t>aldosteronin</a:t>
            </a:r>
            <a:r>
              <a:rPr lang="fi-FI" dirty="0"/>
              <a:t> tuotantoa</a:t>
            </a:r>
          </a:p>
          <a:p>
            <a:r>
              <a:rPr lang="fi-FI" dirty="0"/>
              <a:t>Umpieritys lisämunuaisesta</a:t>
            </a:r>
          </a:p>
          <a:p>
            <a:pPr lvl="1"/>
            <a:r>
              <a:rPr lang="fi-FI" dirty="0" err="1"/>
              <a:t>Aldosteroni</a:t>
            </a:r>
            <a:endParaRPr lang="fi-FI" dirty="0"/>
          </a:p>
          <a:p>
            <a:pPr lvl="2"/>
            <a:r>
              <a:rPr lang="fi-FI" dirty="0"/>
              <a:t>Säätelee verenpainetta, natriumin takaisinottoa ja kaliumin eritystä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D648DA3-5CF8-477A-9387-406E3258887E}"/>
              </a:ext>
            </a:extLst>
          </p:cNvPr>
          <p:cNvSpPr/>
          <p:nvPr/>
        </p:nvSpPr>
        <p:spPr>
          <a:xfrm>
            <a:off x="838201" y="5519651"/>
            <a:ext cx="10515599" cy="792249"/>
          </a:xfrm>
          <a:prstGeom prst="rect">
            <a:avLst/>
          </a:prstGeom>
          <a:solidFill>
            <a:srgbClr val="C4E7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Lisämunuaisen tuottama ”stressihormoni” </a:t>
            </a:r>
            <a:r>
              <a:rPr lang="fi-FI" b="1" dirty="0">
                <a:solidFill>
                  <a:schemeClr val="tx1"/>
                </a:solidFill>
              </a:rPr>
              <a:t>kortisoli</a:t>
            </a:r>
            <a:r>
              <a:rPr lang="fi-FI" dirty="0">
                <a:solidFill>
                  <a:schemeClr val="tx1"/>
                </a:solidFill>
              </a:rPr>
              <a:t> säätelee mm. energia-aineenvaihduntaa ja unirytmiä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Aivolisäkkeen tuottama </a:t>
            </a:r>
            <a:r>
              <a:rPr lang="fi-FI" b="1" dirty="0">
                <a:solidFill>
                  <a:schemeClr val="tx1"/>
                </a:solidFill>
              </a:rPr>
              <a:t>ADH </a:t>
            </a:r>
            <a:r>
              <a:rPr lang="fi-FI" dirty="0">
                <a:solidFill>
                  <a:schemeClr val="tx1"/>
                </a:solidFill>
              </a:rPr>
              <a:t>eli antidiureettinen hormoni vähentää virtsaneritystä</a:t>
            </a:r>
            <a:endParaRPr lang="fi-FI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22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Munuaisten toiminnan perustutkimukset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Laboratoriokokeet: ”NTA”</a:t>
            </a:r>
          </a:p>
          <a:p>
            <a:pPr lvl="1"/>
            <a:r>
              <a:rPr lang="fi-FI" dirty="0"/>
              <a:t>Plasman </a:t>
            </a:r>
            <a:r>
              <a:rPr lang="fi-FI" dirty="0" err="1"/>
              <a:t>kreatiniini</a:t>
            </a:r>
            <a:r>
              <a:rPr lang="fi-FI" dirty="0"/>
              <a:t> (</a:t>
            </a:r>
            <a:r>
              <a:rPr lang="fi-FI" dirty="0" err="1"/>
              <a:t>Krea</a:t>
            </a:r>
            <a:r>
              <a:rPr lang="fi-FI" dirty="0"/>
              <a:t>) nousee, mikäli munuaisten suodatusnopeus laskee</a:t>
            </a:r>
          </a:p>
          <a:p>
            <a:pPr lvl="1"/>
            <a:r>
              <a:rPr lang="fi-FI" dirty="0"/>
              <a:t>Laskennallinen </a:t>
            </a:r>
            <a:r>
              <a:rPr lang="fi-FI" dirty="0" err="1"/>
              <a:t>glomerulusfiltraatio</a:t>
            </a:r>
            <a:r>
              <a:rPr lang="fi-FI" dirty="0"/>
              <a:t> (</a:t>
            </a:r>
            <a:r>
              <a:rPr lang="fi-FI" dirty="0" err="1"/>
              <a:t>eGFR</a:t>
            </a:r>
            <a:r>
              <a:rPr lang="fi-FI" dirty="0"/>
              <a:t>) kertoo likimääräisen suodatusnopeuden perustuen </a:t>
            </a:r>
            <a:r>
              <a:rPr lang="fi-FI" dirty="0" err="1"/>
              <a:t>Krea</a:t>
            </a:r>
            <a:r>
              <a:rPr lang="fi-FI" dirty="0"/>
              <a:t>-arvoon ja potilaan ominaisuuksiin</a:t>
            </a:r>
          </a:p>
          <a:p>
            <a:pPr lvl="2"/>
            <a:r>
              <a:rPr lang="fi-FI" dirty="0"/>
              <a:t>Normaaliarvo yli 90 ml/min/1,73 m</a:t>
            </a:r>
            <a:r>
              <a:rPr lang="fi-FI" baseline="30000" dirty="0"/>
              <a:t>2</a:t>
            </a:r>
          </a:p>
          <a:p>
            <a:pPr lvl="1"/>
            <a:r>
              <a:rPr lang="fi-FI" dirty="0"/>
              <a:t>Munuaisten vajaatoiminta = Alentunut GFR</a:t>
            </a:r>
          </a:p>
          <a:p>
            <a:r>
              <a:rPr lang="fi-FI" dirty="0"/>
              <a:t>Virtsakoe</a:t>
            </a:r>
          </a:p>
          <a:p>
            <a:pPr lvl="1"/>
            <a:r>
              <a:rPr lang="fi-FI" dirty="0" err="1"/>
              <a:t>Hematuria</a:t>
            </a:r>
            <a:r>
              <a:rPr lang="fi-FI" dirty="0"/>
              <a:t> = Verta virtsassa</a:t>
            </a:r>
          </a:p>
          <a:p>
            <a:pPr lvl="1"/>
            <a:r>
              <a:rPr lang="fi-FI" dirty="0" err="1"/>
              <a:t>Proteinuria</a:t>
            </a:r>
            <a:r>
              <a:rPr lang="fi-FI" dirty="0"/>
              <a:t> = Proteiinia virtsassa</a:t>
            </a:r>
          </a:p>
          <a:p>
            <a:pPr lvl="1"/>
            <a:r>
              <a:rPr lang="fi-FI" dirty="0" err="1"/>
              <a:t>Bakteriuria</a:t>
            </a:r>
            <a:r>
              <a:rPr lang="fi-FI" dirty="0"/>
              <a:t> = Bakteeria virtsassa</a:t>
            </a:r>
          </a:p>
        </p:txBody>
      </p:sp>
    </p:spTree>
    <p:extLst>
      <p:ext uri="{BB962C8B-B14F-4D97-AF65-F5344CB8AC3E}">
        <p14:creationId xmlns:p14="http://schemas.microsoft.com/office/powerpoint/2010/main" val="133515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4455</TotalTime>
  <Words>1644</Words>
  <Application>Microsoft Office PowerPoint</Application>
  <PresentationFormat>Laajakuva</PresentationFormat>
  <Paragraphs>258</Paragraphs>
  <Slides>32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32</vt:i4>
      </vt:variant>
    </vt:vector>
  </HeadingPairs>
  <TitlesOfParts>
    <vt:vector size="37" baseType="lpstr">
      <vt:lpstr>Aharoni</vt:lpstr>
      <vt:lpstr>Arial</vt:lpstr>
      <vt:lpstr>Calibri</vt:lpstr>
      <vt:lpstr>Calibri Light</vt:lpstr>
      <vt:lpstr>Office-teema</vt:lpstr>
      <vt:lpstr>Sisätautien opetus, SeAMK</vt:lpstr>
      <vt:lpstr>Luennon rakenne</vt:lpstr>
      <vt:lpstr>Munuaissairaudet</vt:lpstr>
      <vt:lpstr>Munuaisten rakenne ja tehtävät</vt:lpstr>
      <vt:lpstr>Munuaisten rakenne ja tehtävät</vt:lpstr>
      <vt:lpstr>Munuaisten rakenne ja tehtävät</vt:lpstr>
      <vt:lpstr>Munuaisten rakenne ja tehtävät</vt:lpstr>
      <vt:lpstr>Munuaisten rakenne ja tehtävät</vt:lpstr>
      <vt:lpstr>Munuaisten toiminnan perustutkimukset</vt:lpstr>
      <vt:lpstr>Virtsatieinfektiot - pyelonefriitti</vt:lpstr>
      <vt:lpstr>Virtsatieinfektiot</vt:lpstr>
      <vt:lpstr>Virtsatieinfektiot</vt:lpstr>
      <vt:lpstr>Munuaiskivet</vt:lpstr>
      <vt:lpstr>Munuaiskivet</vt:lpstr>
      <vt:lpstr>Munuaiskivet</vt:lpstr>
      <vt:lpstr>Munuaiskivet</vt:lpstr>
      <vt:lpstr>Munuaiskivet</vt:lpstr>
      <vt:lpstr>Munuaiskivet</vt:lpstr>
      <vt:lpstr>Munuaiskivet</vt:lpstr>
      <vt:lpstr>Munuaiskivet</vt:lpstr>
      <vt:lpstr>Nestetasapainon häiriöt - hyponatremia</vt:lpstr>
      <vt:lpstr>Hyponatremia</vt:lpstr>
      <vt:lpstr>Hyponatremia</vt:lpstr>
      <vt:lpstr>Hyponatremia</vt:lpstr>
      <vt:lpstr>Diabeteksen munuaistauti ja muut diabeetikoiden munuaisongelmat</vt:lpstr>
      <vt:lpstr>Diabeteksen munuaistauti</vt:lpstr>
      <vt:lpstr>Diabeteksen munuaistauti</vt:lpstr>
      <vt:lpstr>Diabeteksen munuaistauti</vt:lpstr>
      <vt:lpstr>Diabeteksen munuaistauti</vt:lpstr>
      <vt:lpstr>Diabeteksen munuaistauti</vt:lpstr>
      <vt:lpstr>Diabeteksen munuaistauti</vt:lpstr>
      <vt:lpstr>Muut diabeetikon munuaisongelmat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Aivoverenkiertohäiriöt</dc:title>
  <dc:creator>Jussi Palomäki</dc:creator>
  <cp:lastModifiedBy>Jussi Palomäki</cp:lastModifiedBy>
  <cp:revision>88</cp:revision>
  <dcterms:created xsi:type="dcterms:W3CDTF">2019-10-05T18:27:58Z</dcterms:created>
  <dcterms:modified xsi:type="dcterms:W3CDTF">2025-01-21T06:13:27Z</dcterms:modified>
</cp:coreProperties>
</file>