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1"/>
  </p:notesMasterIdLst>
  <p:sldIdLst>
    <p:sldId id="296" r:id="rId2"/>
    <p:sldId id="297" r:id="rId3"/>
    <p:sldId id="256" r:id="rId4"/>
    <p:sldId id="384" r:id="rId5"/>
    <p:sldId id="258" r:id="rId6"/>
    <p:sldId id="260" r:id="rId7"/>
    <p:sldId id="259" r:id="rId8"/>
    <p:sldId id="261" r:id="rId9"/>
    <p:sldId id="264" r:id="rId10"/>
    <p:sldId id="262" r:id="rId11"/>
    <p:sldId id="263" r:id="rId12"/>
    <p:sldId id="265" r:id="rId13"/>
    <p:sldId id="279" r:id="rId14"/>
    <p:sldId id="266" r:id="rId15"/>
    <p:sldId id="267" r:id="rId16"/>
    <p:sldId id="268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8" r:id="rId31"/>
    <p:sldId id="285" r:id="rId32"/>
    <p:sldId id="286" r:id="rId33"/>
    <p:sldId id="287" r:id="rId34"/>
    <p:sldId id="295" r:id="rId35"/>
    <p:sldId id="385" r:id="rId36"/>
    <p:sldId id="386" r:id="rId37"/>
    <p:sldId id="294" r:id="rId38"/>
    <p:sldId id="387" r:id="rId39"/>
    <p:sldId id="299" r:id="rId40"/>
    <p:sldId id="305" r:id="rId41"/>
    <p:sldId id="303" r:id="rId42"/>
    <p:sldId id="308" r:id="rId43"/>
    <p:sldId id="309" r:id="rId44"/>
    <p:sldId id="310" r:id="rId45"/>
    <p:sldId id="311" r:id="rId46"/>
    <p:sldId id="307" r:id="rId47"/>
    <p:sldId id="312" r:id="rId48"/>
    <p:sldId id="257" r:id="rId49"/>
    <p:sldId id="376" r:id="rId50"/>
    <p:sldId id="334" r:id="rId51"/>
    <p:sldId id="335" r:id="rId52"/>
    <p:sldId id="336" r:id="rId53"/>
    <p:sldId id="337" r:id="rId54"/>
    <p:sldId id="338" r:id="rId55"/>
    <p:sldId id="339" r:id="rId56"/>
    <p:sldId id="340" r:id="rId57"/>
    <p:sldId id="341" r:id="rId58"/>
    <p:sldId id="342" r:id="rId59"/>
    <p:sldId id="343" r:id="rId60"/>
    <p:sldId id="344" r:id="rId61"/>
    <p:sldId id="345" r:id="rId62"/>
    <p:sldId id="346" r:id="rId63"/>
    <p:sldId id="347" r:id="rId64"/>
    <p:sldId id="352" r:id="rId65"/>
    <p:sldId id="353" r:id="rId66"/>
    <p:sldId id="354" r:id="rId67"/>
    <p:sldId id="355" r:id="rId68"/>
    <p:sldId id="356" r:id="rId69"/>
    <p:sldId id="357" r:id="rId70"/>
    <p:sldId id="359" r:id="rId71"/>
    <p:sldId id="360" r:id="rId72"/>
    <p:sldId id="362" r:id="rId73"/>
    <p:sldId id="364" r:id="rId74"/>
    <p:sldId id="365" r:id="rId75"/>
    <p:sldId id="298" r:id="rId76"/>
    <p:sldId id="368" r:id="rId77"/>
    <p:sldId id="369" r:id="rId78"/>
    <p:sldId id="375" r:id="rId79"/>
    <p:sldId id="373" r:id="rId80"/>
    <p:sldId id="374" r:id="rId81"/>
    <p:sldId id="388" r:id="rId82"/>
    <p:sldId id="389" r:id="rId83"/>
    <p:sldId id="390" r:id="rId84"/>
    <p:sldId id="391" r:id="rId85"/>
    <p:sldId id="392" r:id="rId86"/>
    <p:sldId id="393" r:id="rId87"/>
    <p:sldId id="394" r:id="rId88"/>
    <p:sldId id="291" r:id="rId89"/>
    <p:sldId id="395" r:id="rId90"/>
    <p:sldId id="292" r:id="rId91"/>
    <p:sldId id="396" r:id="rId92"/>
    <p:sldId id="397" r:id="rId93"/>
    <p:sldId id="398" r:id="rId94"/>
    <p:sldId id="399" r:id="rId95"/>
    <p:sldId id="400" r:id="rId96"/>
    <p:sldId id="293" r:id="rId97"/>
    <p:sldId id="401" r:id="rId98"/>
    <p:sldId id="402" r:id="rId99"/>
    <p:sldId id="403" r:id="rId100"/>
    <p:sldId id="404" r:id="rId101"/>
    <p:sldId id="405" r:id="rId102"/>
    <p:sldId id="406" r:id="rId103"/>
    <p:sldId id="407" r:id="rId104"/>
    <p:sldId id="408" r:id="rId105"/>
    <p:sldId id="409" r:id="rId106"/>
    <p:sldId id="410" r:id="rId107"/>
    <p:sldId id="411" r:id="rId108"/>
    <p:sldId id="412" r:id="rId109"/>
    <p:sldId id="413" r:id="rId110"/>
    <p:sldId id="414" r:id="rId111"/>
    <p:sldId id="415" r:id="rId112"/>
    <p:sldId id="416" r:id="rId113"/>
    <p:sldId id="417" r:id="rId114"/>
    <p:sldId id="418" r:id="rId115"/>
    <p:sldId id="419" r:id="rId116"/>
    <p:sldId id="420" r:id="rId117"/>
    <p:sldId id="421" r:id="rId118"/>
    <p:sldId id="422" r:id="rId119"/>
    <p:sldId id="423" r:id="rId1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92AE-71F6-4EF8-BCF8-EB9838EBE48A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5C411-0753-420D-B32D-230B475996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83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Clive</a:t>
            </a:r>
            <a:r>
              <a:rPr lang="fi-FI" dirty="0"/>
              <a:t> </a:t>
            </a:r>
            <a:r>
              <a:rPr lang="fi-FI" dirty="0" err="1"/>
              <a:t>Burr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D66FE-1D94-4BD4-9EED-1466F523A601}" type="slidenum">
              <a:rPr lang="fi-FI" smtClean="0"/>
              <a:t>82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73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6CD986-5541-4A17-F26C-F0BC4B367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9276C9-2CEA-F901-4C8A-856F405CF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164EF1-79E8-8D04-4563-DB486055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6E4913-C4F5-8FB1-C5ED-1A2739D03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046294-2EBB-DC98-1904-E69C151B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045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1BB1B-93AA-667B-B217-6DD3D86A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B209E0-A071-679D-BABC-4083BEE05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076274-DD4D-8B63-9271-56267320C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A63BBD-2D22-549E-FDE2-B551F6D7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89FCE5-C693-6000-655F-EF5926CF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4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EF16CB5-C92E-83AD-6AE6-051930700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3DF8B8-78FF-2E01-9AF5-45CFE94FC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BD348A-9295-7876-BCCF-6D25BCB79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8DDF98-0612-6F0B-AD8F-6CB8F2E1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02CF05-92F4-A8FD-034B-55C5A4002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47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5F1C0F-67C4-64F3-62CD-92C1C039C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E668C6-C9DF-2460-43FF-02443175C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5D2460-33D9-D0D3-D914-85637B13C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024FED-BFE8-28C2-4019-A8252D45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4EB981-376A-52BF-D5CC-693B29AA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32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10EB01-5391-809A-CE69-D5B57D8B9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2D8DC6-C503-8076-E677-B91E5585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DFD58E-5EFA-85CD-057D-FD233DBE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F7E49C-7C86-D34C-1980-6ACC1E58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610112-E6F7-FD06-7385-80E40BE2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457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30F6F2-42DA-C7CC-C539-7161E2D53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9A0815-5BD1-7DB2-211D-9911C76F9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1C95E7-F2CF-CF56-9F37-85D778C96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6069A5-4C6F-420A-D5C4-E147ED445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4495FB-22D4-FD0C-755B-206A10C6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520145-9312-39AE-5FDF-14D26006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2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58BF0A-8158-2478-21DA-7C020DA6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408A21B-D273-F035-ED54-2BABFBC46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117AEEE-1890-F389-B40E-93E015018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1AB7E29-F46B-C3E9-4BE4-4B0FEB7CC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D108617-0BD4-E34D-EE43-65689BAC60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2E98643-71E1-E49A-7CAA-5BA6CAC7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EE8D648-2049-C0F1-1B9F-36EBDE2B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9395C6-8EA0-87BD-4CC8-DA550B4A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543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6A448-311B-083C-0367-8A991489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951DD5F-6799-A35D-8D0A-1B290253A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715AA4-5BBE-DF82-1720-D86ECDBB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B2FC3CC-CABB-3D00-58FE-1DC4DC0D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61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A87A08C-58A5-0672-10FF-4E4820BD7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F2B919B-52CA-4117-4133-8FE8C7725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0B055E5-1A67-F959-3DF4-B9AB717B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76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DEEDB6-06E5-9863-B14E-BE7CB743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BCE79-9DF4-B5F2-9B37-18BC4DF85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CEC7BD5-3A6A-0E1A-6E54-819534740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C93618-BE26-CC1A-332D-27379B93E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76BACF6-2F61-1B68-319C-D15DC61C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39903A-03ED-D1BD-1D05-93FDDF4D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22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7CBAFC-B627-5047-32FC-58CDA975D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8314870-1EA3-058D-319C-A44D013870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000300-C14F-66F2-F96E-F3006E962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07634ED-BC4C-25ED-410B-57BFBBA3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377B19-3807-496F-AF94-6243AC325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DC602A-04AE-5FF7-42DE-404A5795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46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A5ADBFA-0000-16EF-20BA-910331C5D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27B9F9-C4A5-9F32-EB09-5EA8D5B2C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F14799-F89F-68D2-AEC1-B5F4D7743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31CF0A-0622-43BD-BF85-EC9C1E14717D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6AB65F-06C3-D60C-B106-F75AC2014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BD9D7C-7E1A-8E8A-A669-D5F5A2B47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145CE-DFBC-4A9B-A126-D2CF1AE80A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78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mmpal@utu.fi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Neurologian opetus, </a:t>
            </a:r>
            <a:r>
              <a:rPr lang="fi-FI" dirty="0" err="1"/>
              <a:t>SeAMK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Luento 21.1.2026 klo 16:00 – 18:00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Aivoverenkiertohäiriöt</a:t>
            </a:r>
          </a:p>
          <a:p>
            <a:r>
              <a:rPr lang="fi-FI" dirty="0"/>
              <a:t>Luento 18.2.2026 klo 16:00 – 18:00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fi-FI" dirty="0"/>
              <a:t>Epilepsia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fi-FI" dirty="0"/>
              <a:t>Parkinsonin tauti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fi-FI" dirty="0" err="1"/>
              <a:t>MS-tauti</a:t>
            </a:r>
            <a:endParaRPr lang="fi-FI" dirty="0"/>
          </a:p>
          <a:p>
            <a:r>
              <a:rPr lang="fi-FI" dirty="0"/>
              <a:t>Luennot pitää: Jussi Palomäki, LL</a:t>
            </a:r>
          </a:p>
          <a:p>
            <a:pPr lvl="1"/>
            <a:r>
              <a:rPr lang="fi-FI" dirty="0"/>
              <a:t>Neurologiaan erikoistuva lääkäri, Turun Yliopisto (2018 – )</a:t>
            </a:r>
          </a:p>
          <a:p>
            <a:pPr lvl="1"/>
            <a:r>
              <a:rPr lang="fi-FI" dirty="0"/>
              <a:t>Virusopin jatko-opiskelija, Turun Yliopisto (2015 – )</a:t>
            </a:r>
          </a:p>
          <a:p>
            <a:pPr lvl="1"/>
            <a:r>
              <a:rPr lang="fi-FI" dirty="0"/>
              <a:t>Kontakti: </a:t>
            </a:r>
            <a:r>
              <a:rPr lang="fi-FI" dirty="0">
                <a:hlinkClick r:id="rId2"/>
              </a:rPr>
              <a:t>jmmpal@utu.fi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028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Lääkärin työvälineet epilepsian toteamiseksi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Kohtauskuvaus</a:t>
            </a:r>
          </a:p>
          <a:p>
            <a:pPr lvl="1"/>
            <a:r>
              <a:rPr lang="fi-FI" dirty="0"/>
              <a:t>Potilaan oma kuvaus ja silminnäkijäkuvaus</a:t>
            </a:r>
          </a:p>
          <a:p>
            <a:pPr lvl="1"/>
            <a:r>
              <a:rPr lang="fi-FI" dirty="0"/>
              <a:t>Kohtaustyypin tunnistaminen</a:t>
            </a:r>
          </a:p>
          <a:p>
            <a:r>
              <a:rPr lang="fi-FI" dirty="0"/>
              <a:t>Tiedot altistavista tekijöistä</a:t>
            </a:r>
          </a:p>
          <a:p>
            <a:pPr lvl="1"/>
            <a:r>
              <a:rPr lang="fi-FI" dirty="0"/>
              <a:t>Valvominen, alkoholi</a:t>
            </a:r>
          </a:p>
          <a:p>
            <a:pPr lvl="1"/>
            <a:r>
              <a:rPr lang="fi-FI" dirty="0"/>
              <a:t>Kohtausten ennuste</a:t>
            </a:r>
          </a:p>
          <a:p>
            <a:r>
              <a:rPr lang="fi-FI" dirty="0"/>
              <a:t>Oireiden alkamisikä, sukutausta</a:t>
            </a:r>
          </a:p>
          <a:p>
            <a:pPr lvl="1"/>
            <a:r>
              <a:rPr lang="fi-FI" dirty="0"/>
              <a:t>Epilepsiaoireyhtymät</a:t>
            </a:r>
          </a:p>
          <a:p>
            <a:pPr lvl="1"/>
            <a:r>
              <a:rPr lang="fi-FI" dirty="0"/>
              <a:t>Lapsilla voi esiintyä kehityksen hidastumista tai puheen taantumista</a:t>
            </a:r>
          </a:p>
          <a:p>
            <a:pPr lvl="1"/>
            <a:r>
              <a:rPr lang="fi-FI" dirty="0"/>
              <a:t>Jatkotutkimustarpeen arviointi</a:t>
            </a:r>
          </a:p>
        </p:txBody>
      </p:sp>
    </p:spTree>
    <p:extLst>
      <p:ext uri="{BB962C8B-B14F-4D97-AF65-F5344CB8AC3E}">
        <p14:creationId xmlns:p14="http://schemas.microsoft.com/office/powerpoint/2010/main" val="284216671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MS-taudin</a:t>
            </a:r>
            <a:r>
              <a:rPr lang="fi-FI" dirty="0"/>
              <a:t> toteaminen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4E8291-4C8D-88C8-0CA4-714688669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7737250A-1BC6-38A3-631D-0D438BEC8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8277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DB43CC-5E92-4943-83B0-AFCAB9E31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MS-taudin</a:t>
            </a:r>
            <a:r>
              <a:rPr lang="fi-FI" dirty="0"/>
              <a:t> toteaminen : Neurologi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074C61-C340-4834-9378-4C3DE64DD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Diagnostiset kriteerit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Kliininen tutkimus – tyypilliset oireet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Magneettikuvaus</a:t>
            </a:r>
          </a:p>
          <a:p>
            <a:pPr lvl="2"/>
            <a:r>
              <a:rPr lang="fi-FI" dirty="0"/>
              <a:t>Aivot</a:t>
            </a:r>
          </a:p>
          <a:p>
            <a:pPr lvl="2"/>
            <a:r>
              <a:rPr lang="fi-FI" dirty="0"/>
              <a:t>Selkäydin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Aivo-selkäydinnestenäyte</a:t>
            </a:r>
          </a:p>
          <a:p>
            <a:pPr lvl="2"/>
            <a:r>
              <a:rPr lang="fi-FI" dirty="0"/>
              <a:t>Keskushermoston tulehdusreaktio</a:t>
            </a:r>
          </a:p>
          <a:p>
            <a:r>
              <a:rPr lang="fi-FI" dirty="0"/>
              <a:t>Epäselvässä tapauksessa seuranta ja kontrolli muutaman kk kuluttua</a:t>
            </a:r>
          </a:p>
          <a:p>
            <a:pPr lvl="1"/>
            <a:r>
              <a:rPr lang="fi-FI" dirty="0"/>
              <a:t>Mikäli uusia oireita ilmenee, potilas on puhelimitse yhteydessä neurologian poliklinikkaan</a:t>
            </a:r>
          </a:p>
          <a:p>
            <a:pPr lvl="1"/>
            <a:r>
              <a:rPr lang="fi-FI" dirty="0"/>
              <a:t>Uusi magneettikuvaus</a:t>
            </a:r>
          </a:p>
        </p:txBody>
      </p:sp>
    </p:spTree>
    <p:extLst>
      <p:ext uri="{BB962C8B-B14F-4D97-AF65-F5344CB8AC3E}">
        <p14:creationId xmlns:p14="http://schemas.microsoft.com/office/powerpoint/2010/main" val="194672746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455860-F8A6-4829-8C06-1FFD7303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MS-taudin</a:t>
            </a:r>
            <a:r>
              <a:rPr lang="fi-FI" dirty="0"/>
              <a:t> muut tutkimukset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F6A574-CE67-49D2-B83D-B217C6D1B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Oireiden ja komplikaatioiden seuranta</a:t>
            </a:r>
          </a:p>
          <a:p>
            <a:pPr lvl="1"/>
            <a:r>
              <a:rPr lang="fi-FI" dirty="0"/>
              <a:t>Laboratorio: PVK, CRP, PLV (infektiot)</a:t>
            </a:r>
          </a:p>
          <a:p>
            <a:pPr lvl="1"/>
            <a:r>
              <a:rPr lang="fi-FI" dirty="0"/>
              <a:t>Virtsaamispäiväkirja</a:t>
            </a:r>
          </a:p>
          <a:p>
            <a:pPr lvl="1"/>
            <a:r>
              <a:rPr lang="fi-FI" dirty="0"/>
              <a:t>Jäännösvirtsa</a:t>
            </a:r>
          </a:p>
          <a:p>
            <a:pPr lvl="1"/>
            <a:r>
              <a:rPr lang="fi-FI" dirty="0" err="1"/>
              <a:t>Urodynaamiset</a:t>
            </a:r>
            <a:r>
              <a:rPr lang="fi-FI" dirty="0"/>
              <a:t> tutkimukset</a:t>
            </a:r>
          </a:p>
          <a:p>
            <a:pPr lvl="1"/>
            <a:r>
              <a:rPr lang="fi-FI" dirty="0"/>
              <a:t>Näön tutkimus</a:t>
            </a:r>
          </a:p>
          <a:p>
            <a:r>
              <a:rPr lang="fi-FI" dirty="0"/>
              <a:t>Lisätutkimukset edenneessä taudissa</a:t>
            </a:r>
          </a:p>
          <a:p>
            <a:pPr lvl="1"/>
            <a:r>
              <a:rPr lang="fi-FI" dirty="0"/>
              <a:t>Herätevastetutkimukset</a:t>
            </a:r>
          </a:p>
        </p:txBody>
      </p:sp>
    </p:spTree>
    <p:extLst>
      <p:ext uri="{BB962C8B-B14F-4D97-AF65-F5344CB8AC3E}">
        <p14:creationId xmlns:p14="http://schemas.microsoft.com/office/powerpoint/2010/main" val="112665451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3CBB72-EDE0-4495-AF7E-91B24DADB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A5F825-E931-4A74-ABC8-42900FE3B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Parantavaa hoitoa ei ole</a:t>
            </a:r>
          </a:p>
          <a:p>
            <a:r>
              <a:rPr lang="fi-FI" dirty="0"/>
              <a:t>Tulehdusta hillitsevällä lääkehoidolla voidaan vaikuttaa taudin kulkuun</a:t>
            </a:r>
          </a:p>
          <a:p>
            <a:pPr lvl="1"/>
            <a:r>
              <a:rPr lang="fi-FI" dirty="0"/>
              <a:t>Tulehduksen hillitseminen</a:t>
            </a:r>
          </a:p>
          <a:p>
            <a:pPr lvl="1"/>
            <a:r>
              <a:rPr lang="fi-FI" dirty="0"/>
              <a:t>Pahenemisvaiheiden esto</a:t>
            </a:r>
          </a:p>
          <a:p>
            <a:r>
              <a:rPr lang="fi-FI" dirty="0"/>
              <a:t>Infektioiden hyvä hoito</a:t>
            </a:r>
          </a:p>
          <a:p>
            <a:r>
              <a:rPr lang="fi-FI" dirty="0"/>
              <a:t>Kuntoutus</a:t>
            </a:r>
          </a:p>
          <a:p>
            <a:r>
              <a:rPr lang="fi-FI" dirty="0"/>
              <a:t>Edenneessä taudissa liikkumisen apuvälineet</a:t>
            </a:r>
          </a:p>
        </p:txBody>
      </p:sp>
    </p:spTree>
    <p:extLst>
      <p:ext uri="{BB962C8B-B14F-4D97-AF65-F5344CB8AC3E}">
        <p14:creationId xmlns:p14="http://schemas.microsoft.com/office/powerpoint/2010/main" val="20825983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D3A98-7899-4946-AF8F-CCAEDE5B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Lääkehoito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FD50B8-B2D9-435F-A7A8-73EC6D974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Perinteiset </a:t>
            </a:r>
            <a:r>
              <a:rPr lang="fi-FI" dirty="0" err="1"/>
              <a:t>i.v</a:t>
            </a:r>
            <a:r>
              <a:rPr lang="fi-FI" dirty="0"/>
              <a:t>. lääkkeet beetainterferoni ja </a:t>
            </a:r>
            <a:r>
              <a:rPr lang="fi-FI" dirty="0" err="1"/>
              <a:t>glatirameeriasetaatti</a:t>
            </a:r>
            <a:endParaRPr lang="fi-FI" dirty="0"/>
          </a:p>
          <a:p>
            <a:pPr lvl="1"/>
            <a:r>
              <a:rPr lang="fi-FI" dirty="0"/>
              <a:t>Vähentävät pahenemisvaiheita</a:t>
            </a:r>
          </a:p>
          <a:p>
            <a:pPr lvl="1"/>
            <a:r>
              <a:rPr lang="fi-FI" dirty="0"/>
              <a:t>Ehkäisevät magneettikuvassa näkyviä tulehdusmuutoksia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3228722"/>
            <a:ext cx="10515599" cy="1772156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IFN-</a:t>
            </a:r>
            <a:r>
              <a:rPr lang="el-GR" b="1" dirty="0">
                <a:solidFill>
                  <a:schemeClr val="tx1"/>
                </a:solidFill>
                <a:cs typeface="Aharoni" panose="02010803020104030203" pitchFamily="2" charset="-79"/>
              </a:rPr>
              <a:t>β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(beetainterferoni) 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on elimistön oma tulehdusta hillitsevä välittäjäaine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Vähentää immuunijärjestelmän T-solujen aktiivisuutta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Aktivoi muiden tulehdusta hillitsevien välittäjäaineiden tuotantoa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Vähentää aivoverisuonten seinämän läpäisevää liikennettä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Glatirameeriasetaatti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on rakenteellisesti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MBP:tä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muistuttava proteiini, joka kilpailee sen kanssa Th1-solujen huomiosta keskushermostossa vähentäen näiden aiheuttamaa autoimmuunireaktiota sitä kohtaan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122258"/>
            <a:ext cx="10515599" cy="1202566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Tietyt virukset suojautuvat immuunijärjestelmältä tuottamalla tulehdusreaktiota sääteleviä välittäjäaineita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Geenitekniikalla heikennetyn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HSV:n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on todettu aiheuttavan IFN-</a:t>
            </a:r>
            <a:r>
              <a:rPr lang="el-GR" dirty="0">
                <a:solidFill>
                  <a:schemeClr val="tx1"/>
                </a:solidFill>
                <a:cs typeface="Aharoni" panose="02010803020104030203" pitchFamily="2" charset="-79"/>
              </a:rPr>
              <a:t>β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-tuotantoa hiirellä, mikä parantaa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MS-taudin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hiirimallin oireita. Viruksen käyttöä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MS-taudin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geeniterapiassa on tutkittu laboratoriossa, mutta ihmisellä toimivaa hoitoa ei ole toistaiseksi onnistuttu kehittämään.</a:t>
            </a:r>
          </a:p>
        </p:txBody>
      </p:sp>
    </p:spTree>
    <p:extLst>
      <p:ext uri="{BB962C8B-B14F-4D97-AF65-F5344CB8AC3E}">
        <p14:creationId xmlns:p14="http://schemas.microsoft.com/office/powerpoint/2010/main" val="306758934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D3A98-7899-4946-AF8F-CCAEDE5B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Lääkehoito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FD50B8-B2D9-435F-A7A8-73EC6D974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Tablettimuotoiset lääkkeet</a:t>
            </a:r>
          </a:p>
          <a:p>
            <a:pPr lvl="1"/>
            <a:r>
              <a:rPr lang="fi-FI" dirty="0" err="1"/>
              <a:t>Teriflunomidi</a:t>
            </a:r>
            <a:r>
              <a:rPr lang="fi-FI" dirty="0"/>
              <a:t>, </a:t>
            </a:r>
            <a:r>
              <a:rPr lang="fi-FI" dirty="0" err="1"/>
              <a:t>dimetyylifumaraatti</a:t>
            </a:r>
            <a:endParaRPr lang="fi-FI" dirty="0"/>
          </a:p>
          <a:p>
            <a:pPr lvl="1"/>
            <a:r>
              <a:rPr lang="fi-FI" dirty="0"/>
              <a:t>Veriarvojen seuranta hoidon aikana</a:t>
            </a:r>
          </a:p>
          <a:p>
            <a:r>
              <a:rPr lang="fi-FI" dirty="0"/>
              <a:t>Mikäli perinteiset lääkkeet eivät riitä, mietitään yhdistelmähoitoa, johon kuuluu suun kautta otettava </a:t>
            </a:r>
            <a:r>
              <a:rPr lang="fi-FI" dirty="0" err="1"/>
              <a:t>fingolimodi</a:t>
            </a:r>
            <a:r>
              <a:rPr lang="fi-FI" dirty="0"/>
              <a:t> sekä laskimoon annettava biologinen lääke (</a:t>
            </a:r>
            <a:r>
              <a:rPr lang="fi-FI" dirty="0" err="1"/>
              <a:t>Alemtutsumabi</a:t>
            </a:r>
            <a:r>
              <a:rPr lang="fi-FI" dirty="0"/>
              <a:t>, </a:t>
            </a:r>
            <a:r>
              <a:rPr lang="fi-FI" dirty="0" err="1"/>
              <a:t>natalitsumabi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Tarkka seuranta haittavaikutusriskin vuoksi</a:t>
            </a:r>
          </a:p>
        </p:txBody>
      </p:sp>
    </p:spTree>
    <p:extLst>
      <p:ext uri="{BB962C8B-B14F-4D97-AF65-F5344CB8AC3E}">
        <p14:creationId xmlns:p14="http://schemas.microsoft.com/office/powerpoint/2010/main" val="224015436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83FBD4-C541-4E3F-9094-9E5C45D17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Lääkehoito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BC970A-ACF6-4741-AB7E-1D924011F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Tulehdusten hoito pahenemisvaiheiden ehkäisemiseksi</a:t>
            </a:r>
          </a:p>
          <a:p>
            <a:pPr lvl="1"/>
            <a:r>
              <a:rPr lang="fi-FI" dirty="0"/>
              <a:t>Virtsatieinfektiot, hammasinfektiot, poskiontelotulehdus -&gt; antibiootti</a:t>
            </a:r>
          </a:p>
          <a:p>
            <a:r>
              <a:rPr lang="fi-FI" dirty="0"/>
              <a:t>Äkillisen pahenemisvaiheen oireenmukainen hoito</a:t>
            </a:r>
          </a:p>
          <a:p>
            <a:pPr lvl="1"/>
            <a:r>
              <a:rPr lang="fi-FI" dirty="0"/>
              <a:t>Suuriannoksinen kortisonihoito: </a:t>
            </a:r>
            <a:r>
              <a:rPr lang="fi-FI" dirty="0" err="1"/>
              <a:t>Metyyliprednisoloni</a:t>
            </a:r>
            <a:r>
              <a:rPr lang="fi-FI" dirty="0"/>
              <a:t> </a:t>
            </a:r>
            <a:r>
              <a:rPr lang="fi-FI" dirty="0" err="1"/>
              <a:t>i.v</a:t>
            </a:r>
            <a:r>
              <a:rPr lang="fi-FI" dirty="0"/>
              <a:t>. kolmena peräkkäisenä päivänä</a:t>
            </a:r>
          </a:p>
          <a:p>
            <a:pPr lvl="1"/>
            <a:r>
              <a:rPr lang="fi-FI" dirty="0"/>
              <a:t>Verenpaineen ja sykkeen seuranta tarpeen</a:t>
            </a:r>
          </a:p>
          <a:p>
            <a:pPr lvl="1"/>
            <a:r>
              <a:rPr lang="fi-FI" dirty="0"/>
              <a:t>Vasteen arviointi kuukauden kuluessa</a:t>
            </a:r>
          </a:p>
          <a:p>
            <a:pPr lvl="1"/>
            <a:r>
              <a:rPr lang="fi-FI" dirty="0"/>
              <a:t>Ei vaikuta taudinkulkuun, mutta lyhentää pahenemisvaiheen kestoa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337790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F83C9-379D-4E66-8959-782C266FE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Seuranta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02B0E7-BEFB-49D7-8473-EB6284AFB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Objektiiviset oireet</a:t>
            </a:r>
          </a:p>
          <a:p>
            <a:pPr lvl="1"/>
            <a:r>
              <a:rPr lang="fi-FI" dirty="0"/>
              <a:t>Neurologinen status: spastisuus, lihasheikkous, tasapainovaikeudet, ataksia, vapina, tuntomuutokset, kipu, koordinaatiohäiriöt, näköhäiriöt, puhevaikeudet</a:t>
            </a:r>
          </a:p>
          <a:p>
            <a:pPr lvl="1"/>
            <a:r>
              <a:rPr lang="fi-FI" dirty="0"/>
              <a:t>Rakon ja suolen toiminnan häiriöt (virtsaamispäiväkirja)</a:t>
            </a:r>
          </a:p>
          <a:p>
            <a:pPr lvl="1"/>
            <a:r>
              <a:rPr lang="fi-FI" dirty="0"/>
              <a:t>Uupumus, mieliala, kognitiiviset häiriöt</a:t>
            </a:r>
          </a:p>
          <a:p>
            <a:r>
              <a:rPr lang="fi-FI" dirty="0"/>
              <a:t>Potilaan kokemus sairaudesta, selviytymisestä arjessa ja tuen tarpeesta</a:t>
            </a:r>
          </a:p>
          <a:p>
            <a:r>
              <a:rPr lang="fi-FI" dirty="0"/>
              <a:t>Potilaan kokemus pahenemisvaiheiden vaikutuksesta liikkumiseen ja toimintakykyyn</a:t>
            </a:r>
          </a:p>
          <a:p>
            <a:r>
              <a:rPr lang="fi-FI" dirty="0"/>
              <a:t>Lääkkeiden sivuvaikutukset</a:t>
            </a:r>
          </a:p>
          <a:p>
            <a:pPr lvl="1"/>
            <a:r>
              <a:rPr lang="fi-FI" dirty="0"/>
              <a:t>Pistettävien lääkkeiden iho-oireet</a:t>
            </a:r>
          </a:p>
        </p:txBody>
      </p:sp>
    </p:spTree>
    <p:extLst>
      <p:ext uri="{BB962C8B-B14F-4D97-AF65-F5344CB8AC3E}">
        <p14:creationId xmlns:p14="http://schemas.microsoft.com/office/powerpoint/2010/main" val="388418103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2ADC32-0515-4152-A84B-C4914E017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Lääkkeetön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D03319-5CE2-4E1F-9A75-D0F05B51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Liikunta</a:t>
            </a:r>
          </a:p>
          <a:p>
            <a:pPr lvl="1"/>
            <a:r>
              <a:rPr lang="fi-FI" dirty="0"/>
              <a:t>Vaikuttaa oireisiin myönteisesti</a:t>
            </a:r>
          </a:p>
          <a:p>
            <a:pPr lvl="1"/>
            <a:r>
              <a:rPr lang="fi-FI" dirty="0"/>
              <a:t>Ylläpitää lihaskuntoa</a:t>
            </a:r>
          </a:p>
          <a:p>
            <a:pPr lvl="1"/>
            <a:r>
              <a:rPr lang="fi-FI" dirty="0"/>
              <a:t>Kohottaa mielialaa</a:t>
            </a:r>
          </a:p>
          <a:p>
            <a:r>
              <a:rPr lang="fi-FI" dirty="0"/>
              <a:t>D-vitamiini</a:t>
            </a:r>
          </a:p>
          <a:p>
            <a:pPr lvl="1"/>
            <a:r>
              <a:rPr lang="fi-FI" dirty="0"/>
              <a:t>Veren korkealla D-vitamiinipitoisuudella käänteinen tilastollinen yhteys </a:t>
            </a:r>
            <a:r>
              <a:rPr lang="fi-FI" dirty="0" err="1"/>
              <a:t>MS-taudin</a:t>
            </a:r>
            <a:r>
              <a:rPr lang="fi-FI" dirty="0"/>
              <a:t> pahenemisvaiheiden ilmaantumiseen</a:t>
            </a:r>
          </a:p>
          <a:p>
            <a:r>
              <a:rPr lang="fi-FI" dirty="0"/>
              <a:t>Tupakoimattomuus</a:t>
            </a:r>
          </a:p>
          <a:p>
            <a:pPr lvl="1"/>
            <a:r>
              <a:rPr lang="fi-FI" dirty="0"/>
              <a:t>Tupakointi saattaa laukaista pahenemisvaiheen, joten tupakointia tulisi välttää</a:t>
            </a:r>
          </a:p>
        </p:txBody>
      </p:sp>
    </p:spTree>
    <p:extLst>
      <p:ext uri="{BB962C8B-B14F-4D97-AF65-F5344CB8AC3E}">
        <p14:creationId xmlns:p14="http://schemas.microsoft.com/office/powerpoint/2010/main" val="372091138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DA521A-89E4-4DAD-BBDF-2F01F056F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Oireenmukainen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574662-1ECE-4BDB-A3E2-68562BD82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Lihasheikkous, -jäykkyys, koordinaatiohäiriöt</a:t>
            </a:r>
          </a:p>
          <a:p>
            <a:pPr lvl="1"/>
            <a:r>
              <a:rPr lang="fi-FI" dirty="0"/>
              <a:t>Liikuntaharjoitukset ja fysioterapia</a:t>
            </a:r>
          </a:p>
          <a:p>
            <a:pPr lvl="1"/>
            <a:r>
              <a:rPr lang="fi-FI" dirty="0"/>
              <a:t>Apuvälineet, esteetön ympäristö</a:t>
            </a:r>
          </a:p>
          <a:p>
            <a:r>
              <a:rPr lang="fi-FI" dirty="0"/>
              <a:t>Tuntomuutokset ja kipu</a:t>
            </a:r>
          </a:p>
          <a:p>
            <a:pPr lvl="1"/>
            <a:r>
              <a:rPr lang="fi-FI" dirty="0"/>
              <a:t>Huomion suuntaaminen muualle</a:t>
            </a:r>
          </a:p>
          <a:p>
            <a:pPr lvl="1"/>
            <a:r>
              <a:rPr lang="fi-FI" dirty="0"/>
              <a:t>Laukaisevien tekijöiden välttäminen</a:t>
            </a:r>
          </a:p>
          <a:p>
            <a:pPr lvl="1"/>
            <a:r>
              <a:rPr lang="fi-FI" dirty="0"/>
              <a:t>Fysioterapia: virheasentojen ja -kuormituksen välttäminen</a:t>
            </a:r>
          </a:p>
          <a:p>
            <a:r>
              <a:rPr lang="fi-FI" dirty="0"/>
              <a:t>Näköhäiriöt</a:t>
            </a:r>
          </a:p>
          <a:p>
            <a:pPr lvl="1"/>
            <a:r>
              <a:rPr lang="fi-FI" dirty="0"/>
              <a:t>Stressin ja rasituksen välttäminen</a:t>
            </a:r>
          </a:p>
          <a:p>
            <a:pPr lvl="1"/>
            <a:r>
              <a:rPr lang="fi-FI" dirty="0"/>
              <a:t>Esteetön ympäristö</a:t>
            </a:r>
          </a:p>
        </p:txBody>
      </p:sp>
    </p:spTree>
    <p:extLst>
      <p:ext uri="{BB962C8B-B14F-4D97-AF65-F5344CB8AC3E}">
        <p14:creationId xmlns:p14="http://schemas.microsoft.com/office/powerpoint/2010/main" val="2741050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Lääkärin työvälineet epilepsian toteamiseksi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Aivosähkökäyrä (EEG)</a:t>
            </a:r>
          </a:p>
          <a:p>
            <a:pPr lvl="1"/>
            <a:r>
              <a:rPr lang="fi-FI" dirty="0"/>
              <a:t>Kohtaustyypin tarkempi määritys</a:t>
            </a:r>
          </a:p>
          <a:p>
            <a:pPr lvl="1"/>
            <a:r>
              <a:rPr lang="fi-FI" dirty="0"/>
              <a:t>Kohtaukselle altistavan aivoalueen tunnistaminen</a:t>
            </a:r>
          </a:p>
          <a:p>
            <a:r>
              <a:rPr lang="fi-FI" dirty="0"/>
              <a:t>Aivojen magneettikuvaus (MRI)</a:t>
            </a:r>
          </a:p>
          <a:p>
            <a:pPr lvl="1"/>
            <a:r>
              <a:rPr lang="fi-FI" dirty="0"/>
              <a:t>Kohtaukselle altistavan syyn tai aivosairauden tunnistaminen</a:t>
            </a:r>
          </a:p>
          <a:p>
            <a:pPr lvl="1"/>
            <a:r>
              <a:rPr lang="fi-FI" dirty="0"/>
              <a:t>Aivoverisuonten epämuodostumat</a:t>
            </a:r>
          </a:p>
          <a:p>
            <a:pPr lvl="1"/>
            <a:r>
              <a:rPr lang="fi-FI" dirty="0"/>
              <a:t>Aivoverenkiertohäiriöt</a:t>
            </a:r>
          </a:p>
          <a:p>
            <a:pPr lvl="1"/>
            <a:r>
              <a:rPr lang="fi-FI" dirty="0"/>
              <a:t>Kasvaimet</a:t>
            </a:r>
          </a:p>
          <a:p>
            <a:r>
              <a:rPr lang="fi-FI" dirty="0"/>
              <a:t>Geenitestit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137093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AD4B12-8471-49CC-88D5-29DB84560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Uupumus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EB72C-02E0-45F7-A80E-AAC6CD1E1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Haastattelu ja kannustaminen – mitkä tekijät lisäävät uupumista ja millä keinoin niitä voisi välttää?</a:t>
            </a:r>
          </a:p>
          <a:p>
            <a:r>
              <a:rPr lang="fi-FI" dirty="0"/>
              <a:t>Taukojen merkitys</a:t>
            </a:r>
          </a:p>
          <a:p>
            <a:pPr lvl="1"/>
            <a:r>
              <a:rPr lang="fi-FI" dirty="0"/>
              <a:t>Lyhyet lepotauot ja riittävä yöuni</a:t>
            </a:r>
          </a:p>
          <a:p>
            <a:pPr lvl="1"/>
            <a:r>
              <a:rPr lang="fi-FI" dirty="0"/>
              <a:t>Työn rytmittäminen</a:t>
            </a:r>
          </a:p>
          <a:p>
            <a:r>
              <a:rPr lang="fi-FI" dirty="0"/>
              <a:t>Liiallisen fyysisen rasituksen ja stressin välttäminen</a:t>
            </a:r>
          </a:p>
          <a:p>
            <a:pPr lvl="1"/>
            <a:r>
              <a:rPr lang="fi-FI" dirty="0"/>
              <a:t>Työskentelyn apuvälineet</a:t>
            </a:r>
          </a:p>
          <a:p>
            <a:r>
              <a:rPr lang="fi-FI" dirty="0"/>
              <a:t>Viilentäminen voi auttaa</a:t>
            </a:r>
          </a:p>
          <a:p>
            <a:pPr lvl="1"/>
            <a:r>
              <a:rPr lang="fi-FI" dirty="0"/>
              <a:t>Huoneen lämpötilan laskeminen, vähäinen vaatetus, kylmä suihku</a:t>
            </a:r>
          </a:p>
        </p:txBody>
      </p:sp>
    </p:spTree>
    <p:extLst>
      <p:ext uri="{BB962C8B-B14F-4D97-AF65-F5344CB8AC3E}">
        <p14:creationId xmlns:p14="http://schemas.microsoft.com/office/powerpoint/2010/main" val="396773088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Kylmä ja kuuma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1A508A-9E11-03CC-AA06-EDE9F9DD5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D9819EEA-3A55-334B-AF3B-A21E89D11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0747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3725F5-66FB-458A-B0CA-097B9ABD8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Kylmä ja kuuma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7575C6-83EC-4E03-B9D5-9C5A0A746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Viileys auttaa uupumukseen, mutta kylmyys saattaa myös pahentaa kipua paikallisesti</a:t>
            </a:r>
          </a:p>
          <a:p>
            <a:pPr lvl="1"/>
            <a:r>
              <a:rPr lang="fi-FI" dirty="0"/>
              <a:t>Kylmä juoma voi provosoida kolmoishermosäryn</a:t>
            </a:r>
          </a:p>
          <a:p>
            <a:r>
              <a:rPr lang="fi-FI" dirty="0"/>
              <a:t>Kuumuus (kuume, saunominen) saattaa toimia stressitekijänä ja pahentaa oireita</a:t>
            </a:r>
          </a:p>
          <a:p>
            <a:pPr lvl="1"/>
            <a:r>
              <a:rPr lang="fi-FI" dirty="0"/>
              <a:t>Uupumus</a:t>
            </a:r>
          </a:p>
          <a:p>
            <a:pPr lvl="1"/>
            <a:r>
              <a:rPr lang="fi-FI" dirty="0"/>
              <a:t>Näköhäiriöt</a:t>
            </a:r>
          </a:p>
          <a:p>
            <a:r>
              <a:rPr lang="fi-FI" dirty="0"/>
              <a:t>Äärimmäisyyksien välttäminen!</a:t>
            </a:r>
          </a:p>
        </p:txBody>
      </p:sp>
    </p:spTree>
    <p:extLst>
      <p:ext uri="{BB962C8B-B14F-4D97-AF65-F5344CB8AC3E}">
        <p14:creationId xmlns:p14="http://schemas.microsoft.com/office/powerpoint/2010/main" val="304995696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Kylmä ja kuuma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42FB88-F778-B79C-721A-F103292BB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717A1530-C701-936E-E32E-AF253FE88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61064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0D033-4DFC-4877-8D07-76E8EA317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Virtsarakon ja suolen toimintahäiriöt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A99B34-1CA1-4492-BCFC-3D4EFCCDB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Säännöllinen suolen ja rakon toiminnasta huolehtiminen</a:t>
            </a:r>
          </a:p>
          <a:p>
            <a:r>
              <a:rPr lang="fi-FI" dirty="0"/>
              <a:t>Riittävä juominen</a:t>
            </a:r>
          </a:p>
          <a:p>
            <a:r>
              <a:rPr lang="fi-FI" dirty="0"/>
              <a:t>Lantionpohjan lihasten harjoittaminen</a:t>
            </a:r>
          </a:p>
          <a:p>
            <a:r>
              <a:rPr lang="fi-FI" dirty="0"/>
              <a:t>Virtsarakon toimintahäiriöt</a:t>
            </a:r>
          </a:p>
          <a:p>
            <a:pPr lvl="1"/>
            <a:r>
              <a:rPr lang="fi-FI" dirty="0"/>
              <a:t>Toistokatetrointi 3 – 6 kertaa vuorokaudessa, jos jäännösvirtsa yli 100 ml</a:t>
            </a:r>
          </a:p>
          <a:p>
            <a:r>
              <a:rPr lang="fi-FI" dirty="0"/>
              <a:t>Suolen toimintahäiriöt</a:t>
            </a:r>
          </a:p>
          <a:p>
            <a:pPr lvl="1"/>
            <a:r>
              <a:rPr lang="fi-FI" dirty="0"/>
              <a:t>Kuitupitoinen ruoka, ruokavalion säännöllisyys</a:t>
            </a:r>
          </a:p>
          <a:p>
            <a:pPr lvl="1"/>
            <a:r>
              <a:rPr lang="fi-FI" dirty="0"/>
              <a:t>Liikunta</a:t>
            </a:r>
          </a:p>
          <a:p>
            <a:pPr lvl="1"/>
            <a:r>
              <a:rPr lang="fi-FI" dirty="0" err="1"/>
              <a:t>WC:een</a:t>
            </a:r>
            <a:r>
              <a:rPr lang="fi-FI" dirty="0"/>
              <a:t> heti, kun tarve tuntuu</a:t>
            </a:r>
          </a:p>
        </p:txBody>
      </p:sp>
    </p:spTree>
    <p:extLst>
      <p:ext uri="{BB962C8B-B14F-4D97-AF65-F5344CB8AC3E}">
        <p14:creationId xmlns:p14="http://schemas.microsoft.com/office/powerpoint/2010/main" val="202357585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Mieliala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Sopeutumisvalmennus, vertaistuki</a:t>
            </a:r>
          </a:p>
          <a:p>
            <a:pPr lvl="1"/>
            <a:r>
              <a:rPr lang="fi-FI" dirty="0"/>
              <a:t>Potilasjärjestö</a:t>
            </a:r>
          </a:p>
          <a:p>
            <a:pPr lvl="1"/>
            <a:r>
              <a:rPr lang="fi-FI" dirty="0"/>
              <a:t>MS-yhdistys</a:t>
            </a:r>
          </a:p>
          <a:p>
            <a:r>
              <a:rPr lang="fi-FI" dirty="0"/>
              <a:t>Ystävyyssuhteiden ja harrastusten ylläpito</a:t>
            </a:r>
          </a:p>
          <a:p>
            <a:r>
              <a:rPr lang="fi-FI" dirty="0"/>
              <a:t>Kriisihoito ja psykoterapia tarvittaessa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874709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551D0C-E7BE-41C8-A116-B11BD73EB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9DF075-B2DC-428A-9FD3-7E05B2BFD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Kuntoutus moniammatillisena yhteistyönä</a:t>
            </a:r>
          </a:p>
          <a:p>
            <a:pPr lvl="1"/>
            <a:r>
              <a:rPr lang="fi-FI" dirty="0"/>
              <a:t>Neurologi</a:t>
            </a:r>
          </a:p>
          <a:p>
            <a:pPr lvl="1"/>
            <a:r>
              <a:rPr lang="fi-FI" dirty="0"/>
              <a:t>Sairaanhoitaja</a:t>
            </a:r>
          </a:p>
          <a:p>
            <a:pPr lvl="1"/>
            <a:r>
              <a:rPr lang="fi-FI" dirty="0"/>
              <a:t>Fysioterapeutti</a:t>
            </a:r>
          </a:p>
          <a:p>
            <a:pPr lvl="1"/>
            <a:r>
              <a:rPr lang="fi-FI" dirty="0"/>
              <a:t>Puheterapeutti</a:t>
            </a:r>
          </a:p>
          <a:p>
            <a:pPr lvl="1"/>
            <a:r>
              <a:rPr lang="fi-FI" dirty="0"/>
              <a:t>Toimintaterapeutti</a:t>
            </a:r>
          </a:p>
          <a:p>
            <a:pPr lvl="1"/>
            <a:r>
              <a:rPr lang="fi-FI" dirty="0"/>
              <a:t>Neuropsykologi</a:t>
            </a:r>
          </a:p>
          <a:p>
            <a:r>
              <a:rPr lang="fi-FI" dirty="0"/>
              <a:t>Apuvälineet</a:t>
            </a:r>
          </a:p>
          <a:p>
            <a:r>
              <a:rPr lang="fi-FI" dirty="0"/>
              <a:t>Työkykyarvio varhaisessa vaiheessa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131905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Kuntoutus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Kuntoutussuunnitelma räätälöidään elämäntilanteeseen ja elinympäristöön sopivaksi</a:t>
            </a:r>
          </a:p>
          <a:p>
            <a:r>
              <a:rPr lang="fi-FI" dirty="0"/>
              <a:t>Läheinen otetaan mukaan suunnitelman tekemiseen</a:t>
            </a:r>
          </a:p>
          <a:p>
            <a:r>
              <a:rPr lang="fi-FI" dirty="0"/>
              <a:t>Korostetaan potilaan omaa aktiivisuutta arkipäivän toiminnoissa</a:t>
            </a:r>
          </a:p>
          <a:p>
            <a:r>
              <a:rPr lang="fi-FI" dirty="0"/>
              <a:t>Kuntoutustuloksen säännöllinen seuranta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717625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88CBFC-7C0C-479B-B13D-72AD3F2C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Potilaan ja läheisten ohjaus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7D3E2C-69A0-47BA-82F8-9B2ABAD5B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Sairaanhoitajalla tärkeä rooli potilaan ohjaamisessa, tukemisessa ja kannustamisessa omahoitoon</a:t>
            </a:r>
          </a:p>
          <a:p>
            <a:pPr lvl="1"/>
            <a:r>
              <a:rPr lang="fi-FI" dirty="0"/>
              <a:t>Potilaalle ja omaiselle ensitieto sairaudesta, oireista ja hoidosta</a:t>
            </a:r>
          </a:p>
          <a:p>
            <a:pPr lvl="1"/>
            <a:r>
              <a:rPr lang="fi-FI" dirty="0"/>
              <a:t>Kehotetaan potilasta keskustelemaan sairaudesta ystäviensä ja perheen kanssa</a:t>
            </a:r>
          </a:p>
          <a:p>
            <a:pPr lvl="1"/>
            <a:r>
              <a:rPr lang="fi-FI" dirty="0"/>
              <a:t>Kodin muutostyöt</a:t>
            </a:r>
          </a:p>
          <a:p>
            <a:pPr lvl="1"/>
            <a:r>
              <a:rPr lang="fi-FI" dirty="0"/>
              <a:t>Työkykyä ylläpitävät muutokset työpaikalla</a:t>
            </a:r>
          </a:p>
          <a:p>
            <a:pPr lvl="1"/>
            <a:r>
              <a:rPr lang="fi-FI" dirty="0"/>
              <a:t>Tietoa MS-liitosta</a:t>
            </a:r>
          </a:p>
          <a:p>
            <a:pPr lvl="2"/>
            <a:r>
              <a:rPr lang="fi-FI" dirty="0"/>
              <a:t>Paikallisyhdistykset</a:t>
            </a:r>
          </a:p>
          <a:p>
            <a:pPr lvl="2"/>
            <a:r>
              <a:rPr lang="fi-FI" dirty="0"/>
              <a:t>Sopeutumisvalmennus </a:t>
            </a:r>
          </a:p>
        </p:txBody>
      </p:sp>
    </p:spTree>
    <p:extLst>
      <p:ext uri="{BB962C8B-B14F-4D97-AF65-F5344CB8AC3E}">
        <p14:creationId xmlns:p14="http://schemas.microsoft.com/office/powerpoint/2010/main" val="106621601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5E8108-8786-438B-A7BE-F39710A4B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08B3A1-715F-4800-AF68-240364F2D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Kassinen, J., (2017), Multippeliskleroosia sairastavan potilaan hoito, Sairaanhoitajan Käsikirja, Kustannus Oy Duodecim</a:t>
            </a:r>
          </a:p>
          <a:p>
            <a:r>
              <a:rPr lang="fi-FI" dirty="0"/>
              <a:t>Atula, S., (2015), Tietoa potilaalle: </a:t>
            </a:r>
            <a:r>
              <a:rPr lang="fi-FI" dirty="0" err="1"/>
              <a:t>MS-tauti</a:t>
            </a:r>
            <a:r>
              <a:rPr lang="fi-FI" dirty="0"/>
              <a:t> (multippeliskleroosi), Lääkärikirja Duodecim, Kustannus Oy Duodecim</a:t>
            </a:r>
          </a:p>
          <a:p>
            <a:r>
              <a:rPr lang="fi-FI" dirty="0"/>
              <a:t>Seppänen M., (2018), Näköhermotulehdus, Silmätautien käsikirja, Kustannus Oy Duodecim</a:t>
            </a:r>
          </a:p>
          <a:p>
            <a:r>
              <a:rPr lang="fi-FI" dirty="0"/>
              <a:t>Palomäki, J., Hukkanen, V., (2012), HSV-geenihoitovektorit </a:t>
            </a:r>
            <a:r>
              <a:rPr lang="fi-FI" dirty="0" err="1"/>
              <a:t>MS-taudin</a:t>
            </a:r>
            <a:r>
              <a:rPr lang="fi-FI" dirty="0"/>
              <a:t> eläinmallin hoidossa, Solubiologi-lehti, 2/2012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430291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Epileptisten kohtausten luokittelu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Yleistyneet kohtaukset </a:t>
            </a:r>
            <a:r>
              <a:rPr lang="fi-FI" dirty="0"/>
              <a:t>alkavat ja leviävät heti molempiin aivopuoliskoihin</a:t>
            </a:r>
            <a:endParaRPr lang="fi-FI" b="1" dirty="0"/>
          </a:p>
          <a:p>
            <a:r>
              <a:rPr lang="fi-FI" b="1" dirty="0"/>
              <a:t>Paikallisalkuiset kohtaukset </a:t>
            </a:r>
            <a:r>
              <a:rPr lang="fi-FI" dirty="0"/>
              <a:t>alkavat vain paikallisesti toisessa aivopuoliskossa</a:t>
            </a:r>
          </a:p>
          <a:p>
            <a:r>
              <a:rPr lang="fi-FI" b="1" dirty="0"/>
              <a:t>Luokittelemattomina</a:t>
            </a:r>
            <a:r>
              <a:rPr lang="fi-FI" dirty="0"/>
              <a:t> pidetään kohtauksia, joista ei ole riittävästi tietoa niiden luokittelemiseksi paikallisalkuiseksi tai yleistyneeksi</a:t>
            </a:r>
          </a:p>
          <a:p>
            <a:endParaRPr lang="fi-FI" b="1" dirty="0"/>
          </a:p>
          <a:p>
            <a:r>
              <a:rPr lang="fi-FI" b="1" dirty="0"/>
              <a:t>Symptomaattinen epilepsia</a:t>
            </a:r>
            <a:r>
              <a:rPr lang="fi-FI" dirty="0"/>
              <a:t> tarkoittaa jonkin muun sairauden aikaansaama taipumusta saada epileptisiä kohtauksia</a:t>
            </a:r>
          </a:p>
          <a:p>
            <a:r>
              <a:rPr lang="fi-FI" b="1" dirty="0"/>
              <a:t>Geneettinen epilepsia </a:t>
            </a:r>
            <a:r>
              <a:rPr lang="fi-FI" dirty="0"/>
              <a:t>johtuu todetusta geenivirheestä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91168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Epileptisten kohtausten luokittelu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Jako </a:t>
            </a:r>
            <a:r>
              <a:rPr lang="fi-FI" b="1" dirty="0"/>
              <a:t>symptomaattisiin</a:t>
            </a:r>
            <a:r>
              <a:rPr lang="fi-FI" dirty="0"/>
              <a:t> ja </a:t>
            </a:r>
            <a:r>
              <a:rPr lang="fi-FI" b="1" dirty="0"/>
              <a:t>geneettisiin</a:t>
            </a:r>
            <a:r>
              <a:rPr lang="fi-FI" dirty="0"/>
              <a:t> epilepsioihin menee osittain päällekkäin eli jotkin geneettiset sairaudet aiheuttavat myös rakenteellisia aivomuutoksia</a:t>
            </a:r>
          </a:p>
          <a:p>
            <a:r>
              <a:rPr lang="fi-FI" dirty="0"/>
              <a:t>Osa syistä jää vielä selvittämättä nykymenetelmin, joten epäselvissä tapauksissa tilannearvio on syytä tehdä aika-ajoin uudelleen</a:t>
            </a:r>
          </a:p>
          <a:p>
            <a:r>
              <a:rPr lang="fi-FI" dirty="0"/>
              <a:t>Tutkimusmenetelmien kehityksen myötä diagnostiikka paranee</a:t>
            </a:r>
          </a:p>
        </p:txBody>
      </p:sp>
    </p:spTree>
    <p:extLst>
      <p:ext uri="{BB962C8B-B14F-4D97-AF65-F5344CB8AC3E}">
        <p14:creationId xmlns:p14="http://schemas.microsoft.com/office/powerpoint/2010/main" val="1233233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Epileptisten kohtausten luokittelu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5535" y="1825625"/>
            <a:ext cx="4997334" cy="4351338"/>
          </a:xfrm>
        </p:spPr>
        <p:txBody>
          <a:bodyPr/>
          <a:lstStyle/>
          <a:p>
            <a:r>
              <a:rPr lang="fi-FI" dirty="0"/>
              <a:t>Paikallisalkuiset kohtaukset</a:t>
            </a:r>
          </a:p>
          <a:p>
            <a:pPr lvl="1"/>
            <a:r>
              <a:rPr lang="fi-FI" dirty="0"/>
              <a:t>Yksinkertainen paikallisalkuinen kohtaus</a:t>
            </a:r>
          </a:p>
          <a:p>
            <a:pPr lvl="1"/>
            <a:r>
              <a:rPr lang="fi-FI" dirty="0"/>
              <a:t>Monimuotoinen paikallisalkuinen kohtaus</a:t>
            </a:r>
          </a:p>
          <a:p>
            <a:pPr lvl="1"/>
            <a:r>
              <a:rPr lang="fi-FI" dirty="0"/>
              <a:t>Toissijaisesti yleistyvä kohtaus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6815" y="1825625"/>
            <a:ext cx="4998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Suoraan yleistyvät kohtaukset</a:t>
            </a:r>
          </a:p>
          <a:p>
            <a:pPr lvl="1"/>
            <a:r>
              <a:rPr lang="fi-FI" dirty="0"/>
              <a:t>Poissaolo eli </a:t>
            </a:r>
            <a:r>
              <a:rPr lang="fi-FI" dirty="0" err="1"/>
              <a:t>absenssi</a:t>
            </a:r>
            <a:endParaRPr lang="fi-FI" dirty="0"/>
          </a:p>
          <a:p>
            <a:pPr lvl="1"/>
            <a:r>
              <a:rPr lang="fi-FI" dirty="0" err="1"/>
              <a:t>Myoklooniset</a:t>
            </a:r>
            <a:endParaRPr lang="fi-FI" dirty="0"/>
          </a:p>
          <a:p>
            <a:pPr lvl="1"/>
            <a:r>
              <a:rPr lang="fi-FI" dirty="0"/>
              <a:t>Klooniset</a:t>
            </a:r>
          </a:p>
          <a:p>
            <a:pPr lvl="1"/>
            <a:r>
              <a:rPr lang="fi-FI" dirty="0"/>
              <a:t>Tooniset</a:t>
            </a:r>
          </a:p>
          <a:p>
            <a:pPr lvl="1"/>
            <a:r>
              <a:rPr lang="fi-FI" dirty="0" err="1"/>
              <a:t>Toonis</a:t>
            </a:r>
            <a:r>
              <a:rPr lang="fi-FI" dirty="0"/>
              <a:t>-klooniset</a:t>
            </a:r>
          </a:p>
          <a:p>
            <a:pPr lvl="1"/>
            <a:r>
              <a:rPr lang="fi-FI" dirty="0" err="1"/>
              <a:t>Atooniset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897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Poissaoloepilepsia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Lyhyet, tiheät, äkillisesti alkavat ja loppuvat kohtaukset (4 – 20 s)</a:t>
            </a:r>
          </a:p>
          <a:p>
            <a:r>
              <a:rPr lang="fi-FI" dirty="0"/>
              <a:t>EEG: Yleistyvät piikki-hidasaaltopurkaukset</a:t>
            </a:r>
          </a:p>
          <a:p>
            <a:r>
              <a:rPr lang="fi-FI" dirty="0"/>
              <a:t>MRI: Normaali</a:t>
            </a:r>
          </a:p>
          <a:p>
            <a:r>
              <a:rPr lang="fi-FI" b="1" dirty="0"/>
              <a:t>Lapsuusiän poissaoloepilepsiassa </a:t>
            </a:r>
            <a:r>
              <a:rPr lang="fi-FI" dirty="0"/>
              <a:t>alkamisikä 4 – 10 vuotta, normaali neurologinen kehitys, hyvä vaste lääkkeille, jopa 90 % voi myöhemmin lopettaa lääkityksen</a:t>
            </a:r>
          </a:p>
          <a:p>
            <a:r>
              <a:rPr lang="fi-FI" b="1" dirty="0"/>
              <a:t>Nuoruusiän poissaoloepilepsiassa </a:t>
            </a:r>
            <a:r>
              <a:rPr lang="fi-FI" dirty="0"/>
              <a:t>alkamisikä 10 – 17 vuotta, poissaolokohtausten lisäksi myös tajuttomuus-kouristuskohtauksia ja </a:t>
            </a:r>
            <a:r>
              <a:rPr lang="fi-FI" dirty="0" err="1"/>
              <a:t>myokloonisia</a:t>
            </a:r>
            <a:r>
              <a:rPr lang="fi-FI" dirty="0"/>
              <a:t> kohtauksia, hyvä vaste lääkkeille, mutta lääkitystä joudutaan jatkamaan aikuisena</a:t>
            </a:r>
          </a:p>
        </p:txBody>
      </p:sp>
    </p:spTree>
    <p:extLst>
      <p:ext uri="{BB962C8B-B14F-4D97-AF65-F5344CB8AC3E}">
        <p14:creationId xmlns:p14="http://schemas.microsoft.com/office/powerpoint/2010/main" val="401222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Myoklonusepilepsia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/>
              <a:t>Myoklooniset</a:t>
            </a:r>
            <a:r>
              <a:rPr lang="fi-FI" dirty="0"/>
              <a:t> lihasnykäykset, joiden aikana tajunta säilyy normaalina</a:t>
            </a:r>
          </a:p>
          <a:p>
            <a:r>
              <a:rPr lang="fi-FI" dirty="0"/>
              <a:t>EEG: </a:t>
            </a:r>
            <a:r>
              <a:rPr lang="fi-FI" dirty="0" err="1"/>
              <a:t>Paroksysmaaliset</a:t>
            </a:r>
            <a:r>
              <a:rPr lang="fi-FI" dirty="0"/>
              <a:t>, yleistyneet, molemminpuoliset ja symmetriset piikki-hidasaaltopurkaukset</a:t>
            </a:r>
          </a:p>
          <a:p>
            <a:r>
              <a:rPr lang="fi-FI" dirty="0"/>
              <a:t>MRI: Normaali</a:t>
            </a:r>
          </a:p>
          <a:p>
            <a:r>
              <a:rPr lang="fi-FI" b="1" dirty="0"/>
              <a:t>Nuoruusiän </a:t>
            </a:r>
            <a:r>
              <a:rPr lang="fi-FI" b="1" dirty="0" err="1"/>
              <a:t>myoklonusepilepsia</a:t>
            </a:r>
            <a:r>
              <a:rPr lang="fi-FI" dirty="0"/>
              <a:t> on yleinen epilepsiamuoto, joka käsittää jopa 10 %:lla kaikista epilepsioista. Alkamisikä 12 – 18 vuotta, normaali neurologinen kehitys, 90 %:lla </a:t>
            </a:r>
            <a:r>
              <a:rPr lang="fi-FI" dirty="0" err="1"/>
              <a:t>myokloonisten</a:t>
            </a:r>
            <a:r>
              <a:rPr lang="fi-FI" dirty="0"/>
              <a:t> kohtausten lisäksi tajuttomuus-kouristuskohtauksia ja 30 %:lla poissaolokohtauksia, hyvä vaste oikein valitulle lääkitykselle, mutta lääkitystä tarvitaan läpi työiän. Paikallisalkuisen epilepsian lääkkeet saattavat pahentaa oireita.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243641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Symptomaattiset epilepsiat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Symptomaattinen epilepsia tarkoittaa jonkin muun sairauden aikaansaama taipumusta saada epileptisiä kohtauksia</a:t>
            </a:r>
            <a:endParaRPr lang="fi-FI" b="1" dirty="0"/>
          </a:p>
          <a:p>
            <a:pPr lvl="1"/>
            <a:r>
              <a:rPr lang="fi-FI" dirty="0"/>
              <a:t>Aivoverisuonten epämuodostumat</a:t>
            </a:r>
          </a:p>
          <a:p>
            <a:pPr lvl="1"/>
            <a:r>
              <a:rPr lang="fi-FI" dirty="0"/>
              <a:t>Aivoverenkiertohäiriöt</a:t>
            </a:r>
          </a:p>
          <a:p>
            <a:pPr lvl="1"/>
            <a:r>
              <a:rPr lang="fi-FI" dirty="0"/>
              <a:t>Aivovamman jälkitila</a:t>
            </a:r>
          </a:p>
          <a:p>
            <a:pPr lvl="1"/>
            <a:r>
              <a:rPr lang="fi-FI" dirty="0"/>
              <a:t>Aivokasvaimet</a:t>
            </a:r>
          </a:p>
          <a:p>
            <a:pPr lvl="1"/>
            <a:r>
              <a:rPr lang="fi-FI" dirty="0"/>
              <a:t>Aivotulehdukset</a:t>
            </a:r>
          </a:p>
          <a:p>
            <a:pPr lvl="1"/>
            <a:r>
              <a:rPr lang="fi-FI" dirty="0"/>
              <a:t>Muistisairaudet</a:t>
            </a:r>
          </a:p>
        </p:txBody>
      </p:sp>
    </p:spTree>
    <p:extLst>
      <p:ext uri="{BB962C8B-B14F-4D97-AF65-F5344CB8AC3E}">
        <p14:creationId xmlns:p14="http://schemas.microsoft.com/office/powerpoint/2010/main" val="2141894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Aivoverisuonten epämuodostumat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Kavernooma</a:t>
            </a:r>
            <a:r>
              <a:rPr lang="fi-FI" dirty="0"/>
              <a:t> on ulkoisesti hieman vadelmaa muistuttava hyvänlaatuinen verisuonikasvain</a:t>
            </a:r>
          </a:p>
          <a:p>
            <a:pPr lvl="1"/>
            <a:r>
              <a:rPr lang="fi-FI" dirty="0"/>
              <a:t>Tihkuvuoto aivokudokseen aiheuttaa </a:t>
            </a:r>
            <a:r>
              <a:rPr lang="fi-FI" dirty="0" err="1"/>
              <a:t>hemosideriinin</a:t>
            </a:r>
            <a:r>
              <a:rPr lang="fi-FI" dirty="0"/>
              <a:t> kertymistä ja viereisen kudoksen vaurioitumista</a:t>
            </a:r>
          </a:p>
          <a:p>
            <a:pPr lvl="1"/>
            <a:r>
              <a:rPr lang="fi-FI" dirty="0"/>
              <a:t>Erityisen herkkä aiheuttamaan epileptisiä kohtauksia</a:t>
            </a:r>
          </a:p>
        </p:txBody>
      </p:sp>
    </p:spTree>
    <p:extLst>
      <p:ext uri="{BB962C8B-B14F-4D97-AF65-F5344CB8AC3E}">
        <p14:creationId xmlns:p14="http://schemas.microsoft.com/office/powerpoint/2010/main" val="3413854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Aivoverenkiertohäiriöt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Noin 5 – 20 % aivoverenkiertohäiriöön sairastuneista saa symptomaattisia kohtauksia</a:t>
            </a:r>
          </a:p>
          <a:p>
            <a:r>
              <a:rPr lang="fi-FI" dirty="0"/>
              <a:t>Riski sairastua epilepsiaan on laskennallisesti noin 20-kertainen ikätovereihin verrattuna</a:t>
            </a:r>
          </a:p>
          <a:p>
            <a:r>
              <a:rPr lang="fi-FI" dirty="0"/>
              <a:t>Riskitekijät</a:t>
            </a:r>
          </a:p>
          <a:p>
            <a:pPr lvl="1"/>
            <a:r>
              <a:rPr lang="fi-FI" dirty="0"/>
              <a:t>Infarktin laajuus</a:t>
            </a:r>
          </a:p>
          <a:p>
            <a:pPr lvl="1"/>
            <a:r>
              <a:rPr lang="fi-FI" dirty="0"/>
              <a:t>Verenvuoto</a:t>
            </a:r>
          </a:p>
          <a:p>
            <a:pPr lvl="1"/>
            <a:r>
              <a:rPr lang="fi-FI" dirty="0"/>
              <a:t>Kohtaukset akuuttivaiheessa</a:t>
            </a:r>
          </a:p>
          <a:p>
            <a:pPr lvl="1"/>
            <a:r>
              <a:rPr lang="fi-FI" dirty="0"/>
              <a:t>Nuori ikä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065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Luennon rakenne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Perusasiat mustalla tekstillä valkoisella pohjalla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476749"/>
            <a:ext cx="10515599" cy="776289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Keltaisessa laatikossa vaativamman tason lisätietoa aiheesta kiinnostuneille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400674"/>
            <a:ext cx="10515599" cy="776289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Punaisessa laatikossa tulkintaa alustavista tutkimustuloksista, joilla ei todennäköisesti ole mitään kliinistä merkitystä ainakaan 10 vuoteen, jos silloinkaan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3556000"/>
            <a:ext cx="10515599" cy="776289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Sinisessä laatikossa lisätietoa, joka (saattaa) auttaa perusasioiden ymmärtämisessä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2632075"/>
            <a:ext cx="10515599" cy="776289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Vihreässä laatikossa kertausta hyödyllisistä perustiedoista</a:t>
            </a:r>
          </a:p>
        </p:txBody>
      </p:sp>
    </p:spTree>
    <p:extLst>
      <p:ext uri="{BB962C8B-B14F-4D97-AF65-F5344CB8AC3E}">
        <p14:creationId xmlns:p14="http://schemas.microsoft.com/office/powerpoint/2010/main" val="751500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Aivotulehdukset ja aivovammat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Vastaava riski kohtauksiin kuin aivoverisuonten epämuodostumissa ja aivoverenkiertohäiriöihin</a:t>
            </a:r>
          </a:p>
          <a:p>
            <a:r>
              <a:rPr lang="fi-FI" dirty="0"/>
              <a:t>Kudosvaurio ja verenvuoto aivokudokseen nostavat riskiä</a:t>
            </a:r>
          </a:p>
        </p:txBody>
      </p:sp>
    </p:spTree>
    <p:extLst>
      <p:ext uri="{BB962C8B-B14F-4D97-AF65-F5344CB8AC3E}">
        <p14:creationId xmlns:p14="http://schemas.microsoft.com/office/powerpoint/2010/main" val="374569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Aivokasvaimet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Aikuisiällä ilman geneettistä </a:t>
            </a:r>
            <a:r>
              <a:rPr lang="fi-FI" dirty="0" err="1"/>
              <a:t>altistetta</a:t>
            </a:r>
            <a:r>
              <a:rPr lang="fi-FI" dirty="0"/>
              <a:t>, traumaa tai verenkiertohäiriötä alkavan epilepsian taustalta voi paljastua aivokasvain</a:t>
            </a:r>
          </a:p>
          <a:p>
            <a:r>
              <a:rPr lang="fi-FI" dirty="0"/>
              <a:t>Usein kasvain paljastuu juuri epilepsian vuoksi, sillä tämä voi olla ainoa kasvaimen aiheuttama oire</a:t>
            </a:r>
          </a:p>
          <a:p>
            <a:pPr lvl="1"/>
            <a:r>
              <a:rPr lang="fi-FI" dirty="0"/>
              <a:t>WHO I lähes 100 %</a:t>
            </a:r>
          </a:p>
          <a:p>
            <a:pPr lvl="1"/>
            <a:r>
              <a:rPr lang="fi-FI" dirty="0"/>
              <a:t>WHO II </a:t>
            </a:r>
            <a:r>
              <a:rPr lang="fi-FI" dirty="0" err="1"/>
              <a:t>oligodendrogliooma</a:t>
            </a:r>
            <a:r>
              <a:rPr lang="fi-FI" dirty="0"/>
              <a:t> 100 %</a:t>
            </a:r>
          </a:p>
          <a:p>
            <a:pPr lvl="1"/>
            <a:r>
              <a:rPr lang="fi-FI" dirty="0"/>
              <a:t>WHO II </a:t>
            </a:r>
            <a:r>
              <a:rPr lang="fi-FI" dirty="0" err="1"/>
              <a:t>astrosytooma</a:t>
            </a:r>
            <a:r>
              <a:rPr lang="fi-FI" dirty="0"/>
              <a:t> 60 – 80 %</a:t>
            </a:r>
          </a:p>
          <a:p>
            <a:pPr lvl="1"/>
            <a:r>
              <a:rPr lang="fi-FI" dirty="0"/>
              <a:t>WHO III </a:t>
            </a:r>
            <a:r>
              <a:rPr lang="fi-FI" dirty="0" err="1"/>
              <a:t>astrosytooma</a:t>
            </a:r>
            <a:r>
              <a:rPr lang="fi-FI" dirty="0"/>
              <a:t> 50 %</a:t>
            </a:r>
          </a:p>
          <a:p>
            <a:pPr lvl="1"/>
            <a:r>
              <a:rPr lang="fi-FI" dirty="0"/>
              <a:t>WHO IV </a:t>
            </a:r>
            <a:r>
              <a:rPr lang="fi-FI" dirty="0" err="1"/>
              <a:t>astrosytooma</a:t>
            </a:r>
            <a:r>
              <a:rPr lang="fi-FI" dirty="0"/>
              <a:t> 25 %</a:t>
            </a:r>
          </a:p>
        </p:txBody>
      </p:sp>
    </p:spTree>
    <p:extLst>
      <p:ext uri="{BB962C8B-B14F-4D97-AF65-F5344CB8AC3E}">
        <p14:creationId xmlns:p14="http://schemas.microsoft.com/office/powerpoint/2010/main" val="3189306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Aivokasvaimet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Epilepsia saattaa jopa parantaa kasvaimen ennustetta, sillä se paljastaa kasvaimen läsnäolon tai uusimisen</a:t>
            </a:r>
          </a:p>
          <a:p>
            <a:r>
              <a:rPr lang="fi-FI" dirty="0"/>
              <a:t>Diagnoosi tehdään aivojen kuvantamisella</a:t>
            </a:r>
          </a:p>
          <a:p>
            <a:r>
              <a:rPr lang="fi-FI" dirty="0"/>
              <a:t>Hoito</a:t>
            </a:r>
          </a:p>
          <a:p>
            <a:pPr lvl="1"/>
            <a:r>
              <a:rPr lang="fi-FI" dirty="0"/>
              <a:t>Kasvaimen poisto neurokirurgisesti mikäli mahdollista</a:t>
            </a:r>
          </a:p>
          <a:p>
            <a:pPr lvl="1"/>
            <a:r>
              <a:rPr lang="fi-FI" dirty="0"/>
              <a:t>Onkologiset hoidot yksilöllisen suunnitelman mukaan</a:t>
            </a:r>
          </a:p>
          <a:p>
            <a:pPr lvl="1"/>
            <a:r>
              <a:rPr lang="fi-FI" dirty="0"/>
              <a:t>Aivoturvotuksen laskeminen</a:t>
            </a:r>
          </a:p>
          <a:p>
            <a:pPr lvl="1"/>
            <a:r>
              <a:rPr lang="fi-FI" dirty="0"/>
              <a:t>Epilepsian hoito lääkkein</a:t>
            </a:r>
          </a:p>
        </p:txBody>
      </p:sp>
    </p:spTree>
    <p:extLst>
      <p:ext uri="{BB962C8B-B14F-4D97-AF65-F5344CB8AC3E}">
        <p14:creationId xmlns:p14="http://schemas.microsoft.com/office/powerpoint/2010/main" val="2960106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Alzheimerin tautiin</a:t>
            </a:r>
            <a:r>
              <a:rPr lang="fi-FI" dirty="0"/>
              <a:t> ja muihin aivoja rappeuttaviin sairauksiin liittyy myös kohonnut epilepsiariski, ja osaa epilepsiakohtauksista voidaankin pitää dementian oireina</a:t>
            </a:r>
          </a:p>
          <a:p>
            <a:r>
              <a:rPr lang="fi-FI" dirty="0"/>
              <a:t>Epilepsian hoito parantaa muistisairaan potilaan toimintakykyä</a:t>
            </a:r>
          </a:p>
        </p:txBody>
      </p:sp>
    </p:spTree>
    <p:extLst>
      <p:ext uri="{BB962C8B-B14F-4D97-AF65-F5344CB8AC3E}">
        <p14:creationId xmlns:p14="http://schemas.microsoft.com/office/powerpoint/2010/main" val="3156771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Geneettiset epilepsiat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26876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Poissaoloepilepsiat</a:t>
            </a:r>
          </a:p>
          <a:p>
            <a:r>
              <a:rPr lang="fi-FI" dirty="0"/>
              <a:t>Nuoruusiän </a:t>
            </a:r>
            <a:r>
              <a:rPr lang="fi-FI" dirty="0" err="1"/>
              <a:t>myoklonusepilepsiat</a:t>
            </a:r>
            <a:endParaRPr lang="fi-FI" dirty="0"/>
          </a:p>
          <a:p>
            <a:r>
              <a:rPr lang="fi-FI" dirty="0"/>
              <a:t>Harvinaisepilepsiat</a:t>
            </a:r>
          </a:p>
          <a:p>
            <a:pPr lvl="1"/>
            <a:r>
              <a:rPr lang="fi-FI" dirty="0"/>
              <a:t>Infantiilispasmioireyhtymä</a:t>
            </a:r>
          </a:p>
          <a:p>
            <a:pPr lvl="1"/>
            <a:r>
              <a:rPr lang="fi-FI" dirty="0"/>
              <a:t>Lennox-</a:t>
            </a:r>
            <a:r>
              <a:rPr lang="fi-FI" dirty="0" err="1"/>
              <a:t>Gastaut</a:t>
            </a:r>
            <a:r>
              <a:rPr lang="fi-FI" dirty="0"/>
              <a:t> oireyhtymä</a:t>
            </a:r>
          </a:p>
          <a:p>
            <a:pPr lvl="1"/>
            <a:r>
              <a:rPr lang="fi-FI" dirty="0" err="1"/>
              <a:t>Progressiviiset</a:t>
            </a:r>
            <a:r>
              <a:rPr lang="fi-FI" dirty="0"/>
              <a:t> </a:t>
            </a:r>
            <a:r>
              <a:rPr lang="fi-FI" dirty="0" err="1"/>
              <a:t>myoklonusepilepsiat</a:t>
            </a:r>
            <a:endParaRPr lang="fi-FI" dirty="0"/>
          </a:p>
          <a:p>
            <a:pPr lvl="2"/>
            <a:r>
              <a:rPr lang="fi-FI" dirty="0" err="1"/>
              <a:t>Unverricht</a:t>
            </a:r>
            <a:r>
              <a:rPr lang="fi-FI" dirty="0"/>
              <a:t> Lundborgin oireyhtymä (EPM1)</a:t>
            </a:r>
          </a:p>
          <a:p>
            <a:pPr lvl="2"/>
            <a:r>
              <a:rPr lang="fi-FI" dirty="0"/>
              <a:t>Neuronaaliset </a:t>
            </a:r>
            <a:r>
              <a:rPr lang="fi-FI" dirty="0" err="1"/>
              <a:t>seroidilipofuskinoosit</a:t>
            </a:r>
            <a:endParaRPr lang="fi-FI" dirty="0"/>
          </a:p>
          <a:p>
            <a:pPr lvl="1"/>
            <a:r>
              <a:rPr lang="fi-FI" dirty="0"/>
              <a:t>Imeväisiän vaikea </a:t>
            </a:r>
            <a:r>
              <a:rPr lang="fi-FI" dirty="0" err="1"/>
              <a:t>myoklonusepilepsia</a:t>
            </a:r>
            <a:r>
              <a:rPr lang="fi-FI" dirty="0"/>
              <a:t> (SMEI)</a:t>
            </a:r>
          </a:p>
          <a:p>
            <a:pPr lvl="1"/>
            <a:r>
              <a:rPr lang="fi-FI" dirty="0" err="1"/>
              <a:t>Tuberoosiskleroosi</a:t>
            </a:r>
            <a:endParaRPr lang="fi-FI" dirty="0"/>
          </a:p>
        </p:txBody>
      </p:sp>
      <p:pic>
        <p:nvPicPr>
          <p:cNvPr id="6" name="Picture 5" descr="Valintaruutu merkitty rastilla tasaisella täytöllä">
            <a:extLst>
              <a:ext uri="{FF2B5EF4-FFF2-40B4-BE49-F238E27FC236}">
                <a16:creationId xmlns:a16="http://schemas.microsoft.com/office/drawing/2014/main" id="{072F8F42-9AC3-5981-F684-B228AFEB5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28823" y="2355023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2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  <a:p>
            <a:pPr lvl="1"/>
            <a:r>
              <a:rPr lang="fi-FI" dirty="0"/>
              <a:t>Kohtauksettomuus</a:t>
            </a:r>
          </a:p>
          <a:p>
            <a:pPr lvl="1"/>
            <a:r>
              <a:rPr lang="fi-FI" dirty="0"/>
              <a:t>Epileptisen prosessin etenemisen estäminen</a:t>
            </a:r>
          </a:p>
          <a:p>
            <a:pPr lvl="1"/>
            <a:r>
              <a:rPr lang="fi-FI" dirty="0"/>
              <a:t>Kognitiivisten haittojen estäminen</a:t>
            </a:r>
          </a:p>
          <a:p>
            <a:pPr lvl="1"/>
            <a:r>
              <a:rPr lang="fi-FI" dirty="0"/>
              <a:t>Oikean lääkehoidon valinta myös haittojen minimoimiseksi</a:t>
            </a:r>
          </a:p>
        </p:txBody>
      </p:sp>
    </p:spTree>
    <p:extLst>
      <p:ext uri="{BB962C8B-B14F-4D97-AF65-F5344CB8AC3E}">
        <p14:creationId xmlns:p14="http://schemas.microsoft.com/office/powerpoint/2010/main" val="2065891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Hoitamaton tai huonossa hoitotasapainossa oleva epilepsia on etenevä prosessi</a:t>
            </a:r>
          </a:p>
          <a:p>
            <a:r>
              <a:rPr lang="fi-FI" dirty="0"/>
              <a:t>Runsaat kohtaukset sekä vaurioittavat aivojen rakennetta että haittaavat aivojen normaalia toimintaa</a:t>
            </a:r>
          </a:p>
          <a:p>
            <a:r>
              <a:rPr lang="fi-FI" dirty="0"/>
              <a:t>Kohtaukset lisäävät tapaturmariskiä</a:t>
            </a:r>
          </a:p>
          <a:p>
            <a:r>
              <a:rPr lang="fi-FI" dirty="0"/>
              <a:t>Kuolleisuus epilepsiassa on 2 – 3-kertainen normaaliväestöön verrattuna</a:t>
            </a:r>
          </a:p>
          <a:p>
            <a:pPr lvl="1"/>
            <a:r>
              <a:rPr lang="fi-FI" dirty="0"/>
              <a:t>Hoitoresistentissä epilepsiassa 10 – 100-kertainen</a:t>
            </a:r>
          </a:p>
          <a:p>
            <a:pPr lvl="1"/>
            <a:r>
              <a:rPr lang="fi-FI" dirty="0"/>
              <a:t>Status </a:t>
            </a:r>
            <a:r>
              <a:rPr lang="fi-FI" dirty="0" err="1"/>
              <a:t>epilepticuksessa</a:t>
            </a:r>
            <a:r>
              <a:rPr lang="fi-FI" dirty="0"/>
              <a:t> 20 %!</a:t>
            </a:r>
          </a:p>
        </p:txBody>
      </p:sp>
    </p:spTree>
    <p:extLst>
      <p:ext uri="{BB962C8B-B14F-4D97-AF65-F5344CB8AC3E}">
        <p14:creationId xmlns:p14="http://schemas.microsoft.com/office/powerpoint/2010/main" val="712716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Valitaan sopiva lääkehoito potilaan ja lääkärin yhteistyöllä</a:t>
            </a:r>
          </a:p>
          <a:p>
            <a:r>
              <a:rPr lang="fi-FI" dirty="0"/>
              <a:t>Lääkärin tehtävänä on selvittää oireyhtymä- ja etiologiatasoinen diagnoosi ja informoida potilasta sairaudesta ja lääkehoidon periaatteista sekä lääkehoidon haittavaikutuksista</a:t>
            </a:r>
          </a:p>
          <a:p>
            <a:r>
              <a:rPr lang="fi-FI" dirty="0"/>
              <a:t>Ensitietopäivä, kuntoutumiskurssit, potilasyhdistys</a:t>
            </a:r>
          </a:p>
          <a:p>
            <a:r>
              <a:rPr lang="fi-FI" dirty="0"/>
              <a:t>Ammatillinen ja lääkinnällinen kuntoutus</a:t>
            </a:r>
          </a:p>
          <a:p>
            <a:r>
              <a:rPr lang="fi-FI" dirty="0"/>
              <a:t>Tarvittaessa kirurginen hoito, joskus dieettihoito</a:t>
            </a:r>
          </a:p>
        </p:txBody>
      </p:sp>
    </p:spTree>
    <p:extLst>
      <p:ext uri="{BB962C8B-B14F-4D97-AF65-F5344CB8AC3E}">
        <p14:creationId xmlns:p14="http://schemas.microsoft.com/office/powerpoint/2010/main" val="35412532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Hoitoketju 4-portainen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Perusterveydenhuolto</a:t>
            </a:r>
          </a:p>
          <a:p>
            <a:pPr lvl="2"/>
            <a:r>
              <a:rPr lang="fi-FI" dirty="0"/>
              <a:t>Oireettoman potilaan lääkehoidon kontrollointi omassa terveyskeskuksessa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Erikoissairaanhoito</a:t>
            </a:r>
          </a:p>
          <a:p>
            <a:pPr lvl="2"/>
            <a:r>
              <a:rPr lang="fi-FI" dirty="0"/>
              <a:t>Diagnostiikka ja lääkemuutokset neurologian ja lastenneurologian yksiköissä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Erikoiskeskus</a:t>
            </a:r>
          </a:p>
          <a:p>
            <a:pPr lvl="2"/>
            <a:r>
              <a:rPr lang="fi-FI" dirty="0"/>
              <a:t>Yliopistosairaalat; epilepsiaan erikoistunut moniammatillinen työryhmä</a:t>
            </a:r>
          </a:p>
          <a:p>
            <a:pPr lvl="2"/>
            <a:r>
              <a:rPr lang="fi-FI" dirty="0"/>
              <a:t>Vaikeat ja harvinaiset epilepsiat – video-EEG, neuroradiologia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Epilepsiaan erikoistunut keskus</a:t>
            </a:r>
          </a:p>
          <a:p>
            <a:pPr lvl="2"/>
            <a:r>
              <a:rPr lang="fi-FI" dirty="0"/>
              <a:t>KYS ja HYKS</a:t>
            </a:r>
          </a:p>
          <a:p>
            <a:pPr lvl="2"/>
            <a:r>
              <a:rPr lang="fi-FI" dirty="0"/>
              <a:t>Kallonsisäiset rekisteröinnit</a:t>
            </a:r>
          </a:p>
          <a:p>
            <a:pPr lvl="2"/>
            <a:r>
              <a:rPr lang="fi-FI" dirty="0"/>
              <a:t>Kirurginen hoito</a:t>
            </a:r>
          </a:p>
        </p:txBody>
      </p:sp>
    </p:spTree>
    <p:extLst>
      <p:ext uri="{BB962C8B-B14F-4D97-AF65-F5344CB8AC3E}">
        <p14:creationId xmlns:p14="http://schemas.microsoft.com/office/powerpoint/2010/main" val="37608309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Epilepsian ensisijainen hoito on kohtauksia ehkäisevä lääkehoito</a:t>
            </a:r>
          </a:p>
          <a:p>
            <a:r>
              <a:rPr lang="fi-FI" dirty="0"/>
              <a:t>Lääkehoidolla pyritään ehkäisemään kohtauksen synty ja purkauksen leviäminen</a:t>
            </a:r>
          </a:p>
          <a:p>
            <a:pPr lvl="1"/>
            <a:r>
              <a:rPr lang="fi-FI" dirty="0"/>
              <a:t>Ionikanavien salpaajat</a:t>
            </a:r>
          </a:p>
          <a:p>
            <a:pPr lvl="1"/>
            <a:r>
              <a:rPr lang="fi-FI" dirty="0"/>
              <a:t>GABA-järjestelmän vahvistajat</a:t>
            </a:r>
          </a:p>
          <a:p>
            <a:pPr lvl="1"/>
            <a:r>
              <a:rPr lang="fi-FI" dirty="0" err="1"/>
              <a:t>Glutamaattireseptorien</a:t>
            </a:r>
            <a:r>
              <a:rPr lang="fi-FI" dirty="0"/>
              <a:t> salpaajat</a:t>
            </a:r>
          </a:p>
          <a:p>
            <a:r>
              <a:rPr lang="fi-FI" dirty="0"/>
              <a:t>Monilla lääkeaineilla on useita vaikutuskohteita</a:t>
            </a:r>
          </a:p>
        </p:txBody>
      </p:sp>
    </p:spTree>
    <p:extLst>
      <p:ext uri="{BB962C8B-B14F-4D97-AF65-F5344CB8AC3E}">
        <p14:creationId xmlns:p14="http://schemas.microsoft.com/office/powerpoint/2010/main" val="348855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Epilepsia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 dirty="0"/>
              <a:t>18.2.2026</a:t>
            </a:r>
          </a:p>
        </p:txBody>
      </p:sp>
    </p:spTree>
    <p:extLst>
      <p:ext uri="{BB962C8B-B14F-4D97-AF65-F5344CB8AC3E}">
        <p14:creationId xmlns:p14="http://schemas.microsoft.com/office/powerpoint/2010/main" val="33037483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Aktiopotentiaali</a:t>
            </a:r>
            <a:r>
              <a:rPr lang="fi-FI" dirty="0"/>
              <a:t> tarkoittaa signaalin kulkeutumista hermosolun sisällä solukalvolla olevien jänniteherkkien </a:t>
            </a:r>
            <a:r>
              <a:rPr lang="fi-FI" b="1" dirty="0"/>
              <a:t>natrium-kanavien</a:t>
            </a:r>
            <a:r>
              <a:rPr lang="fi-FI" dirty="0"/>
              <a:t> aktivoituessa</a:t>
            </a:r>
          </a:p>
          <a:p>
            <a:r>
              <a:rPr lang="fi-FI" dirty="0"/>
              <a:t>Kun aktiopotentiaali kulkeutuu hermosolun päähän, siinä olevat </a:t>
            </a:r>
            <a:r>
              <a:rPr lang="fi-FI" b="1" dirty="0"/>
              <a:t>kalsiumkanavat</a:t>
            </a:r>
            <a:r>
              <a:rPr lang="fi-FI" dirty="0"/>
              <a:t> aktivoituvat ja saavat aikaan kalsiumionien </a:t>
            </a:r>
            <a:r>
              <a:rPr lang="fi-FI" dirty="0" err="1"/>
              <a:t>sisäänvirtauksen</a:t>
            </a:r>
            <a:r>
              <a:rPr lang="fi-FI" dirty="0"/>
              <a:t> hermopäätteeseen</a:t>
            </a:r>
          </a:p>
          <a:p>
            <a:r>
              <a:rPr lang="fi-FI" dirty="0"/>
              <a:t>Kalsiumionien </a:t>
            </a:r>
            <a:r>
              <a:rPr lang="fi-FI" dirty="0" err="1"/>
              <a:t>sisäänvirtaus</a:t>
            </a:r>
            <a:r>
              <a:rPr lang="fi-FI" dirty="0"/>
              <a:t> saa aikaan </a:t>
            </a:r>
            <a:r>
              <a:rPr lang="fi-FI" b="1" dirty="0" err="1"/>
              <a:t>eksitatorisen</a:t>
            </a:r>
            <a:r>
              <a:rPr lang="fi-FI" b="1" dirty="0"/>
              <a:t> välittäjäaineen </a:t>
            </a:r>
            <a:r>
              <a:rPr lang="fi-FI" dirty="0"/>
              <a:t>vapautumisen hermosolujen välillä sijaitsevaan synapsiin, mikä saa aikaan aktiopotentiaalin viereisessä hermosolussa</a:t>
            </a:r>
          </a:p>
          <a:p>
            <a:r>
              <a:rPr lang="fi-FI" b="1" dirty="0"/>
              <a:t>Inhibitoriset välittäjäaineet </a:t>
            </a:r>
            <a:r>
              <a:rPr lang="fi-FI" dirty="0"/>
              <a:t>hidastavat viestin välitystä hermosolujen välillä</a:t>
            </a:r>
          </a:p>
        </p:txBody>
      </p:sp>
    </p:spTree>
    <p:extLst>
      <p:ext uri="{BB962C8B-B14F-4D97-AF65-F5344CB8AC3E}">
        <p14:creationId xmlns:p14="http://schemas.microsoft.com/office/powerpoint/2010/main" val="1774566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225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Natrium-kanavien salpaajat</a:t>
            </a:r>
          </a:p>
          <a:p>
            <a:pPr lvl="1"/>
            <a:r>
              <a:rPr lang="fi-FI" dirty="0"/>
              <a:t>Nostavat hermosolun kynnystä aktiopotentiaalin muodostumiseen tai tehostavat jänniteherkkien kanavien </a:t>
            </a:r>
            <a:r>
              <a:rPr lang="fi-FI" dirty="0" err="1"/>
              <a:t>inaktivaatiota</a:t>
            </a:r>
            <a:endParaRPr lang="fi-FI" dirty="0"/>
          </a:p>
          <a:p>
            <a:pPr lvl="1"/>
            <a:r>
              <a:rPr lang="fi-FI" dirty="0"/>
              <a:t>Sopivat </a:t>
            </a:r>
            <a:r>
              <a:rPr lang="fi-FI" b="1" dirty="0"/>
              <a:t>paikallisalkuisen</a:t>
            </a:r>
            <a:r>
              <a:rPr lang="fi-FI" dirty="0"/>
              <a:t> epilepsian hoitoon, voivat pahentaa muita</a:t>
            </a:r>
          </a:p>
          <a:p>
            <a:pPr lvl="1"/>
            <a:r>
              <a:rPr lang="fi-FI" dirty="0"/>
              <a:t>Haittavaikutuksena huimaus ja tasapainohäiriöt</a:t>
            </a:r>
          </a:p>
          <a:p>
            <a:pPr lvl="1"/>
            <a:r>
              <a:rPr lang="fi-FI" dirty="0"/>
              <a:t>Esimerkkejä</a:t>
            </a:r>
          </a:p>
          <a:p>
            <a:pPr lvl="2"/>
            <a:r>
              <a:rPr lang="fi-FI" dirty="0" err="1"/>
              <a:t>Karbamatsepiini</a:t>
            </a:r>
            <a:r>
              <a:rPr lang="fi-FI" dirty="0"/>
              <a:t> (</a:t>
            </a:r>
            <a:r>
              <a:rPr lang="fi-FI" dirty="0" err="1"/>
              <a:t>Neurotol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Okskarbatsepiini</a:t>
            </a:r>
            <a:r>
              <a:rPr lang="fi-FI" dirty="0"/>
              <a:t> (</a:t>
            </a:r>
            <a:r>
              <a:rPr lang="fi-FI" dirty="0" err="1"/>
              <a:t>Trileptal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Fenytoiini</a:t>
            </a:r>
            <a:r>
              <a:rPr lang="fi-FI" dirty="0"/>
              <a:t> (</a:t>
            </a:r>
            <a:r>
              <a:rPr lang="fi-FI" dirty="0" err="1"/>
              <a:t>Hydantin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Rufinamidi</a:t>
            </a:r>
            <a:r>
              <a:rPr lang="fi-FI" dirty="0"/>
              <a:t> (</a:t>
            </a:r>
            <a:r>
              <a:rPr lang="fi-FI" dirty="0" err="1"/>
              <a:t>Inovelon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Lamotrigiini</a:t>
            </a:r>
            <a:r>
              <a:rPr lang="fi-FI" dirty="0"/>
              <a:t> (</a:t>
            </a:r>
            <a:r>
              <a:rPr lang="fi-FI" dirty="0" err="1"/>
              <a:t>Lamictal</a:t>
            </a:r>
            <a:r>
              <a:rPr lang="fi-FI" dirty="0"/>
              <a:t>) (*=sopii myös yleistyneeseen epilepsiaan)</a:t>
            </a:r>
          </a:p>
          <a:p>
            <a:pPr lvl="2"/>
            <a:r>
              <a:rPr lang="fi-FI" dirty="0" err="1"/>
              <a:t>Eslikarbatsepiiniasetaatti</a:t>
            </a:r>
            <a:r>
              <a:rPr lang="fi-FI" dirty="0"/>
              <a:t> (</a:t>
            </a:r>
            <a:r>
              <a:rPr lang="fi-FI" dirty="0" err="1"/>
              <a:t>Zebinix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Lakosamidi</a:t>
            </a:r>
            <a:r>
              <a:rPr lang="fi-FI" dirty="0"/>
              <a:t> (</a:t>
            </a:r>
            <a:r>
              <a:rPr lang="fi-FI" dirty="0" err="1"/>
              <a:t>Vimpat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289441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Kalsium-kanavien salpaajat</a:t>
            </a:r>
          </a:p>
          <a:p>
            <a:pPr lvl="1"/>
            <a:r>
              <a:rPr lang="fi-FI" dirty="0"/>
              <a:t>Hidastavat välittäjäaineiden vapautumista hermopäätteeseen</a:t>
            </a:r>
          </a:p>
          <a:p>
            <a:pPr lvl="1"/>
            <a:r>
              <a:rPr lang="fi-FI" dirty="0"/>
              <a:t>Sopii </a:t>
            </a:r>
            <a:r>
              <a:rPr lang="fi-FI" b="1" dirty="0"/>
              <a:t>yleistyneiden</a:t>
            </a:r>
            <a:r>
              <a:rPr lang="fi-FI" dirty="0"/>
              <a:t> </a:t>
            </a:r>
            <a:r>
              <a:rPr lang="fi-FI" b="1" dirty="0"/>
              <a:t>poissaolokohtausten</a:t>
            </a:r>
            <a:r>
              <a:rPr lang="fi-FI" dirty="0"/>
              <a:t> ehkäisyyn</a:t>
            </a:r>
          </a:p>
          <a:p>
            <a:pPr lvl="2"/>
            <a:r>
              <a:rPr lang="fi-FI" dirty="0" err="1"/>
              <a:t>Etosuksimidi</a:t>
            </a:r>
            <a:r>
              <a:rPr lang="fi-FI" dirty="0"/>
              <a:t> (</a:t>
            </a:r>
            <a:r>
              <a:rPr lang="fi-FI" dirty="0" err="1"/>
              <a:t>Petnidan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Sopivat lisälääkkeiksi </a:t>
            </a:r>
            <a:r>
              <a:rPr lang="fi-FI" b="1" dirty="0"/>
              <a:t>paikallisalkuisissa</a:t>
            </a:r>
            <a:r>
              <a:rPr lang="fi-FI" dirty="0"/>
              <a:t> epilepsioissa</a:t>
            </a:r>
          </a:p>
          <a:p>
            <a:pPr lvl="2"/>
            <a:r>
              <a:rPr lang="fi-FI" dirty="0" err="1"/>
              <a:t>Gabapentiini</a:t>
            </a:r>
            <a:r>
              <a:rPr lang="fi-FI" dirty="0"/>
              <a:t> (</a:t>
            </a:r>
            <a:r>
              <a:rPr lang="fi-FI" dirty="0" err="1"/>
              <a:t>Gabrion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Pregabaliini</a:t>
            </a:r>
            <a:r>
              <a:rPr lang="fi-FI" dirty="0"/>
              <a:t> (</a:t>
            </a:r>
            <a:r>
              <a:rPr lang="fi-FI" dirty="0" err="1"/>
              <a:t>Lyrica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626711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GABA-järjestelmään vaikuttavat lääkeaineet</a:t>
            </a:r>
          </a:p>
          <a:p>
            <a:pPr lvl="1"/>
            <a:r>
              <a:rPr lang="fi-FI" dirty="0"/>
              <a:t>Tehostavat inhibitorista välittäjäainejärjestelmää joko vahvistamalla </a:t>
            </a:r>
            <a:r>
              <a:rPr lang="fi-FI" dirty="0" err="1"/>
              <a:t>GABA:n</a:t>
            </a:r>
            <a:r>
              <a:rPr lang="fi-FI" dirty="0"/>
              <a:t> vaikutusta tai ehkäisemällä sen hajoamista tai takaisinottoa synapsissa</a:t>
            </a:r>
          </a:p>
          <a:p>
            <a:pPr lvl="1"/>
            <a:r>
              <a:rPr lang="fi-FI" dirty="0"/>
              <a:t>Käytetään useimmiten lisälääkkeinä </a:t>
            </a:r>
            <a:r>
              <a:rPr lang="fi-FI" b="1" dirty="0"/>
              <a:t>paikallisalkuisissa</a:t>
            </a:r>
            <a:r>
              <a:rPr lang="fi-FI" dirty="0"/>
              <a:t> tai </a:t>
            </a:r>
            <a:r>
              <a:rPr lang="fi-FI" b="1" dirty="0"/>
              <a:t>yleistyneissä</a:t>
            </a:r>
            <a:r>
              <a:rPr lang="fi-FI" dirty="0"/>
              <a:t> epilepsioissa</a:t>
            </a:r>
          </a:p>
          <a:p>
            <a:pPr lvl="1"/>
            <a:r>
              <a:rPr lang="fi-FI" dirty="0"/>
              <a:t>Haittavaikutuksina psykiatriset haitat</a:t>
            </a:r>
          </a:p>
          <a:p>
            <a:pPr lvl="1"/>
            <a:r>
              <a:rPr lang="fi-FI" dirty="0"/>
              <a:t>Esimerkkejä</a:t>
            </a:r>
          </a:p>
          <a:p>
            <a:pPr lvl="2"/>
            <a:r>
              <a:rPr lang="fi-FI" dirty="0" err="1"/>
              <a:t>Fenobarbitaali</a:t>
            </a:r>
            <a:r>
              <a:rPr lang="fi-FI" dirty="0"/>
              <a:t> (</a:t>
            </a:r>
            <a:r>
              <a:rPr lang="fi-FI" dirty="0" err="1"/>
              <a:t>Luminal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Klobatsaami</a:t>
            </a:r>
            <a:r>
              <a:rPr lang="fi-FI" dirty="0"/>
              <a:t> (</a:t>
            </a:r>
            <a:r>
              <a:rPr lang="fi-FI" dirty="0" err="1"/>
              <a:t>Frisium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Klonatsepaami</a:t>
            </a:r>
            <a:r>
              <a:rPr lang="fi-FI" dirty="0"/>
              <a:t> (</a:t>
            </a:r>
            <a:r>
              <a:rPr lang="fi-FI" dirty="0" err="1"/>
              <a:t>Rivatril</a:t>
            </a:r>
            <a:r>
              <a:rPr lang="fi-FI" dirty="0"/>
              <a:t>)</a:t>
            </a:r>
          </a:p>
          <a:p>
            <a:pPr lvl="2"/>
            <a:r>
              <a:rPr lang="fi-FI" dirty="0" err="1"/>
              <a:t>Vigabatriini</a:t>
            </a:r>
            <a:r>
              <a:rPr lang="fi-FI" dirty="0"/>
              <a:t> (</a:t>
            </a:r>
            <a:r>
              <a:rPr lang="fi-FI" dirty="0" err="1"/>
              <a:t>Sabrilex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002161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Valproiinihappo</a:t>
            </a:r>
            <a:r>
              <a:rPr lang="fi-FI" dirty="0"/>
              <a:t> (</a:t>
            </a:r>
            <a:r>
              <a:rPr lang="fi-FI" dirty="0" err="1"/>
              <a:t>Deprakine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Useita vaikutusmekanismeja</a:t>
            </a:r>
          </a:p>
          <a:p>
            <a:pPr lvl="1"/>
            <a:r>
              <a:rPr lang="fi-FI" dirty="0"/>
              <a:t>Ensisijaislääke ja usein tehokkain lääke </a:t>
            </a:r>
            <a:r>
              <a:rPr lang="fi-FI" b="1" dirty="0"/>
              <a:t>yleistyneissä epilepsiaoireyhtymissä</a:t>
            </a:r>
          </a:p>
          <a:p>
            <a:pPr lvl="1"/>
            <a:r>
              <a:rPr lang="fi-FI" dirty="0"/>
              <a:t>Haittavaikutuksena teratogeeniset vaikutukset, joten ei suositella hedelmällisessä iässä oleville tai raskaana oleville naisille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88127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Levetirasetaami</a:t>
            </a:r>
            <a:r>
              <a:rPr lang="fi-FI" dirty="0"/>
              <a:t> (</a:t>
            </a:r>
            <a:r>
              <a:rPr lang="fi-FI" dirty="0" err="1"/>
              <a:t>Keppra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Säätelee välittäjäaineiden vapautumista synapsiin osittain tuntemattomalla tavalla</a:t>
            </a:r>
          </a:p>
          <a:p>
            <a:pPr lvl="1"/>
            <a:r>
              <a:rPr lang="fi-FI" dirty="0"/>
              <a:t>Sopii yksinään </a:t>
            </a:r>
            <a:r>
              <a:rPr lang="fi-FI" b="1" dirty="0"/>
              <a:t>paikallisalkuisen epilepsian </a:t>
            </a:r>
            <a:r>
              <a:rPr lang="fi-FI" dirty="0"/>
              <a:t>ensilääkkeeksi sekä lisälääkkeeksi </a:t>
            </a:r>
            <a:r>
              <a:rPr lang="fi-FI" b="1" dirty="0"/>
              <a:t>paikallisalkuisessa</a:t>
            </a:r>
            <a:r>
              <a:rPr lang="fi-FI" dirty="0"/>
              <a:t>, </a:t>
            </a:r>
            <a:r>
              <a:rPr lang="fi-FI" b="1" dirty="0"/>
              <a:t>yleistyneessä </a:t>
            </a:r>
            <a:r>
              <a:rPr lang="fi-FI" b="1" dirty="0" err="1"/>
              <a:t>toonis</a:t>
            </a:r>
            <a:r>
              <a:rPr lang="fi-FI" b="1" dirty="0"/>
              <a:t>-kloonisessa </a:t>
            </a:r>
            <a:r>
              <a:rPr lang="fi-FI" dirty="0"/>
              <a:t>ja </a:t>
            </a:r>
            <a:r>
              <a:rPr lang="fi-FI" b="1" dirty="0"/>
              <a:t>nuoruusiän </a:t>
            </a:r>
            <a:r>
              <a:rPr lang="fi-FI" b="1" dirty="0" err="1"/>
              <a:t>mykloonisen</a:t>
            </a:r>
            <a:r>
              <a:rPr lang="fi-FI" b="1" dirty="0"/>
              <a:t> epilepsian </a:t>
            </a:r>
            <a:r>
              <a:rPr lang="fi-FI" dirty="0"/>
              <a:t>hoidossa</a:t>
            </a:r>
          </a:p>
          <a:p>
            <a:pPr lvl="1"/>
            <a:r>
              <a:rPr lang="fi-FI" dirty="0"/>
              <a:t>Voidaan antaa myös laskimonsisäisesti kun suun kautta annostelu ei ole mahdollista, mm. </a:t>
            </a:r>
            <a:r>
              <a:rPr lang="fi-FI" b="1" dirty="0"/>
              <a:t>status </a:t>
            </a:r>
            <a:r>
              <a:rPr lang="fi-FI" b="1" dirty="0" err="1"/>
              <a:t>epilepticuksen</a:t>
            </a:r>
            <a:r>
              <a:rPr lang="fi-FI" b="1" dirty="0"/>
              <a:t> </a:t>
            </a:r>
            <a:r>
              <a:rPr lang="fi-FI" dirty="0"/>
              <a:t>hoidossa</a:t>
            </a:r>
          </a:p>
          <a:p>
            <a:pPr lvl="1"/>
            <a:r>
              <a:rPr lang="fi-FI" dirty="0"/>
              <a:t>Yleisinä haittavaikutuksina väsymys, heikotus ja huimaus sekä harvinaisempana psyykkisiä oireita kuten ärtyisyyttä tai unettomuutta</a:t>
            </a:r>
          </a:p>
        </p:txBody>
      </p:sp>
    </p:spTree>
    <p:extLst>
      <p:ext uri="{BB962C8B-B14F-4D97-AF65-F5344CB8AC3E}">
        <p14:creationId xmlns:p14="http://schemas.microsoft.com/office/powerpoint/2010/main" val="16577080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Topiramaatti</a:t>
            </a:r>
            <a:r>
              <a:rPr lang="fi-FI" dirty="0"/>
              <a:t> (</a:t>
            </a:r>
            <a:r>
              <a:rPr lang="fi-FI" dirty="0" err="1"/>
              <a:t>Topimax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Vähentää </a:t>
            </a:r>
            <a:r>
              <a:rPr lang="fi-FI" dirty="0" err="1"/>
              <a:t>glutamaattireseptorin</a:t>
            </a:r>
            <a:r>
              <a:rPr lang="fi-FI" dirty="0"/>
              <a:t> vaikutusta ja säätelee GABA-reseptoria</a:t>
            </a:r>
          </a:p>
          <a:p>
            <a:pPr lvl="1"/>
            <a:r>
              <a:rPr lang="fi-FI" dirty="0"/>
              <a:t>Sopii sekä yksinään että lisälääkkeenä sekä </a:t>
            </a:r>
            <a:r>
              <a:rPr lang="fi-FI" b="1" dirty="0"/>
              <a:t>paikallisalkuisissa</a:t>
            </a:r>
            <a:r>
              <a:rPr lang="fi-FI" dirty="0"/>
              <a:t> että </a:t>
            </a:r>
            <a:r>
              <a:rPr lang="fi-FI" b="1" dirty="0"/>
              <a:t>yleistyneissä</a:t>
            </a:r>
            <a:r>
              <a:rPr lang="fi-FI" dirty="0"/>
              <a:t> epilepsioissa ja lisälääkkeenä </a:t>
            </a:r>
            <a:r>
              <a:rPr lang="fi-FI" b="1" dirty="0"/>
              <a:t>Lennox-</a:t>
            </a:r>
            <a:r>
              <a:rPr lang="fi-FI" b="1" dirty="0" err="1"/>
              <a:t>Gastaut’n</a:t>
            </a:r>
            <a:r>
              <a:rPr lang="fi-FI" b="1" dirty="0"/>
              <a:t> oireyhtymässä</a:t>
            </a:r>
            <a:endParaRPr lang="fi-FI" dirty="0"/>
          </a:p>
          <a:p>
            <a:pPr lvl="1"/>
            <a:r>
              <a:rPr lang="fi-FI" dirty="0"/>
              <a:t>Yleisinä haittavaikutuksina huimaus, heikotus, päänsärky, </a:t>
            </a:r>
            <a:r>
              <a:rPr lang="fi-FI" dirty="0" err="1"/>
              <a:t>ataksia</a:t>
            </a:r>
            <a:r>
              <a:rPr lang="fi-FI" dirty="0"/>
              <a:t>, kognitiiviset oireet sekä väsymys. Oireet saattavat kuitenkin väistyä itsestään hoidon jatkuessa</a:t>
            </a:r>
          </a:p>
        </p:txBody>
      </p:sp>
    </p:spTree>
    <p:extLst>
      <p:ext uri="{BB962C8B-B14F-4D97-AF65-F5344CB8AC3E}">
        <p14:creationId xmlns:p14="http://schemas.microsoft.com/office/powerpoint/2010/main" val="6353309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Suoraan yleistyvät kohtaukset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Suoraan yleistyvä kohtaukset alkavat yleensä lapsuus- tai nuoruusiällä, harvinaisia yli 30-vuotiaalla</a:t>
            </a:r>
          </a:p>
          <a:p>
            <a:r>
              <a:rPr lang="fi-FI" dirty="0"/>
              <a:t>Tärkeimmät aikuisikään asti jatkuvat epilepsiasyndroomat ovat nuoruusiän </a:t>
            </a:r>
            <a:r>
              <a:rPr lang="fi-FI" dirty="0" err="1"/>
              <a:t>myoklooninen</a:t>
            </a:r>
            <a:r>
              <a:rPr lang="fi-FI" dirty="0"/>
              <a:t> epilepsia, nuoruusiän poissaoloepilepsia sekä Lennox-</a:t>
            </a:r>
            <a:r>
              <a:rPr lang="fi-FI" dirty="0" err="1"/>
              <a:t>Gastaut’n</a:t>
            </a:r>
            <a:r>
              <a:rPr lang="fi-FI" dirty="0"/>
              <a:t> syndrooma</a:t>
            </a:r>
          </a:p>
          <a:p>
            <a:r>
              <a:rPr lang="fi-FI" dirty="0"/>
              <a:t>Yleisimmät kohtaustyypit ovat </a:t>
            </a:r>
            <a:r>
              <a:rPr lang="fi-FI" dirty="0" err="1"/>
              <a:t>toonis</a:t>
            </a:r>
            <a:r>
              <a:rPr lang="fi-FI" dirty="0"/>
              <a:t>-klooniset kohtaukset, poissaolokohtaukset, </a:t>
            </a:r>
            <a:r>
              <a:rPr lang="fi-FI" dirty="0" err="1"/>
              <a:t>myoklooniset</a:t>
            </a:r>
            <a:r>
              <a:rPr lang="fi-FI" dirty="0"/>
              <a:t> kohtaukset sekä </a:t>
            </a:r>
            <a:r>
              <a:rPr lang="fi-FI" dirty="0" err="1"/>
              <a:t>atooniset</a:t>
            </a:r>
            <a:r>
              <a:rPr lang="fi-FI" dirty="0"/>
              <a:t> tai tooniset kohtaukset (kaatumiskohtaukset, Lennox-</a:t>
            </a:r>
            <a:r>
              <a:rPr lang="fi-FI" dirty="0" err="1"/>
              <a:t>Gastaut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31525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Suoraan yleistyvät kohtaukset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Evidenssi hoitojen tehosta</a:t>
            </a:r>
          </a:p>
          <a:p>
            <a:pPr lvl="1"/>
            <a:r>
              <a:rPr lang="fi-FI" dirty="0"/>
              <a:t>Syndroomalähtöiset tutkimukset ovat hyvin harvinaisia</a:t>
            </a:r>
          </a:p>
          <a:p>
            <a:pPr lvl="1"/>
            <a:r>
              <a:rPr lang="fi-FI" dirty="0"/>
              <a:t>Satunnaistetut kaksoissokkotutkimukset harvinaisia</a:t>
            </a:r>
          </a:p>
          <a:p>
            <a:pPr lvl="1"/>
            <a:r>
              <a:rPr lang="fi-FI" dirty="0"/>
              <a:t>Eri lääkkeitä vertailevat tutkimukset harvinaisia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Kliinisen kokemuksen merkitys edelleen oleellista lääkkeen valinnassa</a:t>
            </a:r>
          </a:p>
        </p:txBody>
      </p:sp>
    </p:spTree>
    <p:extLst>
      <p:ext uri="{BB962C8B-B14F-4D97-AF65-F5344CB8AC3E}">
        <p14:creationId xmlns:p14="http://schemas.microsoft.com/office/powerpoint/2010/main" val="8057240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Suoraan yleistyvät kohtaukset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Ensisijainen hoitovaihtoehto on </a:t>
            </a:r>
            <a:r>
              <a:rPr lang="fi-FI" b="1" dirty="0" err="1"/>
              <a:t>valproaatti</a:t>
            </a:r>
            <a:endParaRPr lang="fi-FI" b="1" dirty="0"/>
          </a:p>
          <a:p>
            <a:pPr lvl="1"/>
            <a:r>
              <a:rPr lang="fi-FI" dirty="0"/>
              <a:t>Kontrolloituja tutkimuksia vähän</a:t>
            </a:r>
          </a:p>
          <a:p>
            <a:pPr lvl="1"/>
            <a:r>
              <a:rPr lang="fi-FI" dirty="0"/>
              <a:t>Pitkäaikainen kliininen kokemus</a:t>
            </a:r>
          </a:p>
          <a:p>
            <a:pPr lvl="1"/>
            <a:r>
              <a:rPr lang="fi-FI" dirty="0"/>
              <a:t>Haittavaikutukset yleisiä, ei suositella fertiili-ikäisille naisille</a:t>
            </a:r>
          </a:p>
          <a:p>
            <a:r>
              <a:rPr lang="fi-FI" dirty="0"/>
              <a:t>Uusista lääkkeistä paras näyttö on </a:t>
            </a:r>
            <a:r>
              <a:rPr lang="fi-FI" b="1" dirty="0" err="1"/>
              <a:t>lamotrigiinista</a:t>
            </a:r>
            <a:r>
              <a:rPr lang="fi-FI" dirty="0"/>
              <a:t>, </a:t>
            </a:r>
            <a:r>
              <a:rPr lang="fi-FI" b="1" dirty="0" err="1"/>
              <a:t>topiramaatista</a:t>
            </a:r>
            <a:r>
              <a:rPr lang="fi-FI" dirty="0"/>
              <a:t> ja </a:t>
            </a:r>
            <a:r>
              <a:rPr lang="fi-FI" b="1" dirty="0" err="1"/>
              <a:t>levetirasetaamista</a:t>
            </a:r>
            <a:endParaRPr lang="fi-FI" b="1" dirty="0"/>
          </a:p>
          <a:p>
            <a:r>
              <a:rPr lang="fi-FI" dirty="0"/>
              <a:t>Jotkut paikallisalkuisten epilepsioiden lääkkeet, erityisesti monet natrium-kanavan salpaajat, saattavat pahentaa yleistyviä </a:t>
            </a:r>
            <a:r>
              <a:rPr lang="fi-FI" dirty="0" err="1"/>
              <a:t>myokloonisia</a:t>
            </a:r>
            <a:r>
              <a:rPr lang="fi-FI" dirty="0"/>
              <a:t>- ja poissaolokohtauksia </a:t>
            </a:r>
          </a:p>
        </p:txBody>
      </p:sp>
    </p:spTree>
    <p:extLst>
      <p:ext uri="{BB962C8B-B14F-4D97-AF65-F5344CB8AC3E}">
        <p14:creationId xmlns:p14="http://schemas.microsoft.com/office/powerpoint/2010/main" val="253706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Määritelmä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Epilepsia</a:t>
            </a:r>
            <a:r>
              <a:rPr lang="fi-FI" dirty="0"/>
              <a:t> on krooninen neurologinen sairaus, jossa henkilöllä on taipumus saada epileptisiä kohtauksia toistuvasti ilman altistavia tekijöitä</a:t>
            </a:r>
          </a:p>
          <a:p>
            <a:r>
              <a:rPr lang="fi-FI" b="1" dirty="0"/>
              <a:t>Epileptinen kohtaus </a:t>
            </a:r>
            <a:r>
              <a:rPr lang="fi-FI" dirty="0"/>
              <a:t>on aivotoiminnan ohimenevä häiriö, jonka syynä on poikkeava, purkauksenomainen aivosähkötoiminta</a:t>
            </a:r>
          </a:p>
        </p:txBody>
      </p:sp>
    </p:spTree>
    <p:extLst>
      <p:ext uri="{BB962C8B-B14F-4D97-AF65-F5344CB8AC3E}">
        <p14:creationId xmlns:p14="http://schemas.microsoft.com/office/powerpoint/2010/main" val="33139916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Paikallisalkuiset kohtaukset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Ensisijaisena lääkkeenä ovat natrium-kanavan salpaajat </a:t>
            </a:r>
            <a:r>
              <a:rPr lang="fi-FI" b="1" dirty="0" err="1"/>
              <a:t>karbamatsepiini</a:t>
            </a:r>
            <a:r>
              <a:rPr lang="fi-FI" dirty="0"/>
              <a:t> tai </a:t>
            </a:r>
            <a:r>
              <a:rPr lang="fi-FI" b="1" dirty="0" err="1"/>
              <a:t>okskarbatsepiini</a:t>
            </a:r>
            <a:endParaRPr lang="fi-FI" b="1" dirty="0"/>
          </a:p>
          <a:p>
            <a:r>
              <a:rPr lang="fi-FI" dirty="0"/>
              <a:t>Toissijaisia lääkkeitä ovat </a:t>
            </a:r>
            <a:r>
              <a:rPr lang="fi-FI" b="1" dirty="0" err="1"/>
              <a:t>lamotrigiini</a:t>
            </a:r>
            <a:r>
              <a:rPr lang="fi-FI" dirty="0"/>
              <a:t>, </a:t>
            </a:r>
            <a:r>
              <a:rPr lang="fi-FI" b="1" dirty="0" err="1"/>
              <a:t>topiramaatti</a:t>
            </a:r>
            <a:r>
              <a:rPr lang="fi-FI" dirty="0"/>
              <a:t> ja </a:t>
            </a:r>
            <a:r>
              <a:rPr lang="fi-FI" b="1" dirty="0" err="1"/>
              <a:t>valproaatti</a:t>
            </a:r>
            <a:endParaRPr lang="fi-FI" b="1" dirty="0"/>
          </a:p>
          <a:p>
            <a:r>
              <a:rPr lang="fi-FI" dirty="0"/>
              <a:t>Vaihtoehtona on lisäksi </a:t>
            </a:r>
            <a:r>
              <a:rPr lang="fi-FI" b="1" dirty="0" err="1"/>
              <a:t>fenytoiini</a:t>
            </a:r>
            <a:r>
              <a:rPr lang="fi-FI" dirty="0"/>
              <a:t>, mutta sitä ei enää suositella pitkäaikaishaittavaikutusten vuoksi ensisijaiseksi lääkkeeksi</a:t>
            </a:r>
          </a:p>
        </p:txBody>
      </p:sp>
    </p:spTree>
    <p:extLst>
      <p:ext uri="{BB962C8B-B14F-4D97-AF65-F5344CB8AC3E}">
        <p14:creationId xmlns:p14="http://schemas.microsoft.com/office/powerpoint/2010/main" val="27559097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Luokittelemattomat kohtaukset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Luokittelemattomien kohtausten ensisijainen lääke riippuu potilaan iästä:</a:t>
            </a:r>
          </a:p>
          <a:p>
            <a:pPr lvl="1"/>
            <a:r>
              <a:rPr lang="fi-FI" dirty="0"/>
              <a:t>Alle 30-vuotiailla ensisijainen lääke on </a:t>
            </a:r>
            <a:r>
              <a:rPr lang="fi-FI" b="1" dirty="0" err="1"/>
              <a:t>valproaatti</a:t>
            </a:r>
            <a:endParaRPr lang="fi-FI" b="1" dirty="0"/>
          </a:p>
          <a:p>
            <a:pPr lvl="1"/>
            <a:r>
              <a:rPr lang="fi-FI" dirty="0"/>
              <a:t>Yli 30-vuotiailla ensisijainen lääke on </a:t>
            </a:r>
            <a:r>
              <a:rPr lang="fi-FI" b="1" dirty="0" err="1"/>
              <a:t>karbamatsepiini</a:t>
            </a:r>
            <a:r>
              <a:rPr lang="fi-FI" dirty="0"/>
              <a:t> tai </a:t>
            </a:r>
            <a:r>
              <a:rPr lang="fi-FI" b="1" dirty="0" err="1"/>
              <a:t>okskarbatsepiini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381951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Lääkehoito: Pitkittynyt kohtaus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Ensin </a:t>
            </a:r>
            <a:r>
              <a:rPr lang="fi-FI" dirty="0" err="1"/>
              <a:t>bentsodiatsepiini</a:t>
            </a:r>
            <a:endParaRPr lang="fi-FI" dirty="0"/>
          </a:p>
          <a:p>
            <a:pPr lvl="1"/>
            <a:r>
              <a:rPr lang="fi-FI" dirty="0"/>
              <a:t>Diatsepaami suppo tai </a:t>
            </a:r>
            <a:r>
              <a:rPr lang="fi-FI" dirty="0" err="1"/>
              <a:t>i.v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Midatsolaami</a:t>
            </a:r>
            <a:r>
              <a:rPr lang="fi-FI" dirty="0"/>
              <a:t> </a:t>
            </a:r>
            <a:r>
              <a:rPr lang="fi-FI" dirty="0" err="1"/>
              <a:t>bukkaalisesti</a:t>
            </a:r>
            <a:endParaRPr lang="fi-FI" dirty="0"/>
          </a:p>
          <a:p>
            <a:pPr lvl="1"/>
            <a:r>
              <a:rPr lang="fi-FI" dirty="0" err="1"/>
              <a:t>Loratsepaami</a:t>
            </a:r>
            <a:r>
              <a:rPr lang="fi-FI" dirty="0"/>
              <a:t> </a:t>
            </a:r>
            <a:r>
              <a:rPr lang="fi-FI" dirty="0" err="1"/>
              <a:t>i.v</a:t>
            </a:r>
            <a:r>
              <a:rPr lang="fi-FI" dirty="0"/>
              <a:t>.</a:t>
            </a:r>
          </a:p>
          <a:p>
            <a:r>
              <a:rPr lang="fi-FI" dirty="0"/>
              <a:t>Toisen linjan lääkkeenä</a:t>
            </a:r>
          </a:p>
          <a:p>
            <a:pPr lvl="1"/>
            <a:r>
              <a:rPr lang="fi-FI" dirty="0" err="1"/>
              <a:t>Fosfenytoiini</a:t>
            </a:r>
            <a:endParaRPr lang="fi-FI" dirty="0"/>
          </a:p>
          <a:p>
            <a:pPr lvl="1"/>
            <a:r>
              <a:rPr lang="fi-FI" dirty="0" err="1"/>
              <a:t>Valproaatti</a:t>
            </a:r>
            <a:endParaRPr lang="fi-FI" dirty="0"/>
          </a:p>
          <a:p>
            <a:pPr lvl="1"/>
            <a:r>
              <a:rPr lang="fi-FI" dirty="0" err="1"/>
              <a:t>Levetirasetaami</a:t>
            </a:r>
            <a:endParaRPr lang="fi-FI" dirty="0"/>
          </a:p>
          <a:p>
            <a:pPr lvl="1"/>
            <a:r>
              <a:rPr lang="fi-FI" dirty="0" err="1"/>
              <a:t>Tiopentaali</a:t>
            </a:r>
            <a:r>
              <a:rPr lang="fi-FI" dirty="0"/>
              <a:t> tai </a:t>
            </a:r>
            <a:r>
              <a:rPr lang="fi-FI" dirty="0" err="1"/>
              <a:t>propofolianestesia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17106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Toteutuvatko lääkehoidon tavoitteet?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Vastasairastuneiden lääkevasteessa merkittäviä eroja</a:t>
            </a:r>
          </a:p>
          <a:p>
            <a:pPr lvl="1"/>
            <a:r>
              <a:rPr lang="fi-FI" dirty="0"/>
              <a:t>50 % reagoi aloitetulle lääkitykselle heti</a:t>
            </a:r>
          </a:p>
          <a:p>
            <a:pPr lvl="1"/>
            <a:r>
              <a:rPr lang="fi-FI" dirty="0"/>
              <a:t>25 % reagoi lääkkeelle osittain</a:t>
            </a:r>
          </a:p>
          <a:p>
            <a:pPr lvl="1"/>
            <a:r>
              <a:rPr lang="fi-FI" dirty="0"/>
              <a:t>25 % hoitoresistenttejä</a:t>
            </a:r>
          </a:p>
          <a:p>
            <a:r>
              <a:rPr lang="fi-FI" dirty="0"/>
              <a:t>Edellytyksenä hoidon onnistumiselle on kohtaustilanteen ja lääkevasteiden pitkäjänteinen seuranta</a:t>
            </a:r>
          </a:p>
          <a:p>
            <a:pPr lvl="1"/>
            <a:r>
              <a:rPr lang="fi-FI" dirty="0"/>
              <a:t>Etenkin, jos lääkevaste vain osittainen</a:t>
            </a:r>
          </a:p>
        </p:txBody>
      </p:sp>
    </p:spTree>
    <p:extLst>
      <p:ext uri="{BB962C8B-B14F-4D97-AF65-F5344CB8AC3E}">
        <p14:creationId xmlns:p14="http://schemas.microsoft.com/office/powerpoint/2010/main" val="21232923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lääkitys ei tehoa?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Sopimaton lääkitys</a:t>
            </a:r>
          </a:p>
          <a:p>
            <a:pPr lvl="1"/>
            <a:r>
              <a:rPr lang="fi-FI" dirty="0"/>
              <a:t>Epileptiset kohtaukset vai jotain muuta?</a:t>
            </a:r>
          </a:p>
          <a:p>
            <a:pPr lvl="1"/>
            <a:r>
              <a:rPr lang="fi-FI" dirty="0"/>
              <a:t>Altistavat tekijät?</a:t>
            </a:r>
          </a:p>
          <a:p>
            <a:r>
              <a:rPr lang="fi-FI" dirty="0"/>
              <a:t>Riittämätön lääkitys</a:t>
            </a:r>
          </a:p>
          <a:p>
            <a:pPr lvl="1"/>
            <a:r>
              <a:rPr lang="fi-FI" dirty="0"/>
              <a:t>Sopimaton annostus</a:t>
            </a:r>
          </a:p>
          <a:p>
            <a:r>
              <a:rPr lang="fi-FI" dirty="0"/>
              <a:t>Sietämättömät haittavaikutukset tai diagnoosin kieltäminen</a:t>
            </a:r>
          </a:p>
          <a:p>
            <a:pPr lvl="1"/>
            <a:r>
              <a:rPr lang="fi-FI" dirty="0"/>
              <a:t>Kohtausta muistuttavat haittavaikutukset</a:t>
            </a:r>
            <a:endParaRPr lang="fi-FI" b="1" dirty="0"/>
          </a:p>
          <a:p>
            <a:pPr lvl="1"/>
            <a:r>
              <a:rPr lang="fi-FI" dirty="0"/>
              <a:t>Lääkitys jää käyttämättä</a:t>
            </a:r>
          </a:p>
          <a:p>
            <a:r>
              <a:rPr lang="fi-FI" dirty="0"/>
              <a:t>Hoitoresistentti epilepsia</a:t>
            </a:r>
          </a:p>
        </p:txBody>
      </p:sp>
    </p:spTree>
    <p:extLst>
      <p:ext uri="{BB962C8B-B14F-4D97-AF65-F5344CB8AC3E}">
        <p14:creationId xmlns:p14="http://schemas.microsoft.com/office/powerpoint/2010/main" val="20229879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Vaikean epilepsian hoidon suunnittelu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Kohtausluokittelu ja mahdollisen epilepsiaoireyhtymän tunnistaminen</a:t>
            </a:r>
          </a:p>
          <a:p>
            <a:pPr lvl="1"/>
            <a:r>
              <a:rPr lang="fi-FI" dirty="0"/>
              <a:t>Kohtauskuvaus edelleen lääkärin ensisijainen työväline</a:t>
            </a:r>
          </a:p>
          <a:p>
            <a:pPr lvl="1"/>
            <a:r>
              <a:rPr lang="fi-FI" dirty="0"/>
              <a:t>Aivosähkökäyrä (EEG)</a:t>
            </a:r>
          </a:p>
          <a:p>
            <a:pPr lvl="1"/>
            <a:r>
              <a:rPr lang="fi-FI" dirty="0"/>
              <a:t>Aivojen magneettikuvaus (MRI)</a:t>
            </a:r>
          </a:p>
          <a:p>
            <a:pPr lvl="1"/>
            <a:r>
              <a:rPr lang="fi-FI" dirty="0"/>
              <a:t>Video-EEG-rekisteröinti</a:t>
            </a:r>
          </a:p>
          <a:p>
            <a:pPr lvl="1"/>
            <a:r>
              <a:rPr lang="fi-FI" dirty="0"/>
              <a:t>Neuropsykologinen tutkimus</a:t>
            </a:r>
          </a:p>
          <a:p>
            <a:r>
              <a:rPr lang="fi-FI" dirty="0"/>
              <a:t>Aiemman lääkehoidon kriittinen arviointi</a:t>
            </a:r>
          </a:p>
          <a:p>
            <a:r>
              <a:rPr lang="fi-FI" dirty="0"/>
              <a:t>Kirurgiamahdollisuuksien arviointi</a:t>
            </a:r>
          </a:p>
        </p:txBody>
      </p:sp>
    </p:spTree>
    <p:extLst>
      <p:ext uri="{BB962C8B-B14F-4D97-AF65-F5344CB8AC3E}">
        <p14:creationId xmlns:p14="http://schemas.microsoft.com/office/powerpoint/2010/main" val="37940866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Kirurginen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Kirurgista hoitoa voidaan harkita, jos potilaan epilepsia on</a:t>
            </a:r>
          </a:p>
          <a:p>
            <a:pPr lvl="1"/>
            <a:r>
              <a:rPr lang="fi-FI" dirty="0"/>
              <a:t>Paikallisalkuinen</a:t>
            </a:r>
          </a:p>
          <a:p>
            <a:pPr lvl="1"/>
            <a:r>
              <a:rPr lang="fi-FI" dirty="0"/>
              <a:t>Lääkkeille reagoimaton</a:t>
            </a:r>
          </a:p>
          <a:p>
            <a:r>
              <a:rPr lang="fi-FI" dirty="0"/>
              <a:t>Epilepsiakirurgiatyöryhmä</a:t>
            </a:r>
          </a:p>
          <a:p>
            <a:pPr lvl="1"/>
            <a:r>
              <a:rPr lang="fi-FI" dirty="0"/>
              <a:t>Selvitys lääkkeille reagoimattomuudesta vähintään 2 vuoden ajan</a:t>
            </a:r>
          </a:p>
        </p:txBody>
      </p:sp>
    </p:spTree>
    <p:extLst>
      <p:ext uri="{BB962C8B-B14F-4D97-AF65-F5344CB8AC3E}">
        <p14:creationId xmlns:p14="http://schemas.microsoft.com/office/powerpoint/2010/main" val="29385927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Epilepsian hoidon tavoitteena on kohtauksettomuus pääsääntöisesti</a:t>
            </a:r>
          </a:p>
          <a:p>
            <a:r>
              <a:rPr lang="fi-FI" dirty="0"/>
              <a:t>Jos kohtauksettomuutta ei ole mahdollista saavuttaa, tavoitteena mahdollisimman hyvä elämänlaatu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AD972A-B072-9F93-385F-B563B7314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Epilepsian hoito, yhteenveto</a:t>
            </a:r>
          </a:p>
        </p:txBody>
      </p:sp>
    </p:spTree>
    <p:extLst>
      <p:ext uri="{BB962C8B-B14F-4D97-AF65-F5344CB8AC3E}">
        <p14:creationId xmlns:p14="http://schemas.microsoft.com/office/powerpoint/2010/main" val="21260968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77C44D-BCDE-416E-835E-E0C2BDE89F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Parkinsonin tauti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005BA96-742F-4FFE-8391-D073AE0940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 dirty="0"/>
              <a:t>18.2.2026</a:t>
            </a:r>
          </a:p>
        </p:txBody>
      </p:sp>
    </p:spTree>
    <p:extLst>
      <p:ext uri="{BB962C8B-B14F-4D97-AF65-F5344CB8AC3E}">
        <p14:creationId xmlns:p14="http://schemas.microsoft.com/office/powerpoint/2010/main" val="9055092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4DB0E1-0883-46E7-A3DE-BCC099B1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Esimerkkipotilas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D69DF8-CD6E-46EB-8EF7-F9CC14FE3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109857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30-vuotias mies, näyttelijä</a:t>
            </a:r>
          </a:p>
          <a:p>
            <a:r>
              <a:rPr lang="fi-FI" dirty="0"/>
              <a:t>Ensioireina sormen </a:t>
            </a:r>
            <a:r>
              <a:rPr lang="fi-FI" dirty="0" err="1"/>
              <a:t>nykinä</a:t>
            </a:r>
            <a:r>
              <a:rPr lang="fi-FI" dirty="0"/>
              <a:t> ja olkapääkipu</a:t>
            </a:r>
          </a:p>
          <a:p>
            <a:r>
              <a:rPr lang="fi-FI" dirty="0"/>
              <a:t>Saa diagnoosin, lääkärin arvion mukaan on työkyvytön 35-vuotiaana</a:t>
            </a:r>
          </a:p>
          <a:p>
            <a:r>
              <a:rPr lang="fi-FI" dirty="0"/>
              <a:t>Saa lääkitykseksi </a:t>
            </a:r>
            <a:r>
              <a:rPr lang="fi-FI" dirty="0" err="1"/>
              <a:t>karbidopa</a:t>
            </a:r>
            <a:r>
              <a:rPr lang="fi-FI" dirty="0"/>
              <a:t>/</a:t>
            </a:r>
            <a:r>
              <a:rPr lang="fi-FI" dirty="0" err="1"/>
              <a:t>levodopa</a:t>
            </a:r>
            <a:r>
              <a:rPr lang="fi-FI" dirty="0"/>
              <a:t>-yhdistelmän</a:t>
            </a:r>
          </a:p>
          <a:p>
            <a:r>
              <a:rPr lang="fi-FI" dirty="0"/>
              <a:t>Käy läpi kokeellisena hoitona </a:t>
            </a:r>
            <a:r>
              <a:rPr lang="fi-FI" dirty="0" err="1"/>
              <a:t>talamotomian</a:t>
            </a:r>
            <a:endParaRPr lang="fi-FI" dirty="0"/>
          </a:p>
          <a:p>
            <a:r>
              <a:rPr lang="fi-FI" dirty="0"/>
              <a:t>Pystyy julkisiin esiintymisiin ylilääkityksen avulla</a:t>
            </a:r>
          </a:p>
          <a:p>
            <a:r>
              <a:rPr lang="fi-FI" dirty="0"/>
              <a:t>Jää eläkkeelle 59-vuotiaana kunnon heikkenemisen vuoksi</a:t>
            </a:r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F79D9763-FF27-F58E-6FE1-BAE50C4FF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147076" y="1518030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28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Epileptinen kohtaus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Hermosolujen liiallinen, poikkeava sähköinen toiminta laajuudeltaan vaihtelevalla aivoalueella</a:t>
            </a:r>
          </a:p>
          <a:p>
            <a:r>
              <a:rPr lang="fi-FI" dirty="0"/>
              <a:t>Kuka tahansa voi saada yksittäisen epileptisen tajuttomuus-kouristuskohtauksen riittävien altistavien tekijöiden vaikutuksesta</a:t>
            </a:r>
          </a:p>
          <a:p>
            <a:pPr lvl="1"/>
            <a:r>
              <a:rPr lang="fi-FI" dirty="0"/>
              <a:t>Runsaan valvomisen myötä</a:t>
            </a:r>
          </a:p>
          <a:p>
            <a:pPr lvl="1"/>
            <a:r>
              <a:rPr lang="fi-FI" dirty="0"/>
              <a:t>Alkoholin käytön jälkeen</a:t>
            </a:r>
          </a:p>
          <a:p>
            <a:r>
              <a:rPr lang="fi-FI" dirty="0"/>
              <a:t>Yksittäistä epileptistä kohtausta ei tarvitse yleensä hoitaa, ellei takana ole aivosairaus, joka aiheuttaa merkittävän riskin kohtauksen uusimiselle</a:t>
            </a:r>
          </a:p>
        </p:txBody>
      </p:sp>
    </p:spTree>
    <p:extLst>
      <p:ext uri="{BB962C8B-B14F-4D97-AF65-F5344CB8AC3E}">
        <p14:creationId xmlns:p14="http://schemas.microsoft.com/office/powerpoint/2010/main" val="24427054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DA8CFC-B514-407E-93A4-FBD8D13FB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Parkinsonin tauti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B66571-3CF3-4B3B-A921-0B434DC45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Hitaasti etenevä liikehäiriösairaus</a:t>
            </a:r>
          </a:p>
          <a:p>
            <a:pPr lvl="1"/>
            <a:r>
              <a:rPr lang="fi-FI" dirty="0"/>
              <a:t>Lepovapina</a:t>
            </a:r>
          </a:p>
          <a:p>
            <a:pPr lvl="1"/>
            <a:r>
              <a:rPr lang="fi-FI" dirty="0"/>
              <a:t>Liikkumisen hidastuminen</a:t>
            </a:r>
          </a:p>
          <a:p>
            <a:pPr lvl="1"/>
            <a:r>
              <a:rPr lang="fi-FI" dirty="0"/>
              <a:t>Lihasjäykkyys</a:t>
            </a:r>
          </a:p>
          <a:p>
            <a:r>
              <a:rPr lang="fi-FI" dirty="0"/>
              <a:t>Voi olla sporadinen tai perinnöllinen</a:t>
            </a:r>
          </a:p>
          <a:p>
            <a:pPr lvl="1"/>
            <a:r>
              <a:rPr lang="fi-FI" dirty="0"/>
              <a:t>Noin 20 %:lla esiintyy suvuittain</a:t>
            </a:r>
          </a:p>
        </p:txBody>
      </p:sp>
    </p:spTree>
    <p:extLst>
      <p:ext uri="{BB962C8B-B14F-4D97-AF65-F5344CB8AC3E}">
        <p14:creationId xmlns:p14="http://schemas.microsoft.com/office/powerpoint/2010/main" val="4588377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58D194-CDFE-4858-BD96-32D457098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Parkinsonin tauti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6122A3-1647-4E2A-A751-547CF79DA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Alkaa tyypillisesti 50 – 70 vuoden iässä, mutta voi alkaa aiemminkin</a:t>
            </a:r>
          </a:p>
          <a:p>
            <a:pPr lvl="1"/>
            <a:r>
              <a:rPr lang="fi-FI" dirty="0"/>
              <a:t>Jos tauti alkaa 30 – 40 vuoden iässä, on useimmiten kyse perinnöllisestä tautimuodosta</a:t>
            </a:r>
          </a:p>
          <a:p>
            <a:r>
              <a:rPr lang="fi-FI" dirty="0"/>
              <a:t>Miehillä jonkin verran yleisempi kuin naisilla</a:t>
            </a:r>
          </a:p>
          <a:p>
            <a:r>
              <a:rPr lang="fi-FI" dirty="0"/>
              <a:t>Suomessa noin 1 % 60-vuotiaista sairastaa Parkinsonin tautia</a:t>
            </a:r>
          </a:p>
          <a:p>
            <a:pPr lvl="1"/>
            <a:r>
              <a:rPr lang="fi-FI" dirty="0"/>
              <a:t>Yli 16000 saa erityiskorvattavaa Parkinson-lääkettä</a:t>
            </a:r>
          </a:p>
        </p:txBody>
      </p:sp>
    </p:spTree>
    <p:extLst>
      <p:ext uri="{BB962C8B-B14F-4D97-AF65-F5344CB8AC3E}">
        <p14:creationId xmlns:p14="http://schemas.microsoft.com/office/powerpoint/2010/main" val="33113164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A1290-74D6-4573-B57C-DFFF79E40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Taudinkuva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253E18-AD14-4695-B11D-C20C22551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Tauti alkaa useimmiten toisesta kehonpuoliskosta</a:t>
            </a:r>
          </a:p>
          <a:p>
            <a:r>
              <a:rPr lang="fi-FI" dirty="0"/>
              <a:t>Oireet etenevät hitaasti kuukausien tai vuosien kuluessa</a:t>
            </a:r>
          </a:p>
          <a:p>
            <a:r>
              <a:rPr lang="fi-FI" dirty="0"/>
              <a:t>Kolme pääoiretta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Lepovapina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Lihastoiminnan hidastuminen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Lihasjäykkyys (</a:t>
            </a:r>
            <a:r>
              <a:rPr lang="fi-FI" dirty="0" err="1"/>
              <a:t>rigiditeetti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61329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575E17-7C1F-8AEA-1936-1F17BB2C1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2A82A41B-FD08-D1A9-0188-F183637EF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342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899CFF-9CDD-918B-506A-292C40BEF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C08C2A53-81D4-4904-4235-D5A6AA517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602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E36129-C827-439E-8CAD-3BB1307E2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FE1C37-69F2-4E8D-A06F-68AA30575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6432"/>
          </a:xfrm>
        </p:spPr>
        <p:txBody>
          <a:bodyPr>
            <a:normAutofit/>
          </a:bodyPr>
          <a:lstStyle/>
          <a:p>
            <a:r>
              <a:rPr lang="fi-FI" dirty="0"/>
              <a:t>Mustatumakkeen (</a:t>
            </a:r>
            <a:r>
              <a:rPr lang="fi-FI" dirty="0" err="1"/>
              <a:t>substantina</a:t>
            </a:r>
            <a:r>
              <a:rPr lang="fi-FI" dirty="0"/>
              <a:t> </a:t>
            </a:r>
            <a:r>
              <a:rPr lang="fi-FI" dirty="0" err="1"/>
              <a:t>nigra</a:t>
            </a:r>
            <a:r>
              <a:rPr lang="fi-FI" dirty="0"/>
              <a:t>) dopamiinia tuottavien hermosolujen vähittäinen rappeutuminen</a:t>
            </a:r>
          </a:p>
          <a:p>
            <a:pPr lvl="1"/>
            <a:r>
              <a:rPr lang="fi-FI" dirty="0"/>
              <a:t>Hermosoluihin kertyy alfa-</a:t>
            </a:r>
            <a:r>
              <a:rPr lang="fi-FI" dirty="0" err="1"/>
              <a:t>synukleiini</a:t>
            </a:r>
            <a:r>
              <a:rPr lang="fi-FI" dirty="0"/>
              <a:t>-nimistä proteiinia, joka näkyy mikroskoopilla </a:t>
            </a:r>
            <a:r>
              <a:rPr lang="fi-FI" dirty="0" err="1"/>
              <a:t>Lewyn</a:t>
            </a:r>
            <a:r>
              <a:rPr lang="fi-FI" dirty="0"/>
              <a:t> kappaleina</a:t>
            </a:r>
          </a:p>
          <a:p>
            <a:pPr lvl="1"/>
            <a:r>
              <a:rPr lang="fi-FI" dirty="0" err="1"/>
              <a:t>Lewyn</a:t>
            </a:r>
            <a:r>
              <a:rPr lang="fi-FI" dirty="0"/>
              <a:t> kappaleiden kertyminen soluun johtaa hiljalleen solun kuolemaan</a:t>
            </a:r>
          </a:p>
          <a:p>
            <a:pPr lvl="1"/>
            <a:r>
              <a:rPr lang="fi-FI" dirty="0"/>
              <a:t>Hermosolujen tuhoutuminen johtaa </a:t>
            </a:r>
            <a:r>
              <a:rPr lang="fi-FI" dirty="0" err="1"/>
              <a:t>astrosyyttien</a:t>
            </a:r>
            <a:r>
              <a:rPr lang="fi-FI" dirty="0"/>
              <a:t> tuhoutumiseen ja korvautumiseen muilla </a:t>
            </a:r>
            <a:r>
              <a:rPr lang="fi-FI" dirty="0" err="1"/>
              <a:t>glia</a:t>
            </a:r>
            <a:r>
              <a:rPr lang="fi-FI" dirty="0"/>
              <a:t>-soluilla</a:t>
            </a:r>
          </a:p>
          <a:p>
            <a:pPr lvl="1"/>
            <a:r>
              <a:rPr lang="fi-FI" dirty="0"/>
              <a:t>Nykykäsityksen mukaan alfa-</a:t>
            </a:r>
            <a:r>
              <a:rPr lang="fi-FI" dirty="0" err="1"/>
              <a:t>synukleiinin</a:t>
            </a:r>
            <a:r>
              <a:rPr lang="fi-FI" dirty="0"/>
              <a:t> kertyminen johtaa ketjureaktioon, jossa hermosolujen tuhoutuminen johtaa alfa-</a:t>
            </a:r>
            <a:r>
              <a:rPr lang="fi-FI" dirty="0" err="1"/>
              <a:t>synukleiinin</a:t>
            </a:r>
            <a:r>
              <a:rPr lang="fi-FI" dirty="0"/>
              <a:t> vapautumiseen naapurisoluihin ja taudin oireiden etenemiseen</a:t>
            </a:r>
          </a:p>
          <a:p>
            <a:r>
              <a:rPr lang="fi-FI" dirty="0"/>
              <a:t>Dopamiinin puute -&gt; Parkinsonin taudin oireet</a:t>
            </a:r>
          </a:p>
        </p:txBody>
      </p:sp>
    </p:spTree>
    <p:extLst>
      <p:ext uri="{BB962C8B-B14F-4D97-AF65-F5344CB8AC3E}">
        <p14:creationId xmlns:p14="http://schemas.microsoft.com/office/powerpoint/2010/main" val="26599033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DE43E2-9F69-DE46-ECBE-5FD0E552F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8B63A40C-340C-91A8-9124-536FDAA81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5298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BAB50F-B7C6-43B7-B4AA-4EA19DF36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B18DE-4EBA-4D1C-8A5B-09D5BB424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Aivojen tyvitumakealueelta lähtee viisi hermorataa aivojen eri alueelle</a:t>
            </a:r>
          </a:p>
          <a:p>
            <a:pPr lvl="1"/>
            <a:r>
              <a:rPr lang="fi-FI" dirty="0"/>
              <a:t>Motorinen – liikkeiden hienosäätö</a:t>
            </a:r>
          </a:p>
          <a:p>
            <a:pPr lvl="1"/>
            <a:r>
              <a:rPr lang="fi-FI" dirty="0" err="1"/>
              <a:t>Okulomotorinen</a:t>
            </a:r>
            <a:r>
              <a:rPr lang="fi-FI" dirty="0"/>
              <a:t> – silmien liikkeiden hallinta</a:t>
            </a:r>
          </a:p>
          <a:p>
            <a:pPr lvl="1"/>
            <a:r>
              <a:rPr lang="fi-FI" dirty="0"/>
              <a:t>Assosiatiivinen – </a:t>
            </a:r>
            <a:r>
              <a:rPr lang="fi-FI" dirty="0" err="1"/>
              <a:t>kielliset</a:t>
            </a:r>
            <a:r>
              <a:rPr lang="fi-FI" dirty="0"/>
              <a:t> toiminnot</a:t>
            </a:r>
          </a:p>
          <a:p>
            <a:pPr lvl="1"/>
            <a:r>
              <a:rPr lang="fi-FI" dirty="0"/>
              <a:t>Limbinen – tunne-elämän säätely</a:t>
            </a:r>
          </a:p>
          <a:p>
            <a:pPr lvl="1"/>
            <a:r>
              <a:rPr lang="fi-FI" dirty="0" err="1"/>
              <a:t>Orbitofrontaalinen</a:t>
            </a:r>
            <a:r>
              <a:rPr lang="fi-FI" dirty="0"/>
              <a:t> – kognitiiviset toiminnot, päätöksenteko</a:t>
            </a:r>
          </a:p>
          <a:p>
            <a:r>
              <a:rPr lang="fi-FI" dirty="0" err="1"/>
              <a:t>Dopaminergisten</a:t>
            </a:r>
            <a:r>
              <a:rPr lang="fi-FI" dirty="0"/>
              <a:t> solujen tuhoutuminen Parkinsonin taudissa näkyy erityisesti motoristen ratojen toiminnan heikentymisenä, mutta tauti voi edetessään vaikuttaa muihinkin </a:t>
            </a:r>
            <a:r>
              <a:rPr lang="fi-FI" dirty="0" err="1"/>
              <a:t>radastoihin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80585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7C8A94-38E3-42C0-8D77-A1A55D98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Varhaiset merkit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8418BB-93E6-4018-BDEB-641E67BCB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Hyvin varhaisessa taudin vaiheessa </a:t>
            </a:r>
            <a:r>
              <a:rPr lang="fi-FI" dirty="0" err="1"/>
              <a:t>Lewyn</a:t>
            </a:r>
            <a:r>
              <a:rPr lang="fi-FI" dirty="0"/>
              <a:t> kappaleiden kertymistä on havaittu hajukäämissä, aivorungossa ja aivosillassa</a:t>
            </a:r>
          </a:p>
          <a:p>
            <a:pPr lvl="1"/>
            <a:r>
              <a:rPr lang="fi-FI" dirty="0"/>
              <a:t>Tässä vaiheessa tauti on usein oireeton</a:t>
            </a:r>
          </a:p>
          <a:p>
            <a:pPr lvl="1"/>
            <a:r>
              <a:rPr lang="fi-FI" dirty="0"/>
              <a:t>Osa potilaista on raportoinut ennen varsinaista taudin puhkeamista hajuaistin heikentymistä, nukahtamisvaikeuksia ja ei-tahdonalaisen hermoston oireita</a:t>
            </a:r>
          </a:p>
          <a:p>
            <a:r>
              <a:rPr lang="fi-FI" dirty="0"/>
              <a:t>Taudin edetessä </a:t>
            </a:r>
            <a:r>
              <a:rPr lang="fi-FI" dirty="0" err="1"/>
              <a:t>Lewyn</a:t>
            </a:r>
            <a:r>
              <a:rPr lang="fi-FI" dirty="0"/>
              <a:t> kappaleita alkaa kertyä </a:t>
            </a:r>
            <a:r>
              <a:rPr lang="fi-FI" dirty="0" err="1"/>
              <a:t>substantina</a:t>
            </a:r>
            <a:r>
              <a:rPr lang="fi-FI" dirty="0"/>
              <a:t> </a:t>
            </a:r>
            <a:r>
              <a:rPr lang="fi-FI" dirty="0" err="1"/>
              <a:t>nigran</a:t>
            </a:r>
            <a:r>
              <a:rPr lang="fi-FI" dirty="0"/>
              <a:t> </a:t>
            </a:r>
            <a:r>
              <a:rPr lang="fi-FI" dirty="0" err="1"/>
              <a:t>dopaminergisiin</a:t>
            </a:r>
            <a:r>
              <a:rPr lang="fi-FI" dirty="0"/>
              <a:t> hermosoluihin, jolloin ensimmäiset Parkinsonin tautiin yhdistetyt oireet alkavat ilmentyä</a:t>
            </a:r>
          </a:p>
        </p:txBody>
      </p:sp>
    </p:spTree>
    <p:extLst>
      <p:ext uri="{BB962C8B-B14F-4D97-AF65-F5344CB8AC3E}">
        <p14:creationId xmlns:p14="http://schemas.microsoft.com/office/powerpoint/2010/main" val="118624716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Varhaiset merkit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Varhaisen vaiheen Parkinsonin tautia on päästy tutkimaan koehenkilöillä, joilla on alfa-</a:t>
            </a:r>
            <a:r>
              <a:rPr lang="fi-FI" dirty="0" err="1"/>
              <a:t>synukleiiniproteiinissa</a:t>
            </a:r>
            <a:r>
              <a:rPr lang="fi-FI" dirty="0"/>
              <a:t> mutaatio, joka johtaa lähes 100 %:lla taudin ilmenemiseen</a:t>
            </a:r>
          </a:p>
          <a:p>
            <a:r>
              <a:rPr lang="fi-FI" dirty="0"/>
              <a:t>Kuvattaessa mutaatiota kantavia oireettomia potilaita, on huomattu muutoksia aivojen serotoniinia tuottavissa </a:t>
            </a:r>
            <a:r>
              <a:rPr lang="fi-FI" dirty="0" err="1"/>
              <a:t>radastoissa</a:t>
            </a:r>
            <a:r>
              <a:rPr lang="fi-FI" dirty="0"/>
              <a:t>, jotka säätelevät mm. mielialaa ja vireystilaa</a:t>
            </a:r>
          </a:p>
          <a:p>
            <a:r>
              <a:rPr lang="fi-FI" dirty="0"/>
              <a:t>Muutokset </a:t>
            </a:r>
            <a:r>
              <a:rPr lang="fi-FI" dirty="0" err="1"/>
              <a:t>serotoniiniradastoissa</a:t>
            </a:r>
            <a:r>
              <a:rPr lang="fi-FI" dirty="0"/>
              <a:t> eivät aiheuta Parkinsonin taudille tyypillisiä oireita, mutta näiden </a:t>
            </a:r>
            <a:r>
              <a:rPr lang="fi-FI" dirty="0" err="1"/>
              <a:t>radastojen</a:t>
            </a:r>
            <a:r>
              <a:rPr lang="fi-FI" dirty="0"/>
              <a:t> kuvantamisesta saattaa tulevaisuudessa olla apua hyvin varhaisen taudin tunnistamisessa</a:t>
            </a:r>
          </a:p>
        </p:txBody>
      </p:sp>
    </p:spTree>
    <p:extLst>
      <p:ext uri="{BB962C8B-B14F-4D97-AF65-F5344CB8AC3E}">
        <p14:creationId xmlns:p14="http://schemas.microsoft.com/office/powerpoint/2010/main" val="1383849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Epileptinen kohtaus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Noin joka kymmenes henkilö saa elämänsä aikana epileptisen kohtauksen. Kohtauksen saaneista:</a:t>
            </a:r>
          </a:p>
          <a:p>
            <a:pPr lvl="1"/>
            <a:r>
              <a:rPr lang="fi-FI" dirty="0"/>
              <a:t>30 – 40 % akuutti reaktiivinen kohtaus (univaje, alkoholi)</a:t>
            </a:r>
          </a:p>
          <a:p>
            <a:pPr lvl="1"/>
            <a:r>
              <a:rPr lang="fi-FI" dirty="0"/>
              <a:t>20 % kuumekouristus</a:t>
            </a:r>
          </a:p>
          <a:p>
            <a:pPr lvl="1"/>
            <a:r>
              <a:rPr lang="fi-FI" dirty="0"/>
              <a:t>10 % yksittäinen spontaani kohtaus</a:t>
            </a:r>
          </a:p>
          <a:p>
            <a:pPr lvl="1"/>
            <a:r>
              <a:rPr lang="fi-FI" dirty="0"/>
              <a:t>30 – 40 % sairastuu epilepsiaan</a:t>
            </a:r>
          </a:p>
          <a:p>
            <a:r>
              <a:rPr lang="fi-FI" dirty="0"/>
              <a:t>Noin 1 % väestöstä sairastaa varsinaista epilepsiaa</a:t>
            </a:r>
          </a:p>
        </p:txBody>
      </p:sp>
    </p:spTree>
    <p:extLst>
      <p:ext uri="{BB962C8B-B14F-4D97-AF65-F5344CB8AC3E}">
        <p14:creationId xmlns:p14="http://schemas.microsoft.com/office/powerpoint/2010/main" val="10636340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PET-kuva </a:t>
            </a:r>
            <a:r>
              <a:rPr lang="fi-FI" dirty="0" err="1"/>
              <a:t>serotoniiniradastoista</a:t>
            </a:r>
            <a:r>
              <a:rPr lang="fi-FI" dirty="0"/>
              <a:t> (</a:t>
            </a:r>
            <a:r>
              <a:rPr lang="fi-FI" dirty="0" err="1"/>
              <a:t>EurekAlert</a:t>
            </a:r>
            <a:r>
              <a:rPr lang="fi-FI" dirty="0"/>
              <a:t>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32A18E-857C-11B1-332E-203438032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Picture 5" descr="Valintaruutu merkitty rastilla tasaisella täytöllä">
            <a:extLst>
              <a:ext uri="{FF2B5EF4-FFF2-40B4-BE49-F238E27FC236}">
                <a16:creationId xmlns:a16="http://schemas.microsoft.com/office/drawing/2014/main" id="{48A3E47C-25CE-43E8-18A1-B1729B85F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2948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8C0F08-C8AA-401F-AE6F-972B6E7B8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7E642C-634B-4B0E-A00C-938522833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Lepovapina</a:t>
            </a:r>
          </a:p>
          <a:p>
            <a:pPr lvl="1"/>
            <a:r>
              <a:rPr lang="fi-FI" dirty="0"/>
              <a:t>Ilmenee erityisesti yläraajoissa levossa, lievittyy aktiivisen liikkeen aikana</a:t>
            </a:r>
          </a:p>
          <a:p>
            <a:pPr lvl="1"/>
            <a:r>
              <a:rPr lang="fi-FI" dirty="0"/>
              <a:t>Pillerinpyöritysvapina</a:t>
            </a:r>
          </a:p>
          <a:p>
            <a:r>
              <a:rPr lang="fi-FI" dirty="0"/>
              <a:t>Lihastoiminnan hidastuminen</a:t>
            </a:r>
          </a:p>
          <a:p>
            <a:pPr lvl="1"/>
            <a:r>
              <a:rPr lang="fi-FI" dirty="0"/>
              <a:t>Tuolilta nousun vaikeus</a:t>
            </a:r>
          </a:p>
          <a:p>
            <a:pPr lvl="1"/>
            <a:r>
              <a:rPr lang="fi-FI" dirty="0"/>
              <a:t>Liikkeelle lähdön hitaus</a:t>
            </a:r>
          </a:p>
          <a:p>
            <a:pPr lvl="1"/>
            <a:r>
              <a:rPr lang="fi-FI" dirty="0"/>
              <a:t>Askelpituuden lyheneminen</a:t>
            </a:r>
          </a:p>
          <a:p>
            <a:pPr lvl="1"/>
            <a:r>
              <a:rPr lang="fi-FI" dirty="0"/>
              <a:t>Kasvojen ilmeettömyys</a:t>
            </a:r>
          </a:p>
          <a:p>
            <a:pPr lvl="1"/>
            <a:r>
              <a:rPr lang="fi-FI" dirty="0"/>
              <a:t>Käsialan pienentyminen</a:t>
            </a:r>
          </a:p>
          <a:p>
            <a:pPr lvl="1"/>
            <a:r>
              <a:rPr lang="fi-FI" dirty="0"/>
              <a:t>Puheen monotonisuus</a:t>
            </a:r>
          </a:p>
        </p:txBody>
      </p:sp>
    </p:spTree>
    <p:extLst>
      <p:ext uri="{BB962C8B-B14F-4D97-AF65-F5344CB8AC3E}">
        <p14:creationId xmlns:p14="http://schemas.microsoft.com/office/powerpoint/2010/main" val="42604874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46C88A-4B4B-4F76-86E6-CBF69D93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A3227B-7D42-4CAD-90F4-2E6634575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Lihasjäykkyys eli </a:t>
            </a:r>
            <a:r>
              <a:rPr lang="fi-FI" dirty="0" err="1"/>
              <a:t>rigiditeetti</a:t>
            </a:r>
            <a:endParaRPr lang="fi-FI" dirty="0"/>
          </a:p>
          <a:p>
            <a:pPr lvl="1"/>
            <a:r>
              <a:rPr lang="fi-FI" dirty="0"/>
              <a:t>Hitaus raajojen taivuttamisessa</a:t>
            </a:r>
          </a:p>
          <a:p>
            <a:pPr lvl="1"/>
            <a:r>
              <a:rPr lang="fi-FI" dirty="0"/>
              <a:t>Hammasratasmainen vastus</a:t>
            </a:r>
          </a:p>
          <a:p>
            <a:pPr lvl="1"/>
            <a:r>
              <a:rPr lang="fi-FI" dirty="0"/>
              <a:t>Kumara ryhti</a:t>
            </a:r>
          </a:p>
          <a:p>
            <a:r>
              <a:rPr lang="fi-FI" dirty="0"/>
              <a:t>Pitkälle edenneessä taudissa kaatuilu</a:t>
            </a:r>
          </a:p>
          <a:p>
            <a:pPr lvl="1"/>
            <a:r>
              <a:rPr lang="fi-FI" dirty="0"/>
              <a:t>Tasapainon- ja asennon säätelyjärjestelmien rappeutuminen</a:t>
            </a:r>
          </a:p>
          <a:p>
            <a:r>
              <a:rPr lang="fi-FI" dirty="0"/>
              <a:t>Mielialan ja kognition toimintahäiriöt</a:t>
            </a:r>
          </a:p>
          <a:p>
            <a:pPr lvl="1"/>
            <a:r>
              <a:rPr lang="fi-FI" dirty="0"/>
              <a:t>Masennus</a:t>
            </a:r>
          </a:p>
          <a:p>
            <a:pPr lvl="1"/>
            <a:r>
              <a:rPr lang="fi-FI" dirty="0"/>
              <a:t>Muistihäiriö, ajatustoiminnan hidastuminen</a:t>
            </a:r>
          </a:p>
          <a:p>
            <a:pPr lvl="1"/>
            <a:r>
              <a:rPr lang="fi-FI" dirty="0"/>
              <a:t>Unihäiriö, päiväaikainen uneliaisuus, uupuminen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10827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F5B212-5BB6-4C84-A4E6-F861D057F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B8158B-B3B6-4F15-B5A6-1D32BD385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Autonomisen hermoston oireet</a:t>
            </a:r>
          </a:p>
          <a:p>
            <a:pPr lvl="1"/>
            <a:r>
              <a:rPr lang="fi-FI" dirty="0"/>
              <a:t>Verenpaineen vaihtelu</a:t>
            </a:r>
          </a:p>
          <a:p>
            <a:pPr lvl="1"/>
            <a:r>
              <a:rPr lang="fi-FI" dirty="0"/>
              <a:t>Ummetus</a:t>
            </a:r>
          </a:p>
          <a:p>
            <a:pPr lvl="1"/>
            <a:r>
              <a:rPr lang="fi-FI" dirty="0"/>
              <a:t>Hikoiluhäiriö</a:t>
            </a:r>
          </a:p>
          <a:p>
            <a:pPr lvl="1"/>
            <a:r>
              <a:rPr lang="fi-FI" dirty="0"/>
              <a:t>Tihentynyt virtsaamisen tarve</a:t>
            </a:r>
          </a:p>
          <a:p>
            <a:pPr lvl="1"/>
            <a:r>
              <a:rPr lang="fi-FI" dirty="0"/>
              <a:t>Impotenssi</a:t>
            </a:r>
          </a:p>
          <a:p>
            <a:r>
              <a:rPr lang="fi-FI" dirty="0"/>
              <a:t>Lisäksi voi ilmentyä mm. puheentuoton vaikeutta, nielemisongelmia, hajuaistin heikentymistä, ihon rasvoittumista, syljen valumista</a:t>
            </a:r>
          </a:p>
        </p:txBody>
      </p:sp>
    </p:spTree>
    <p:extLst>
      <p:ext uri="{BB962C8B-B14F-4D97-AF65-F5344CB8AC3E}">
        <p14:creationId xmlns:p14="http://schemas.microsoft.com/office/powerpoint/2010/main" val="35217305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9FE9D1-3279-41BB-9537-479EB205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Diagnoosi: Neurologi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ACFBD5-86A8-4974-ACB2-589DDD731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Potilaan haastattelu ja kliininen tutkiminen riittävät useimmiten diagnoosiin</a:t>
            </a:r>
          </a:p>
          <a:p>
            <a:pPr lvl="1"/>
            <a:r>
              <a:rPr lang="fi-FI" dirty="0"/>
              <a:t>Jos lääkäri toteaa kaksi kolmesta pääoireesta (lepovapina, liikkeiden hidastuminen, lihasjäykkyys), Parkinsonin tauti on todennäköinen</a:t>
            </a:r>
          </a:p>
          <a:p>
            <a:r>
              <a:rPr lang="fi-FI" dirty="0"/>
              <a:t>Isotooppikuvaus DATSCAN</a:t>
            </a:r>
          </a:p>
          <a:p>
            <a:pPr lvl="1"/>
            <a:r>
              <a:rPr lang="fi-FI" dirty="0"/>
              <a:t>Dopamiini-välittäjäaineen toispuoleinen väheneminen</a:t>
            </a:r>
          </a:p>
          <a:p>
            <a:r>
              <a:rPr lang="fi-FI" dirty="0"/>
              <a:t>Pään TT tai MRI: Ainoastaan erotusdiagnostiikka</a:t>
            </a:r>
          </a:p>
          <a:p>
            <a:pPr lvl="1"/>
            <a:r>
              <a:rPr lang="fi-FI" dirty="0"/>
              <a:t>Parkinsonin taudissa ei ilmene tavallisilla kuvantamismenetelmillä näkyviä muutoksia</a:t>
            </a:r>
          </a:p>
          <a:p>
            <a:pPr lvl="1"/>
            <a:r>
              <a:rPr lang="fi-FI" dirty="0"/>
              <a:t>Kasvainten ja verenkiertohäiriöiden poissulku</a:t>
            </a:r>
          </a:p>
        </p:txBody>
      </p:sp>
    </p:spTree>
    <p:extLst>
      <p:ext uri="{BB962C8B-B14F-4D97-AF65-F5344CB8AC3E}">
        <p14:creationId xmlns:p14="http://schemas.microsoft.com/office/powerpoint/2010/main" val="31417856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F05DB2-99AD-4675-A536-ACD0E6B9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Diagnoosi: Neurologi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A2BB7-9CCC-4CEE-BC3B-A184A1C99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Milloin tarvitaan isotooppikuvausta?</a:t>
            </a:r>
          </a:p>
          <a:p>
            <a:pPr lvl="1"/>
            <a:r>
              <a:rPr lang="fi-FI" dirty="0"/>
              <a:t>Etenevä tauti, jossa epätyypillinen oirekuva (alle 2 pääoiretta)</a:t>
            </a:r>
          </a:p>
          <a:p>
            <a:pPr lvl="1"/>
            <a:r>
              <a:rPr lang="fi-FI" dirty="0"/>
              <a:t>Poikkeavalla tavalla etenevä oirekuva</a:t>
            </a:r>
          </a:p>
          <a:p>
            <a:pPr lvl="1"/>
            <a:r>
              <a:rPr lang="fi-FI" dirty="0"/>
              <a:t>Parkinsonin taudin oireiden ilmeneminen alle 50-vuotiaalla</a:t>
            </a:r>
          </a:p>
        </p:txBody>
      </p:sp>
    </p:spTree>
    <p:extLst>
      <p:ext uri="{BB962C8B-B14F-4D97-AF65-F5344CB8AC3E}">
        <p14:creationId xmlns:p14="http://schemas.microsoft.com/office/powerpoint/2010/main" val="30317983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9571FB-6FCF-4A15-B7B5-2F0558968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30C0C1-C47A-4F3B-91A7-8E43A54CD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Lääkehoidon tavoitteena oireiden hallinta taudin vaiheen ja vaikeusasteen mukaisesti</a:t>
            </a:r>
          </a:p>
          <a:p>
            <a:r>
              <a:rPr lang="fi-FI" dirty="0"/>
              <a:t>Parantavaa tai taudinkulkua muuttavaa lääkehoitoa ei ole</a:t>
            </a:r>
          </a:p>
          <a:p>
            <a:r>
              <a:rPr lang="fi-FI" dirty="0"/>
              <a:t>Yksilöllinen lääkehoitosuunnitelma, tasapainoilu taudin oireiden ja lääkkeiden haittavaikutusten välillä</a:t>
            </a:r>
          </a:p>
          <a:p>
            <a:r>
              <a:rPr lang="fi-FI" dirty="0"/>
              <a:t>Taudin edetessä lääkitystä nostetaan</a:t>
            </a:r>
          </a:p>
          <a:p>
            <a:r>
              <a:rPr lang="fi-FI" dirty="0"/>
              <a:t>Pitkällä aikavälillä paras hoitotulos saavutetaan, kun lääkehoito on viritetty hieman tehokkainta annostelua vähäisemmäksi</a:t>
            </a:r>
          </a:p>
        </p:txBody>
      </p:sp>
    </p:spTree>
    <p:extLst>
      <p:ext uri="{BB962C8B-B14F-4D97-AF65-F5344CB8AC3E}">
        <p14:creationId xmlns:p14="http://schemas.microsoft.com/office/powerpoint/2010/main" val="15877911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31A591-A017-4931-A255-56702F068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323A59-9A66-4D97-8D1E-2E84CD396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5834"/>
          </a:xfrm>
        </p:spPr>
        <p:txBody>
          <a:bodyPr/>
          <a:lstStyle/>
          <a:p>
            <a:r>
              <a:rPr lang="fi-FI" dirty="0"/>
              <a:t>Kun tauti etenee, dopamiinia tuottavat hermosolut tuhoutuvat, jolloin aivojen dopamiinitaso jää matalaksi. Hoidon tavoitteena on palauttaa dopamiinitaso normaaliksi, jolloin oireet poistuvat</a:t>
            </a:r>
          </a:p>
          <a:p>
            <a:r>
              <a:rPr lang="fi-FI" dirty="0"/>
              <a:t>Lääkkeet</a:t>
            </a:r>
          </a:p>
          <a:p>
            <a:pPr lvl="1"/>
            <a:r>
              <a:rPr lang="fi-FI" dirty="0" err="1"/>
              <a:t>Levodopa</a:t>
            </a:r>
            <a:r>
              <a:rPr lang="fi-FI" dirty="0"/>
              <a:t> (+DDC- ja COMT estäjät)</a:t>
            </a:r>
          </a:p>
          <a:p>
            <a:pPr lvl="1"/>
            <a:r>
              <a:rPr lang="fi-FI" dirty="0"/>
              <a:t>Dopamiiniagonistit</a:t>
            </a:r>
          </a:p>
          <a:p>
            <a:pPr lvl="1"/>
            <a:r>
              <a:rPr lang="fi-FI" dirty="0"/>
              <a:t>MAO-B-estäjät</a:t>
            </a:r>
          </a:p>
          <a:p>
            <a:pPr lvl="1"/>
            <a:r>
              <a:rPr lang="fi-FI" dirty="0"/>
              <a:t>Muut: </a:t>
            </a:r>
            <a:r>
              <a:rPr lang="fi-FI" dirty="0" err="1"/>
              <a:t>Antikolinergit</a:t>
            </a:r>
            <a:r>
              <a:rPr lang="fi-FI" dirty="0"/>
              <a:t> ja </a:t>
            </a:r>
            <a:r>
              <a:rPr lang="fi-FI" dirty="0" err="1"/>
              <a:t>Amantadiini</a:t>
            </a:r>
            <a:endParaRPr lang="fi-FI" dirty="0"/>
          </a:p>
          <a:p>
            <a:r>
              <a:rPr lang="fi-FI" dirty="0"/>
              <a:t>Pumppuhoito</a:t>
            </a:r>
          </a:p>
          <a:p>
            <a:r>
              <a:rPr lang="fi-FI" dirty="0"/>
              <a:t>Neurokirurginen hoito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1620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Lääkehoito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A433E2-354A-4A58-E668-2B16BB9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CEA72A02-44A8-C0DB-8FA3-87633016D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1456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B6D811-60A9-4B1E-9836-9CB647E34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</a:t>
            </a:r>
            <a:r>
              <a:rPr lang="fi-FI" dirty="0" err="1"/>
              <a:t>Levodopa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D8D4AC-65ED-43CC-A9F7-D037F3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Levodopa</a:t>
            </a:r>
            <a:r>
              <a:rPr lang="fi-FI" dirty="0"/>
              <a:t> (esim. </a:t>
            </a:r>
            <a:r>
              <a:rPr lang="fi-FI" dirty="0" err="1"/>
              <a:t>Madopar</a:t>
            </a:r>
            <a:r>
              <a:rPr lang="fi-FI" dirty="0"/>
              <a:t>, </a:t>
            </a:r>
            <a:r>
              <a:rPr lang="fi-FI" dirty="0" err="1"/>
              <a:t>Sinemet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Dopamiinin esiaste, joka muuttuu aivoissa toimivaksi dopamiiniksi</a:t>
            </a:r>
          </a:p>
          <a:p>
            <a:pPr lvl="1"/>
            <a:r>
              <a:rPr lang="fi-FI" dirty="0"/>
              <a:t>Tehokkain ja pisimpään tunnettu Parkinsonin taudin lääke</a:t>
            </a:r>
          </a:p>
          <a:p>
            <a:pPr lvl="1"/>
            <a:r>
              <a:rPr lang="fi-FI" dirty="0"/>
              <a:t>Käytännössä kaikki potilaat tarvitsevat jossain vaiheessa </a:t>
            </a:r>
            <a:r>
              <a:rPr lang="fi-FI" dirty="0" err="1"/>
              <a:t>levodopaa</a:t>
            </a:r>
            <a:endParaRPr lang="fi-FI" dirty="0"/>
          </a:p>
          <a:p>
            <a:pPr lvl="1"/>
            <a:r>
              <a:rPr lang="fi-FI" dirty="0"/>
              <a:t>Heikkoutena lyhyt puoliintumisaika ja kapea terapeuttinen leveys</a:t>
            </a:r>
          </a:p>
          <a:p>
            <a:pPr lvl="2"/>
            <a:r>
              <a:rPr lang="fi-FI" dirty="0"/>
              <a:t>Tarve tiheään annosteluun taudin edetessä (3 – 6 kertaa päivässä)</a:t>
            </a:r>
          </a:p>
          <a:p>
            <a:pPr lvl="2"/>
            <a:r>
              <a:rPr lang="fi-FI" dirty="0"/>
              <a:t>Yliannostuksen oireina pakkoliikkeet</a:t>
            </a:r>
          </a:p>
          <a:p>
            <a:r>
              <a:rPr lang="fi-FI" dirty="0"/>
              <a:t>DDC- ja COMT-estäjät</a:t>
            </a:r>
          </a:p>
          <a:p>
            <a:pPr lvl="1"/>
            <a:r>
              <a:rPr lang="fi-FI" dirty="0"/>
              <a:t>DDC- ja COMT-entsyymit pilkkovat dopamiinia, ja näiden entsyymien estäjät vähentävät haittavaikutuksia ja pidentävät vaikutusaikaa</a:t>
            </a:r>
          </a:p>
          <a:p>
            <a:pPr lvl="1"/>
            <a:r>
              <a:rPr lang="fi-FI" dirty="0" err="1"/>
              <a:t>Levodopa</a:t>
            </a:r>
            <a:r>
              <a:rPr lang="fi-FI" dirty="0"/>
              <a:t>/</a:t>
            </a:r>
            <a:r>
              <a:rPr lang="fi-FI" dirty="0" err="1"/>
              <a:t>karbidopa</a:t>
            </a:r>
            <a:r>
              <a:rPr lang="fi-FI" dirty="0"/>
              <a:t>/</a:t>
            </a:r>
            <a:r>
              <a:rPr lang="fi-FI" dirty="0" err="1"/>
              <a:t>entakaponi</a:t>
            </a:r>
            <a:r>
              <a:rPr lang="fi-FI" dirty="0"/>
              <a:t> (</a:t>
            </a:r>
            <a:r>
              <a:rPr lang="fi-FI" dirty="0" err="1"/>
              <a:t>Stalevo</a:t>
            </a:r>
            <a:r>
              <a:rPr lang="fi-FI" dirty="0"/>
              <a:t>, </a:t>
            </a:r>
            <a:r>
              <a:rPr lang="fi-FI" dirty="0" err="1"/>
              <a:t>Pentiro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8591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Epilepsia sairautena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Taipumus saada epileptisiä kohtauksia toistuvasti ilman erityistä altistavaa tekijää</a:t>
            </a:r>
          </a:p>
          <a:p>
            <a:r>
              <a:rPr lang="fi-FI" dirty="0"/>
              <a:t>Suuri joukko neurologisia oireyhtymiä, joiden syyt, alkamisikä, hoito ja ennuste vaihtelevat</a:t>
            </a:r>
          </a:p>
          <a:p>
            <a:r>
              <a:rPr lang="fi-FI" dirty="0"/>
              <a:t>Väestöstä noin 1 % eli 56000 sairastaa epilepsiaa, näistä 5000 on lapsia</a:t>
            </a:r>
          </a:p>
          <a:p>
            <a:r>
              <a:rPr lang="fi-FI" dirty="0"/>
              <a:t>Jatkuvaa lääkitystä tarvitsee 36000 henkilöä</a:t>
            </a:r>
          </a:p>
          <a:p>
            <a:r>
              <a:rPr lang="fi-FI" dirty="0"/>
              <a:t>Vaikeahoitoista epilepsiaa sairastaa 9000 henkilöä</a:t>
            </a:r>
          </a:p>
          <a:p>
            <a:pPr lvl="1"/>
            <a:r>
              <a:rPr lang="fi-FI" dirty="0"/>
              <a:t>Kohtaustaipumus nykyhoidosta huolimatta</a:t>
            </a:r>
          </a:p>
          <a:p>
            <a:pPr lvl="1"/>
            <a:r>
              <a:rPr lang="fi-FI" dirty="0"/>
              <a:t>Oireet haittaavat mahdollisuuksia täysipainoiseen ja turvalliseen elämään</a:t>
            </a:r>
          </a:p>
        </p:txBody>
      </p:sp>
    </p:spTree>
    <p:extLst>
      <p:ext uri="{BB962C8B-B14F-4D97-AF65-F5344CB8AC3E}">
        <p14:creationId xmlns:p14="http://schemas.microsoft.com/office/powerpoint/2010/main" val="27954638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BE951-51DB-4CAF-A6D7-A5E5B3FA0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COMT-estäjät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F21356-B32E-45ED-9353-CE318820B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Entakaponi</a:t>
            </a:r>
            <a:r>
              <a:rPr lang="fi-FI" dirty="0"/>
              <a:t> (</a:t>
            </a:r>
            <a:r>
              <a:rPr lang="fi-FI" dirty="0" err="1"/>
              <a:t>Comtess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Hidastaa </a:t>
            </a:r>
            <a:r>
              <a:rPr lang="fi-FI" dirty="0" err="1"/>
              <a:t>levodopan</a:t>
            </a:r>
            <a:r>
              <a:rPr lang="fi-FI" dirty="0"/>
              <a:t> tuhoutumista elimistössä ja pidentää sen vaikutusaikaa</a:t>
            </a:r>
          </a:p>
          <a:p>
            <a:pPr lvl="1"/>
            <a:r>
              <a:rPr lang="fi-FI" dirty="0"/>
              <a:t>Vähentää ”</a:t>
            </a:r>
            <a:r>
              <a:rPr lang="fi-FI" dirty="0" err="1"/>
              <a:t>wearing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” –ilmiötä (vaikutusajan lyheneminen)</a:t>
            </a:r>
          </a:p>
          <a:p>
            <a:pPr lvl="1"/>
            <a:r>
              <a:rPr lang="fi-FI" dirty="0"/>
              <a:t>Voi lisätä </a:t>
            </a:r>
            <a:r>
              <a:rPr lang="fi-FI" dirty="0" err="1"/>
              <a:t>levodopan</a:t>
            </a:r>
            <a:r>
              <a:rPr lang="fi-FI" dirty="0"/>
              <a:t> pitoisuutta, mikäli </a:t>
            </a:r>
            <a:r>
              <a:rPr lang="fi-FI" dirty="0" err="1"/>
              <a:t>levodopa</a:t>
            </a:r>
            <a:r>
              <a:rPr lang="fi-FI" dirty="0"/>
              <a:t> käytössä </a:t>
            </a:r>
            <a:r>
              <a:rPr lang="fi-FI" dirty="0" err="1"/>
              <a:t>depot</a:t>
            </a:r>
            <a:r>
              <a:rPr lang="fi-FI" dirty="0"/>
              <a:t>-valmisteena</a:t>
            </a:r>
          </a:p>
          <a:p>
            <a:pPr lvl="1"/>
            <a:r>
              <a:rPr lang="fi-FI" dirty="0"/>
              <a:t>Voi lisätä </a:t>
            </a:r>
            <a:r>
              <a:rPr lang="fi-FI" dirty="0" err="1"/>
              <a:t>levodopan</a:t>
            </a:r>
            <a:r>
              <a:rPr lang="fi-FI" dirty="0"/>
              <a:t> </a:t>
            </a:r>
            <a:r>
              <a:rPr lang="fi-FI" dirty="0" err="1"/>
              <a:t>dopaminergisiä</a:t>
            </a:r>
            <a:r>
              <a:rPr lang="fi-FI" dirty="0"/>
              <a:t> haittavaikutuksia</a:t>
            </a:r>
          </a:p>
          <a:p>
            <a:pPr lvl="2"/>
            <a:r>
              <a:rPr lang="fi-FI" dirty="0" err="1"/>
              <a:t>Dyskinesia</a:t>
            </a:r>
            <a:endParaRPr lang="fi-FI" dirty="0"/>
          </a:p>
          <a:p>
            <a:pPr lvl="2"/>
            <a:r>
              <a:rPr lang="fi-FI" dirty="0"/>
              <a:t>Ei tarvetta lääkkeen lopetukseen, vaan </a:t>
            </a:r>
            <a:r>
              <a:rPr lang="fi-FI" dirty="0" err="1"/>
              <a:t>levodopan</a:t>
            </a:r>
            <a:r>
              <a:rPr lang="fi-FI" dirty="0"/>
              <a:t> annoksen vähentämiseen</a:t>
            </a:r>
          </a:p>
          <a:p>
            <a:pPr lvl="1"/>
            <a:r>
              <a:rPr lang="fi-FI" dirty="0"/>
              <a:t>Lisäksi voi aiheuttaa muita haittavaikutuksia</a:t>
            </a:r>
          </a:p>
          <a:p>
            <a:pPr lvl="2"/>
            <a:r>
              <a:rPr lang="fi-FI" dirty="0"/>
              <a:t>Ripuli</a:t>
            </a:r>
          </a:p>
          <a:p>
            <a:pPr lvl="2"/>
            <a:r>
              <a:rPr lang="fi-FI" dirty="0"/>
              <a:t>Vatsakivut</a:t>
            </a:r>
          </a:p>
          <a:p>
            <a:pPr lvl="2"/>
            <a:r>
              <a:rPr lang="fi-FI" dirty="0"/>
              <a:t>Virtsan värjäytyminen punertavaksi</a:t>
            </a:r>
          </a:p>
        </p:txBody>
      </p:sp>
    </p:spTree>
    <p:extLst>
      <p:ext uri="{BB962C8B-B14F-4D97-AF65-F5344CB8AC3E}">
        <p14:creationId xmlns:p14="http://schemas.microsoft.com/office/powerpoint/2010/main" val="203172238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A84833-5FE5-4094-B7C6-D1D2386A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Dopamiiniagonistit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FB408D-5BE4-4F6A-8058-569837AF6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Dopamiiniagonistit (esim. </a:t>
            </a:r>
            <a:r>
              <a:rPr lang="fi-FI" dirty="0" err="1"/>
              <a:t>Sifrol</a:t>
            </a:r>
            <a:r>
              <a:rPr lang="fi-FI" dirty="0"/>
              <a:t>, </a:t>
            </a:r>
            <a:r>
              <a:rPr lang="fi-FI" dirty="0" err="1"/>
              <a:t>Requip</a:t>
            </a:r>
            <a:r>
              <a:rPr lang="fi-FI" dirty="0"/>
              <a:t>, </a:t>
            </a:r>
            <a:r>
              <a:rPr lang="fi-FI" dirty="0" err="1"/>
              <a:t>Neupro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Toimivat dopamiinin tavoin ja vahvistavat aivojen omaa dopamiinin tuotantoa</a:t>
            </a:r>
          </a:p>
          <a:p>
            <a:pPr lvl="1"/>
            <a:r>
              <a:rPr lang="fi-FI" dirty="0"/>
              <a:t>Ensisijaislääkkeenä nuoremmilla potilailla (alle 60-vuotiaat)</a:t>
            </a:r>
          </a:p>
          <a:p>
            <a:pPr lvl="1"/>
            <a:r>
              <a:rPr lang="fi-FI" dirty="0"/>
              <a:t>Yleensä annostelu kerran päivässä riittää</a:t>
            </a:r>
          </a:p>
          <a:p>
            <a:pPr lvl="1"/>
            <a:r>
              <a:rPr lang="fi-FI" dirty="0"/>
              <a:t>Haittavaikutukset</a:t>
            </a:r>
          </a:p>
          <a:p>
            <a:pPr lvl="2"/>
            <a:r>
              <a:rPr lang="fi-FI" dirty="0"/>
              <a:t>Impulssikontrollin häiriöt (liiallinen seksuaalisuus, pelihimo)</a:t>
            </a:r>
          </a:p>
          <a:p>
            <a:pPr lvl="2"/>
            <a:r>
              <a:rPr lang="fi-FI" dirty="0"/>
              <a:t>Näköharhat</a:t>
            </a:r>
          </a:p>
          <a:p>
            <a:pPr lvl="2"/>
            <a:r>
              <a:rPr lang="fi-FI" dirty="0"/>
              <a:t>Nukahtelu</a:t>
            </a:r>
          </a:p>
          <a:p>
            <a:pPr lvl="2"/>
            <a:r>
              <a:rPr lang="fi-FI" dirty="0"/>
              <a:t>Erityisesti iäkkäämmillä potilailla haittavaikutukset yleisiä</a:t>
            </a:r>
          </a:p>
        </p:txBody>
      </p:sp>
    </p:spTree>
    <p:extLst>
      <p:ext uri="{BB962C8B-B14F-4D97-AF65-F5344CB8AC3E}">
        <p14:creationId xmlns:p14="http://schemas.microsoft.com/office/powerpoint/2010/main" val="333448634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066254-113B-477F-9AEB-28A663501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MAO-B-estäjät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B89092-90AD-4B06-A37B-925FFEEAB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81506"/>
          </a:xfrm>
        </p:spPr>
        <p:txBody>
          <a:bodyPr/>
          <a:lstStyle/>
          <a:p>
            <a:r>
              <a:rPr lang="fi-FI" dirty="0"/>
              <a:t>MAO-B-estäjät (esim. </a:t>
            </a:r>
            <a:r>
              <a:rPr lang="fi-FI" dirty="0" err="1"/>
              <a:t>Eldepryl</a:t>
            </a:r>
            <a:r>
              <a:rPr lang="fi-FI" dirty="0"/>
              <a:t>, </a:t>
            </a:r>
            <a:r>
              <a:rPr lang="fi-FI" dirty="0" err="1"/>
              <a:t>Azilect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Vaikuttavat dopamiinin pitoisuuteen synapseissa estämällä sitä pilkkovaa entsyymiä</a:t>
            </a:r>
          </a:p>
          <a:p>
            <a:pPr lvl="1"/>
            <a:r>
              <a:rPr lang="fi-FI" dirty="0"/>
              <a:t>Teho heikompi kuin </a:t>
            </a:r>
            <a:r>
              <a:rPr lang="fi-FI" dirty="0" err="1"/>
              <a:t>levodopalla</a:t>
            </a:r>
            <a:r>
              <a:rPr lang="fi-FI" dirty="0"/>
              <a:t> tai dopamiiniagonisteilla</a:t>
            </a:r>
          </a:p>
          <a:p>
            <a:pPr lvl="1"/>
            <a:r>
              <a:rPr lang="fi-FI" dirty="0"/>
              <a:t>Käytetään yksinään taudin alkuvaiheessa tai lisälääkkeenä edenneessä taudissa</a:t>
            </a:r>
          </a:p>
          <a:p>
            <a:pPr lvl="1"/>
            <a:r>
              <a:rPr lang="fi-FI" dirty="0"/>
              <a:t>Ei pidä käyttää yhdessä MAO-A-estäjien kanssa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11EE1559-71D2-4C0E-84B4-592151456909}"/>
              </a:ext>
            </a:extLst>
          </p:cNvPr>
          <p:cNvSpPr/>
          <p:nvPr/>
        </p:nvSpPr>
        <p:spPr>
          <a:xfrm>
            <a:off x="838200" y="4942068"/>
            <a:ext cx="10515599" cy="1095467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MAO-B-estäjät sopivat osalle potilaista hyvin, mutta osalla ilmenee merkittäviä haittavaikutuksia kuten unihäiriöitä ja huimausta – annoksen puolittaminen tai jakaminen kahteen annostelukertaan voi auttaa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Selegiliini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(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Eldepryl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) saattaa vaikuttaa taudin etenemiseen, mutta tutkimusnäyttö tästä on ristiriitaista</a:t>
            </a:r>
          </a:p>
        </p:txBody>
      </p:sp>
    </p:spTree>
    <p:extLst>
      <p:ext uri="{BB962C8B-B14F-4D97-AF65-F5344CB8AC3E}">
        <p14:creationId xmlns:p14="http://schemas.microsoft.com/office/powerpoint/2010/main" val="33662465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D81D1D-09A1-43AF-8A66-E542947D1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Muut lääkkeet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4F1E69-29B3-4EE0-B3D0-17BB8F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Antikolinergit</a:t>
            </a:r>
            <a:r>
              <a:rPr lang="fi-FI" dirty="0"/>
              <a:t> (</a:t>
            </a:r>
            <a:r>
              <a:rPr lang="fi-FI" dirty="0" err="1"/>
              <a:t>Biperideeni</a:t>
            </a:r>
            <a:r>
              <a:rPr lang="fi-FI" dirty="0"/>
              <a:t> eli </a:t>
            </a:r>
            <a:r>
              <a:rPr lang="fi-FI" dirty="0" err="1"/>
              <a:t>Akineton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Voi vähentää vapinaa</a:t>
            </a:r>
          </a:p>
          <a:p>
            <a:pPr lvl="1"/>
            <a:r>
              <a:rPr lang="fi-FI" dirty="0"/>
              <a:t>Soveltuu runsaiden haittavaikutusten vuoksi lähinnä nuorille hyväkuntoisille potilaille</a:t>
            </a:r>
          </a:p>
          <a:p>
            <a:pPr lvl="2"/>
            <a:r>
              <a:rPr lang="fi-FI" dirty="0"/>
              <a:t>Muistin huononeminen, näköhäiriöt, sekavuus, suun kuivuminen, ummetus, virtsaumpi</a:t>
            </a:r>
          </a:p>
          <a:p>
            <a:r>
              <a:rPr lang="fi-FI" dirty="0" err="1"/>
              <a:t>Amantadiini</a:t>
            </a:r>
            <a:r>
              <a:rPr lang="fi-FI" dirty="0"/>
              <a:t> (</a:t>
            </a:r>
            <a:r>
              <a:rPr lang="fi-FI" dirty="0" err="1"/>
              <a:t>Amantadin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Salpaa NMDA-reseptoria ja vähentää </a:t>
            </a:r>
            <a:r>
              <a:rPr lang="fi-FI" dirty="0" err="1"/>
              <a:t>dyskinesiaa</a:t>
            </a:r>
            <a:endParaRPr lang="fi-FI" dirty="0"/>
          </a:p>
          <a:p>
            <a:pPr lvl="1"/>
            <a:r>
              <a:rPr lang="fi-FI" dirty="0"/>
              <a:t>Voidaan käyttää lisälääkkeenä </a:t>
            </a:r>
            <a:r>
              <a:rPr lang="fi-FI" dirty="0" err="1"/>
              <a:t>levodopan</a:t>
            </a:r>
            <a:r>
              <a:rPr lang="fi-FI" dirty="0"/>
              <a:t> kanssa, </a:t>
            </a:r>
            <a:r>
              <a:rPr lang="fi-FI" dirty="0" err="1"/>
              <a:t>levodopan</a:t>
            </a:r>
            <a:r>
              <a:rPr lang="fi-FI" dirty="0"/>
              <a:t> haittavaikutuksena ilmenevän </a:t>
            </a:r>
            <a:r>
              <a:rPr lang="fi-FI" dirty="0" err="1"/>
              <a:t>dyskinesian</a:t>
            </a:r>
            <a:r>
              <a:rPr lang="fi-FI" dirty="0"/>
              <a:t> välttämiseen</a:t>
            </a:r>
          </a:p>
        </p:txBody>
      </p:sp>
    </p:spTree>
    <p:extLst>
      <p:ext uri="{BB962C8B-B14F-4D97-AF65-F5344CB8AC3E}">
        <p14:creationId xmlns:p14="http://schemas.microsoft.com/office/powerpoint/2010/main" val="17738547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D81D1D-09A1-43AF-8A66-E542947D1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Muut lääkkeet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4F1E69-29B3-4EE0-B3D0-17BB8F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Propranololi</a:t>
            </a:r>
            <a:r>
              <a:rPr lang="fi-FI" dirty="0"/>
              <a:t> (</a:t>
            </a:r>
            <a:r>
              <a:rPr lang="fi-FI" dirty="0" err="1"/>
              <a:t>Propral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Vähentää erityisesti jännitystilanteessa esiintyvää vapinaa</a:t>
            </a:r>
          </a:p>
          <a:p>
            <a:pPr lvl="1"/>
            <a:r>
              <a:rPr lang="fi-FI" dirty="0"/>
              <a:t>Muut käyttöaiheet</a:t>
            </a:r>
          </a:p>
          <a:p>
            <a:pPr lvl="2"/>
            <a:r>
              <a:rPr lang="fi-FI" dirty="0"/>
              <a:t>Tykyttely</a:t>
            </a:r>
          </a:p>
          <a:p>
            <a:pPr lvl="2"/>
            <a:r>
              <a:rPr lang="fi-FI" dirty="0" err="1"/>
              <a:t>Essentielli</a:t>
            </a:r>
            <a:r>
              <a:rPr lang="fi-FI" dirty="0"/>
              <a:t> vapina</a:t>
            </a:r>
          </a:p>
          <a:p>
            <a:pPr lvl="2"/>
            <a:r>
              <a:rPr lang="fi-FI" dirty="0"/>
              <a:t>Esiintymisjännitys</a:t>
            </a:r>
          </a:p>
          <a:p>
            <a:pPr lvl="2"/>
            <a:r>
              <a:rPr lang="fi-FI" dirty="0"/>
              <a:t>Paniikkihäiriö</a:t>
            </a:r>
          </a:p>
          <a:p>
            <a:pPr lvl="1"/>
            <a:r>
              <a:rPr lang="fi-FI" dirty="0"/>
              <a:t>Hyötyä joillekin Parkinsonin tautia sairastaville potilaille erityisesti, jos pääoireena on vapina, joka pahenee jännityksessä</a:t>
            </a:r>
          </a:p>
          <a:p>
            <a:pPr lvl="1"/>
            <a:r>
              <a:rPr lang="fi-FI" dirty="0"/>
              <a:t>Ei vaikuta hitauteen eikä jäykkyyteen</a:t>
            </a:r>
          </a:p>
          <a:p>
            <a:pPr lvl="1"/>
            <a:r>
              <a:rPr lang="fi-FI" dirty="0"/>
              <a:t>Haittavaikutuksena sykkeen hidastuminen erityisesti korkeilla annoksilla</a:t>
            </a:r>
          </a:p>
        </p:txBody>
      </p:sp>
    </p:spTree>
    <p:extLst>
      <p:ext uri="{BB962C8B-B14F-4D97-AF65-F5344CB8AC3E}">
        <p14:creationId xmlns:p14="http://schemas.microsoft.com/office/powerpoint/2010/main" val="188033283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Laiteavusteiset hoidot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Laiteavusteiset hoidot</a:t>
            </a:r>
          </a:p>
          <a:p>
            <a:pPr lvl="1"/>
            <a:r>
              <a:rPr lang="fi-FI" dirty="0" err="1"/>
              <a:t>Levodopainfuusio</a:t>
            </a:r>
            <a:endParaRPr lang="fi-FI" dirty="0"/>
          </a:p>
          <a:p>
            <a:pPr lvl="1"/>
            <a:r>
              <a:rPr lang="fi-FI" dirty="0" err="1"/>
              <a:t>Apomorfiini</a:t>
            </a:r>
            <a:r>
              <a:rPr lang="fi-FI" dirty="0"/>
              <a:t>-infuusio</a:t>
            </a:r>
          </a:p>
          <a:p>
            <a:pPr lvl="1"/>
            <a:r>
              <a:rPr lang="fi-FI" dirty="0"/>
              <a:t>Syväaivostimulaatio (DBS)</a:t>
            </a:r>
          </a:p>
          <a:p>
            <a:r>
              <a:rPr lang="fi-FI" dirty="0"/>
              <a:t>Suomessa laiteavusteisia hoitoja harkitaan, mikäli</a:t>
            </a:r>
          </a:p>
          <a:p>
            <a:pPr lvl="1"/>
            <a:r>
              <a:rPr lang="fi-FI" dirty="0"/>
              <a:t>Yli 5 vuotta sairastanut potilas ei ole tyytyväinen motoriseen vointiinsa</a:t>
            </a:r>
          </a:p>
          <a:p>
            <a:pPr lvl="1"/>
            <a:r>
              <a:rPr lang="fi-FI" dirty="0" err="1"/>
              <a:t>Levodopa</a:t>
            </a:r>
            <a:r>
              <a:rPr lang="fi-FI" dirty="0"/>
              <a:t>-annostelu on vähintään 5:sti päivässä</a:t>
            </a:r>
          </a:p>
          <a:p>
            <a:pPr lvl="1"/>
            <a:r>
              <a:rPr lang="fi-FI" dirty="0"/>
              <a:t>Potilaalle ei ole kehittynyt muistisairautta</a:t>
            </a:r>
          </a:p>
        </p:txBody>
      </p:sp>
    </p:spTree>
    <p:extLst>
      <p:ext uri="{BB962C8B-B14F-4D97-AF65-F5344CB8AC3E}">
        <p14:creationId xmlns:p14="http://schemas.microsoft.com/office/powerpoint/2010/main" val="61885031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Neurokirurginen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715652-4D19-4BDC-F9EB-27FD9411C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AC28AC10-24AC-0309-3E1D-1868F8A74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2593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5558D5-DCE3-4327-88BE-4571DA766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Neurokirurginen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31BDB7-BCC3-4BBA-905D-257839C1C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Stimulaattori</a:t>
            </a:r>
            <a:r>
              <a:rPr lang="fi-FI" dirty="0"/>
              <a:t> eli DBS</a:t>
            </a:r>
          </a:p>
          <a:p>
            <a:pPr lvl="1"/>
            <a:r>
              <a:rPr lang="fi-FI" dirty="0"/>
              <a:t>Edenneessä Parkinsonin taudissa voidaan hoitomuotona käyttää aivoihin asennettua </a:t>
            </a:r>
            <a:r>
              <a:rPr lang="fi-FI" dirty="0" err="1"/>
              <a:t>stimulaattoria</a:t>
            </a:r>
            <a:r>
              <a:rPr lang="fi-FI" dirty="0"/>
              <a:t>, joka kiihdyttää aivojen syvien osien toimintaa</a:t>
            </a:r>
          </a:p>
          <a:p>
            <a:pPr lvl="1"/>
            <a:r>
              <a:rPr lang="fi-FI" dirty="0" err="1"/>
              <a:t>Stimulaattori</a:t>
            </a:r>
            <a:r>
              <a:rPr lang="fi-FI" dirty="0"/>
              <a:t> osin korvaa taudissa menetetyt </a:t>
            </a:r>
            <a:r>
              <a:rPr lang="fi-FI" dirty="0" err="1"/>
              <a:t>radastot</a:t>
            </a:r>
            <a:endParaRPr lang="fi-FI" dirty="0"/>
          </a:p>
          <a:p>
            <a:pPr lvl="2"/>
            <a:r>
              <a:rPr lang="fi-FI" dirty="0"/>
              <a:t>Talamuksen stimulaatio -&gt; vapinan hoito</a:t>
            </a:r>
          </a:p>
          <a:p>
            <a:pPr lvl="2"/>
            <a:r>
              <a:rPr lang="fi-FI" dirty="0" err="1"/>
              <a:t>Subtalaamisen</a:t>
            </a:r>
            <a:r>
              <a:rPr lang="fi-FI" dirty="0"/>
              <a:t> tumakkeen stimulaatio -&gt; </a:t>
            </a:r>
            <a:r>
              <a:rPr lang="fi-FI" dirty="0" err="1"/>
              <a:t>dyskinesian</a:t>
            </a:r>
            <a:r>
              <a:rPr lang="fi-FI" dirty="0"/>
              <a:t>, </a:t>
            </a:r>
            <a:r>
              <a:rPr lang="fi-FI" dirty="0" err="1"/>
              <a:t>wearing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 –ilmiön hoito</a:t>
            </a:r>
          </a:p>
          <a:p>
            <a:pPr lvl="1"/>
            <a:r>
              <a:rPr lang="fi-FI" dirty="0" err="1"/>
              <a:t>Stimulaattorin</a:t>
            </a:r>
            <a:r>
              <a:rPr lang="fi-FI" dirty="0"/>
              <a:t> tehon elektronisesti yhteistyössä neurologin kanssa</a:t>
            </a:r>
          </a:p>
          <a:p>
            <a:pPr lvl="1"/>
            <a:r>
              <a:rPr lang="fi-FI" dirty="0"/>
              <a:t>Hoidon onnistuminen edellyttää, että dopamiinilla on edelleen vaikutuskohta aivoissa (</a:t>
            </a:r>
            <a:r>
              <a:rPr lang="fi-FI" dirty="0" err="1"/>
              <a:t>Levodopa</a:t>
            </a:r>
            <a:r>
              <a:rPr lang="fi-FI" dirty="0"/>
              <a:t>-testi)</a:t>
            </a:r>
          </a:p>
          <a:p>
            <a:r>
              <a:rPr lang="fi-FI" dirty="0"/>
              <a:t>Leikkaushoidot vain poikkeustapauksissa: </a:t>
            </a:r>
            <a:r>
              <a:rPr lang="fi-FI" dirty="0" err="1"/>
              <a:t>talamotomia</a:t>
            </a:r>
            <a:endParaRPr lang="fi-FI" dirty="0"/>
          </a:p>
          <a:p>
            <a:pPr lvl="1"/>
            <a:r>
              <a:rPr lang="fi-FI" dirty="0"/>
              <a:t>Vapinapotilaat, jotka eivät sovellu DBS-hoitoon</a:t>
            </a:r>
          </a:p>
        </p:txBody>
      </p:sp>
    </p:spTree>
    <p:extLst>
      <p:ext uri="{BB962C8B-B14F-4D97-AF65-F5344CB8AC3E}">
        <p14:creationId xmlns:p14="http://schemas.microsoft.com/office/powerpoint/2010/main" val="309349537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43DFC7-1618-4779-8136-943EE4955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Kokeelliset hoidot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8FE2C89-087F-4D29-A974-239E00F2BE83}"/>
              </a:ext>
            </a:extLst>
          </p:cNvPr>
          <p:cNvSpPr/>
          <p:nvPr/>
        </p:nvSpPr>
        <p:spPr>
          <a:xfrm>
            <a:off x="838200" y="1619794"/>
            <a:ext cx="10515599" cy="4763914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Neuroprotektiivinen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hoito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Useat tutkimukset osoittavat, että ennen solukuolemaa Parkinsonin taudissa, hermosolut altistuvat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eksitotoksisuudelle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eli välittäjäaineiden yliannostukselle. Yliannostus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glutamaatti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-välittäjäaineelle vaurioittaa solun energiantuotannosta vastaavaa mitokondriota. Mitokondrion vaurioituminen käynnistää ohjelmoidun solukuoleman ja solun tuhoutumisen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Teoriassa suojaamalla soluja liialliselta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glutamaatti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-signaloinnilta ja kalsiumin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sisäänvirtaukselta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on mahdollista estää solun kuolema ja näin hidastaa taudin etenemistä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Rokote alfa-</a:t>
            </a: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synukeliinia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vastaan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Taudin edetessä hermosoluihin kertyy alfa-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synukleiini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-proteiinia, jonka epäillään olevan soluille myrkyllistä - kertymisen syytä ei tiedetä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Rokotteella pyritään aktivoimaan immuunijärjestelmän solut hävittämään solunulkoisen tilan alfa-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synukleiini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ja estämään hermosoluja vaurioittavan reaktion eteneminen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Prasinetsumabi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(PRX002/RG7935) on osoitettu vaiheen 1 kliinisissä tutkimuksissa turvalliseksi terveille koehenkilöille. Vaiheen 2 eli tehoa mittaavat tutkimukset on aloitettu vuonna 2018, ja niistä saatujen alustavien tulosten perusteella lääke voi parhaimmillaan hidastaa taudin motoristen oireiden etenemistä 25 – 35 %: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lla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. Vaiheen 2b kliiniset tutkimukset on aloitettu keväällä 2021.</a:t>
            </a:r>
          </a:p>
        </p:txBody>
      </p:sp>
    </p:spTree>
    <p:extLst>
      <p:ext uri="{BB962C8B-B14F-4D97-AF65-F5344CB8AC3E}">
        <p14:creationId xmlns:p14="http://schemas.microsoft.com/office/powerpoint/2010/main" val="385583674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647CDF-2EF0-4D69-B022-3162654DD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Hoito: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BCBBA6-D181-4345-AFED-B04A7A9E6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Fysioterapia</a:t>
            </a:r>
          </a:p>
          <a:p>
            <a:pPr lvl="1"/>
            <a:r>
              <a:rPr lang="fi-FI" dirty="0"/>
              <a:t>Liikkuvuuden lisääminen</a:t>
            </a:r>
          </a:p>
          <a:p>
            <a:pPr lvl="1"/>
            <a:r>
              <a:rPr lang="fi-FI" dirty="0"/>
              <a:t>Kaatumisriskin vähentäminen</a:t>
            </a:r>
          </a:p>
          <a:p>
            <a:pPr lvl="1"/>
            <a:r>
              <a:rPr lang="fi-FI" dirty="0"/>
              <a:t>Kotona pärjäämisen tukeminen</a:t>
            </a:r>
          </a:p>
          <a:p>
            <a:r>
              <a:rPr lang="fi-FI" dirty="0"/>
              <a:t>Toimintaterapia</a:t>
            </a:r>
          </a:p>
          <a:p>
            <a:pPr lvl="1"/>
            <a:r>
              <a:rPr lang="fi-FI" dirty="0"/>
              <a:t>Arjen toiminnoissa tarvittavien taitojen ylläpitäminen</a:t>
            </a:r>
          </a:p>
          <a:p>
            <a:pPr lvl="1"/>
            <a:r>
              <a:rPr lang="fi-FI" dirty="0"/>
              <a:t>Apuvälineet</a:t>
            </a:r>
          </a:p>
          <a:p>
            <a:r>
              <a:rPr lang="fi-FI" dirty="0"/>
              <a:t>Puheterapia</a:t>
            </a:r>
          </a:p>
          <a:p>
            <a:pPr lvl="1"/>
            <a:r>
              <a:rPr lang="fi-FI" dirty="0"/>
              <a:t>Nielemisvaikeuksien kuntoutus</a:t>
            </a:r>
          </a:p>
          <a:p>
            <a:pPr lvl="1"/>
            <a:r>
              <a:rPr lang="fi-FI" dirty="0"/>
              <a:t>Äänen voiman heikkenemisen kuntoutus</a:t>
            </a:r>
          </a:p>
        </p:txBody>
      </p:sp>
    </p:spTree>
    <p:extLst>
      <p:ext uri="{BB962C8B-B14F-4D97-AF65-F5344CB8AC3E}">
        <p14:creationId xmlns:p14="http://schemas.microsoft.com/office/powerpoint/2010/main" val="426784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Lääkärin työvälineet epilepsian toteamiseksi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87586" cy="4351338"/>
          </a:xfrm>
        </p:spPr>
        <p:txBody>
          <a:bodyPr/>
          <a:lstStyle/>
          <a:p>
            <a:r>
              <a:rPr lang="fi-FI" dirty="0"/>
              <a:t>Kohtauskuvaus</a:t>
            </a:r>
          </a:p>
          <a:p>
            <a:r>
              <a:rPr lang="fi-FI" dirty="0"/>
              <a:t>Tiedot oireiden alkamisiästä, sukutaustan selvittäminen</a:t>
            </a:r>
          </a:p>
          <a:p>
            <a:r>
              <a:rPr lang="fi-FI" dirty="0"/>
              <a:t>Aivosähkökäyrä (EEG)</a:t>
            </a:r>
          </a:p>
          <a:p>
            <a:r>
              <a:rPr lang="fi-FI" dirty="0"/>
              <a:t>Aivojen magneettikuvaus (MRI)</a:t>
            </a:r>
          </a:p>
          <a:p>
            <a:r>
              <a:rPr lang="fi-FI" dirty="0"/>
              <a:t>Geenitestit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Picture 5" descr="Valintaruutu merkitty rastilla tasaisella täytöllä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28823" y="2355023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6700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Kirjallisuutta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Atula, S. (2018). Tietoa potilaalle: Parkinsonin tauti. Lääkärikirja Duodecim.</a:t>
            </a:r>
          </a:p>
          <a:p>
            <a:r>
              <a:rPr lang="fi-FI" dirty="0"/>
              <a:t>Kaasinen, V. (2019). Parkinsonin tauti. Lääkärin käsikirja.</a:t>
            </a:r>
          </a:p>
          <a:p>
            <a:r>
              <a:rPr lang="fi-FI" dirty="0"/>
              <a:t>Wilson, ym. (2019). </a:t>
            </a:r>
            <a:r>
              <a:rPr lang="en-US" dirty="0"/>
              <a:t>Serotonergic pathology and disease burden in the premotor and motor phase of A53T α-</a:t>
            </a:r>
            <a:r>
              <a:rPr lang="en-US" dirty="0" err="1"/>
              <a:t>synuclein</a:t>
            </a:r>
            <a:r>
              <a:rPr lang="en-US" dirty="0"/>
              <a:t> parkinsonism: a cross-sectional study. Lancet. 18(8):748-759</a:t>
            </a:r>
          </a:p>
          <a:p>
            <a:r>
              <a:rPr lang="en-US" dirty="0"/>
              <a:t>Noyce, A. J. </a:t>
            </a:r>
            <a:r>
              <a:rPr lang="en-US" dirty="0" err="1"/>
              <a:t>ym</a:t>
            </a:r>
            <a:r>
              <a:rPr lang="en-US" dirty="0"/>
              <a:t>. (2012). Meta-analysis of early </a:t>
            </a:r>
            <a:r>
              <a:rPr lang="en-US" dirty="0" err="1"/>
              <a:t>nonmotor</a:t>
            </a:r>
            <a:r>
              <a:rPr lang="en-US" dirty="0"/>
              <a:t> features and risk factors for Parkinson disease. Annals of Neurology. 72(6):893–901</a:t>
            </a:r>
          </a:p>
          <a:p>
            <a:r>
              <a:rPr lang="fi-FI" dirty="0" err="1"/>
              <a:t>Jankovic</a:t>
            </a:r>
            <a:r>
              <a:rPr lang="fi-FI" dirty="0"/>
              <a:t>, J., ym. (2018). </a:t>
            </a:r>
            <a:r>
              <a:rPr lang="fi-FI" dirty="0" err="1"/>
              <a:t>Safety</a:t>
            </a:r>
            <a:r>
              <a:rPr lang="fi-FI" dirty="0"/>
              <a:t> and </a:t>
            </a:r>
            <a:r>
              <a:rPr lang="fi-FI" dirty="0" err="1"/>
              <a:t>Tolerability</a:t>
            </a:r>
            <a:r>
              <a:rPr lang="fi-FI" dirty="0"/>
              <a:t> of </a:t>
            </a:r>
            <a:r>
              <a:rPr lang="fi-FI" dirty="0" err="1"/>
              <a:t>Multiple</a:t>
            </a:r>
            <a:r>
              <a:rPr lang="fi-FI" dirty="0"/>
              <a:t> </a:t>
            </a:r>
            <a:r>
              <a:rPr lang="fi-FI" dirty="0" err="1"/>
              <a:t>Ascending</a:t>
            </a:r>
            <a:r>
              <a:rPr lang="fi-FI" dirty="0"/>
              <a:t> </a:t>
            </a:r>
            <a:r>
              <a:rPr lang="fi-FI" dirty="0" err="1"/>
              <a:t>Doses</a:t>
            </a:r>
            <a:r>
              <a:rPr lang="fi-FI" dirty="0"/>
              <a:t> of PRX002/RG7935, an Anti-</a:t>
            </a:r>
            <a:r>
              <a:rPr lang="el-GR" dirty="0"/>
              <a:t>α-</a:t>
            </a:r>
            <a:r>
              <a:rPr lang="fi-FI" dirty="0" err="1"/>
              <a:t>Synuclein</a:t>
            </a:r>
            <a:r>
              <a:rPr lang="fi-FI" dirty="0"/>
              <a:t> </a:t>
            </a:r>
            <a:r>
              <a:rPr lang="fi-FI" dirty="0" err="1"/>
              <a:t>Monoclonal</a:t>
            </a:r>
            <a:r>
              <a:rPr lang="fi-FI" dirty="0"/>
              <a:t> </a:t>
            </a:r>
            <a:r>
              <a:rPr lang="fi-FI" dirty="0" err="1"/>
              <a:t>Antibody</a:t>
            </a:r>
            <a:r>
              <a:rPr lang="fi-FI" dirty="0"/>
              <a:t>, in </a:t>
            </a:r>
            <a:r>
              <a:rPr lang="fi-FI" dirty="0" err="1"/>
              <a:t>Patients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Parkinson </a:t>
            </a:r>
            <a:r>
              <a:rPr lang="fi-FI" dirty="0" err="1"/>
              <a:t>Disease</a:t>
            </a:r>
            <a:r>
              <a:rPr lang="fi-FI" dirty="0"/>
              <a:t>: A </a:t>
            </a:r>
            <a:r>
              <a:rPr lang="fi-FI" dirty="0" err="1"/>
              <a:t>Randomized</a:t>
            </a:r>
            <a:r>
              <a:rPr lang="fi-FI" dirty="0"/>
              <a:t> </a:t>
            </a:r>
            <a:r>
              <a:rPr lang="fi-FI" dirty="0" err="1"/>
              <a:t>Clinical</a:t>
            </a:r>
            <a:r>
              <a:rPr lang="fi-FI" dirty="0"/>
              <a:t> Trial. JAMA </a:t>
            </a:r>
            <a:r>
              <a:rPr lang="fi-FI" dirty="0" err="1"/>
              <a:t>Neurology</a:t>
            </a:r>
            <a:r>
              <a:rPr lang="fi-FI" dirty="0"/>
              <a:t>. 75(10):1206–1214</a:t>
            </a:r>
          </a:p>
          <a:p>
            <a:r>
              <a:rPr lang="fi-FI" dirty="0"/>
              <a:t>Rose, E., (2020). </a:t>
            </a:r>
            <a:r>
              <a:rPr lang="en-US" dirty="0"/>
              <a:t>Update on Phase 2 PASADENA Study of </a:t>
            </a:r>
            <a:r>
              <a:rPr lang="en-US" dirty="0" err="1"/>
              <a:t>Prasinezumab</a:t>
            </a:r>
            <a:r>
              <a:rPr lang="en-US" dirty="0"/>
              <a:t> (PRX002/RG7935) in Parkinson’s Disease. </a:t>
            </a:r>
            <a:r>
              <a:rPr lang="en-US" dirty="0" err="1"/>
              <a:t>BioSpace</a:t>
            </a:r>
            <a:r>
              <a:rPr lang="en-US" dirty="0"/>
              <a:t>. [</a:t>
            </a:r>
            <a:r>
              <a:rPr lang="en-US" dirty="0" err="1"/>
              <a:t>Lehdistötiedote</a:t>
            </a:r>
            <a:r>
              <a:rPr lang="en-US" dirty="0"/>
              <a:t> 22.4.2020]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647430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CDC682-BF09-467C-87EB-C68BA44A7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MS-tauti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EB4A69A-BE5E-4478-832D-D02846C5D2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/>
              <a:t>18.2.2026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148814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390FF7-F399-42E1-BF49-994FC95CB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Esimerkkipotilas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D64D7B-0DF2-4FE0-9E4C-9AAA93D0C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80868" cy="4351338"/>
          </a:xfrm>
        </p:spPr>
        <p:txBody>
          <a:bodyPr>
            <a:normAutofit/>
          </a:bodyPr>
          <a:lstStyle/>
          <a:p>
            <a:r>
              <a:rPr lang="fi-FI" dirty="0"/>
              <a:t>32-vuotias perusterve mies, rumpali</a:t>
            </a:r>
          </a:p>
          <a:p>
            <a:r>
              <a:rPr lang="fi-FI" dirty="0"/>
              <a:t>Kiinnittänyt huomiota pistelyyn ja puutumiseen käsissä</a:t>
            </a:r>
          </a:p>
          <a:p>
            <a:r>
              <a:rPr lang="fi-FI" dirty="0"/>
              <a:t>Aluksi olettanut oireen olevan soittamiseen liittyvä rasitusvamma</a:t>
            </a:r>
          </a:p>
          <a:p>
            <a:r>
              <a:rPr lang="fi-FI" dirty="0"/>
              <a:t>Oire hiljalleen pahentunut, 37-vuotiaana hakeutunut tutkimuksiin, koska tavarat eivät meinaa pysyä käsissä</a:t>
            </a:r>
          </a:p>
          <a:p>
            <a:r>
              <a:rPr lang="fi-FI" dirty="0"/>
              <a:t>Laajojen tutkimusten jälkeen saa diagnoosin</a:t>
            </a:r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3139EE63-3B66-D6F6-0B80-EF8A320057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119068" y="1825625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01505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390FF7-F399-42E1-BF49-994FC95CB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Esimerkkipotilas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D64D7B-0DF2-4FE0-9E4C-9AAA93D0C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80868" cy="4351338"/>
          </a:xfrm>
        </p:spPr>
        <p:txBody>
          <a:bodyPr>
            <a:normAutofit/>
          </a:bodyPr>
          <a:lstStyle/>
          <a:p>
            <a:r>
              <a:rPr lang="fi-FI" dirty="0"/>
              <a:t>Joutunut lopettamaan soittamisen, koska rumpukapulat eivät pysy käsissä</a:t>
            </a:r>
          </a:p>
          <a:p>
            <a:r>
              <a:rPr lang="fi-FI" dirty="0"/>
              <a:t>Viimeiset vuodet pyörätuolipotilaana</a:t>
            </a:r>
          </a:p>
          <a:p>
            <a:r>
              <a:rPr lang="fi-FI" dirty="0"/>
              <a:t>Menehtyy 56-vuotiaana kotonaan sairauden komplikaatioihin</a:t>
            </a:r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DD985D9F-BB90-7814-EB1E-492E45181B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119068" y="1825625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3178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Lyhenteitä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398418"/>
          </a:xfrm>
        </p:spPr>
        <p:txBody>
          <a:bodyPr>
            <a:normAutofit/>
          </a:bodyPr>
          <a:lstStyle/>
          <a:p>
            <a:r>
              <a:rPr lang="fi-FI" dirty="0"/>
              <a:t>MS = </a:t>
            </a:r>
            <a:r>
              <a:rPr lang="fi-FI" dirty="0" err="1"/>
              <a:t>Multiple</a:t>
            </a:r>
            <a:r>
              <a:rPr lang="fi-FI" dirty="0"/>
              <a:t> </a:t>
            </a:r>
            <a:r>
              <a:rPr lang="fi-FI" dirty="0" err="1"/>
              <a:t>sclerosis</a:t>
            </a:r>
            <a:r>
              <a:rPr lang="fi-FI" dirty="0"/>
              <a:t> (Multippeliskleroosi)</a:t>
            </a:r>
          </a:p>
          <a:p>
            <a:r>
              <a:rPr lang="fi-FI" dirty="0"/>
              <a:t>MRI = </a:t>
            </a:r>
            <a:r>
              <a:rPr lang="fi-FI" dirty="0" err="1"/>
              <a:t>Magnetic</a:t>
            </a:r>
            <a:r>
              <a:rPr lang="fi-FI" dirty="0"/>
              <a:t> </a:t>
            </a:r>
            <a:r>
              <a:rPr lang="fi-FI" dirty="0" err="1"/>
              <a:t>resonance</a:t>
            </a:r>
            <a:r>
              <a:rPr lang="fi-FI" dirty="0"/>
              <a:t> </a:t>
            </a:r>
            <a:r>
              <a:rPr lang="fi-FI" dirty="0" err="1"/>
              <a:t>imaging</a:t>
            </a:r>
            <a:r>
              <a:rPr lang="fi-FI" dirty="0"/>
              <a:t> (Magneettikuvaus)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224042"/>
            <a:ext cx="10515599" cy="2100781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MBP = </a:t>
            </a:r>
            <a:r>
              <a:rPr lang="fi-FI" dirty="0" err="1">
                <a:solidFill>
                  <a:schemeClr val="tx1"/>
                </a:solidFill>
              </a:rPr>
              <a:t>Myelin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basic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protein</a:t>
            </a:r>
            <a:r>
              <a:rPr lang="fi-FI" dirty="0">
                <a:solidFill>
                  <a:schemeClr val="tx1"/>
                </a:solidFill>
              </a:rPr>
              <a:t> (Hermosolua suojaava rakenneproteiini)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PLP = </a:t>
            </a:r>
            <a:r>
              <a:rPr lang="fi-FI" dirty="0" err="1">
                <a:solidFill>
                  <a:schemeClr val="tx1"/>
                </a:solidFill>
              </a:rPr>
              <a:t>Proteolipid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protein</a:t>
            </a:r>
            <a:r>
              <a:rPr lang="fi-FI" dirty="0">
                <a:solidFill>
                  <a:schemeClr val="tx1"/>
                </a:solidFill>
              </a:rPr>
              <a:t> (Hermosolua suojaava rakenneproteiini)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CD4 = Cluster of </a:t>
            </a:r>
            <a:r>
              <a:rPr lang="fi-FI" dirty="0" err="1">
                <a:solidFill>
                  <a:schemeClr val="tx1"/>
                </a:solidFill>
              </a:rPr>
              <a:t>differentiation</a:t>
            </a:r>
            <a:r>
              <a:rPr lang="fi-FI" dirty="0">
                <a:solidFill>
                  <a:schemeClr val="tx1"/>
                </a:solidFill>
              </a:rPr>
              <a:t> 4 (Eräiden immuunijärjestelmän solujen ilmentävä pintaproteiini)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Th1 = T </a:t>
            </a:r>
            <a:r>
              <a:rPr lang="fi-FI" dirty="0" err="1">
                <a:solidFill>
                  <a:schemeClr val="tx1"/>
                </a:solidFill>
              </a:rPr>
              <a:t>helper</a:t>
            </a:r>
            <a:r>
              <a:rPr lang="fi-FI" dirty="0">
                <a:solidFill>
                  <a:schemeClr val="tx1"/>
                </a:solidFill>
              </a:rPr>
              <a:t> 1 (Immuunijärjestelmän solu, joka tuottaa välittäjäaineita solujen väliseen viestintään)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HSV = Herpes </a:t>
            </a:r>
            <a:r>
              <a:rPr lang="fi-FI" dirty="0" err="1">
                <a:solidFill>
                  <a:schemeClr val="tx1"/>
                </a:solidFill>
              </a:rPr>
              <a:t>simplex</a:t>
            </a:r>
            <a:r>
              <a:rPr lang="fi-FI" dirty="0">
                <a:solidFill>
                  <a:schemeClr val="tx1"/>
                </a:solidFill>
              </a:rPr>
              <a:t> virus (Herpes-virus)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HLA = Human </a:t>
            </a:r>
            <a:r>
              <a:rPr lang="fi-FI" dirty="0" err="1">
                <a:solidFill>
                  <a:schemeClr val="tx1"/>
                </a:solidFill>
              </a:rPr>
              <a:t>leukocyte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antigen</a:t>
            </a:r>
            <a:r>
              <a:rPr lang="fi-FI" dirty="0">
                <a:solidFill>
                  <a:schemeClr val="tx1"/>
                </a:solidFill>
              </a:rPr>
              <a:t> (Ryhmä immuunijärjestelmää sääteleviä solujen pintaproteiineja)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SLE = </a:t>
            </a:r>
            <a:r>
              <a:rPr lang="fi-FI" dirty="0" err="1">
                <a:solidFill>
                  <a:schemeClr val="tx1"/>
                </a:solidFill>
              </a:rPr>
              <a:t>Systemic</a:t>
            </a:r>
            <a:r>
              <a:rPr lang="fi-FI" dirty="0">
                <a:solidFill>
                  <a:schemeClr val="tx1"/>
                </a:solidFill>
              </a:rPr>
              <a:t> lupus </a:t>
            </a:r>
            <a:r>
              <a:rPr lang="fi-FI" dirty="0" err="1">
                <a:solidFill>
                  <a:schemeClr val="tx1"/>
                </a:solidFill>
              </a:rPr>
              <a:t>erythematosus</a:t>
            </a:r>
            <a:r>
              <a:rPr lang="fi-FI" dirty="0">
                <a:solidFill>
                  <a:schemeClr val="tx1"/>
                </a:solidFill>
              </a:rPr>
              <a:t> (Yleistynyt punahukka)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2984373"/>
            <a:ext cx="10515599" cy="1014132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PVK = Perus-verenkuva (Verisoluja ja hemoglobiinia mittaava verikoe)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CRP = C-</a:t>
            </a:r>
            <a:r>
              <a:rPr lang="fi-FI" dirty="0" err="1">
                <a:solidFill>
                  <a:schemeClr val="tx1"/>
                </a:solidFill>
              </a:rPr>
              <a:t>reactive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protein</a:t>
            </a:r>
            <a:r>
              <a:rPr lang="fi-FI" dirty="0">
                <a:solidFill>
                  <a:schemeClr val="tx1"/>
                </a:solidFill>
              </a:rPr>
              <a:t> (Maksan tuottama proteiini, jonka pitoisuus veressä nousee tulehduksissa)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PLV = Puhtaasti laskettu virtsa (Kansankielisesti pissanäyte, voidaan käyttää esim. bakteeriviljelyyn)</a:t>
            </a:r>
          </a:p>
        </p:txBody>
      </p:sp>
    </p:spTree>
    <p:extLst>
      <p:ext uri="{BB962C8B-B14F-4D97-AF65-F5344CB8AC3E}">
        <p14:creationId xmlns:p14="http://schemas.microsoft.com/office/powerpoint/2010/main" val="390921408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76D48-2091-4180-97D9-24F5BC5E3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230C50-8B1F-4A9C-BC41-1AA25BE01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Neuroni = Hermosolu</a:t>
            </a:r>
          </a:p>
          <a:p>
            <a:r>
              <a:rPr lang="fi-FI" dirty="0"/>
              <a:t>Gliasolu = Keskushermoston tukisolu</a:t>
            </a:r>
          </a:p>
          <a:p>
            <a:r>
              <a:rPr lang="fi-FI" dirty="0"/>
              <a:t>Aksoni = Hermosolun signaalia eteenpäin kuljettava haarake</a:t>
            </a:r>
          </a:p>
          <a:p>
            <a:r>
              <a:rPr lang="fi-FI" dirty="0" err="1"/>
              <a:t>Myeliini</a:t>
            </a:r>
            <a:r>
              <a:rPr lang="fi-FI" dirty="0"/>
              <a:t> = Aksonia ympäröivä eristekerros</a:t>
            </a:r>
          </a:p>
          <a:p>
            <a:r>
              <a:rPr lang="fi-FI" dirty="0" err="1"/>
              <a:t>Demyelinaatio</a:t>
            </a:r>
            <a:r>
              <a:rPr lang="fi-FI" dirty="0"/>
              <a:t> = </a:t>
            </a:r>
            <a:r>
              <a:rPr lang="fi-FI" dirty="0" err="1"/>
              <a:t>Myeliinin</a:t>
            </a:r>
            <a:r>
              <a:rPr lang="fi-FI" dirty="0"/>
              <a:t> vaurioituminen</a:t>
            </a:r>
          </a:p>
          <a:p>
            <a:r>
              <a:rPr lang="fi-FI" dirty="0" err="1"/>
              <a:t>Remyelinaatio</a:t>
            </a:r>
            <a:r>
              <a:rPr lang="fi-FI" dirty="0"/>
              <a:t> = </a:t>
            </a:r>
            <a:r>
              <a:rPr lang="fi-FI" dirty="0" err="1"/>
              <a:t>Myeliinin</a:t>
            </a:r>
            <a:r>
              <a:rPr lang="fi-FI" dirty="0"/>
              <a:t> korjaantuminen</a:t>
            </a:r>
          </a:p>
          <a:p>
            <a:r>
              <a:rPr lang="fi-FI" dirty="0" err="1"/>
              <a:t>Schwannin</a:t>
            </a:r>
            <a:r>
              <a:rPr lang="fi-FI" dirty="0"/>
              <a:t> solu = </a:t>
            </a:r>
            <a:r>
              <a:rPr lang="fi-FI" dirty="0" err="1"/>
              <a:t>Myeliiniä</a:t>
            </a:r>
            <a:r>
              <a:rPr lang="fi-FI" dirty="0"/>
              <a:t> muodostava ääreishermoston solu</a:t>
            </a:r>
          </a:p>
          <a:p>
            <a:r>
              <a:rPr lang="fi-FI" dirty="0" err="1"/>
              <a:t>Oligodendrosyytti</a:t>
            </a:r>
            <a:r>
              <a:rPr lang="fi-FI" dirty="0"/>
              <a:t> = </a:t>
            </a:r>
            <a:r>
              <a:rPr lang="fi-FI" dirty="0" err="1"/>
              <a:t>Myeliiniä</a:t>
            </a:r>
            <a:r>
              <a:rPr lang="fi-FI" dirty="0"/>
              <a:t> muodostava gliasolu</a:t>
            </a:r>
          </a:p>
        </p:txBody>
      </p:sp>
    </p:spTree>
    <p:extLst>
      <p:ext uri="{BB962C8B-B14F-4D97-AF65-F5344CB8AC3E}">
        <p14:creationId xmlns:p14="http://schemas.microsoft.com/office/powerpoint/2010/main" val="423210527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873316-11ED-4B17-97DC-F5FF00592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Esiintyminen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38F2BA-3775-4203-9230-2D1B36507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Sairastumisikä tyypillisesti noin 20 – 40 vuotta</a:t>
            </a:r>
          </a:p>
          <a:p>
            <a:r>
              <a:rPr lang="fi-FI" dirty="0"/>
              <a:t>Suomessa sairastuneita noin 7000</a:t>
            </a:r>
          </a:p>
          <a:p>
            <a:pPr lvl="1"/>
            <a:r>
              <a:rPr lang="fi-FI" dirty="0"/>
              <a:t>Yleisin nuorten aikuisten liikunta- ja toimintakykyyn vaikuttava keskushermoston sairaus</a:t>
            </a:r>
          </a:p>
          <a:p>
            <a:pPr lvl="1"/>
            <a:r>
              <a:rPr lang="fi-FI" dirty="0"/>
              <a:t>Sairauden esiintyminen on yleisempää pohjoisilla leveysasteilla</a:t>
            </a:r>
          </a:p>
          <a:p>
            <a:pPr lvl="1"/>
            <a:r>
              <a:rPr lang="fi-FI" dirty="0"/>
              <a:t>Naisilla noin kaksi kertaa yleisempi kuin miehillä</a:t>
            </a:r>
          </a:p>
          <a:p>
            <a:r>
              <a:rPr lang="fi-FI" dirty="0"/>
              <a:t>Alttius sairaudelle on periytyvä</a:t>
            </a:r>
          </a:p>
          <a:p>
            <a:pPr lvl="1"/>
            <a:r>
              <a:rPr lang="fi-FI" dirty="0"/>
              <a:t>MS-tautipotilaiden sisaruksilla on 25-kertainen vaara sairastua tautiin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19F56EE4-C97C-4625-A94B-B7E526857CAA}"/>
              </a:ext>
            </a:extLst>
          </p:cNvPr>
          <p:cNvSpPr/>
          <p:nvPr/>
        </p:nvSpPr>
        <p:spPr>
          <a:xfrm>
            <a:off x="838199" y="5444359"/>
            <a:ext cx="10515599" cy="880464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Noin 20 – 60 %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MS-taudin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geneettisestä alttiudesta selittyvät mutaatioilla HLA-systeemissä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MS-taudille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altistavat alleelit HLA-DR15 ja HLA-DQ6, ja siltä suojaavat HLA-C554 ja HLA-DRB1*11</a:t>
            </a:r>
          </a:p>
        </p:txBody>
      </p:sp>
    </p:spTree>
    <p:extLst>
      <p:ext uri="{BB962C8B-B14F-4D97-AF65-F5344CB8AC3E}">
        <p14:creationId xmlns:p14="http://schemas.microsoft.com/office/powerpoint/2010/main" val="24197090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BB70C-E8B8-42C6-B935-BCEE7229D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Aiheuttaja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A24AC2-03A6-4065-BF24-613CF14B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Autoimmuunisairaus, tarkka mekanismi tuntematon</a:t>
            </a:r>
          </a:p>
          <a:p>
            <a:r>
              <a:rPr lang="fi-FI" dirty="0"/>
              <a:t>Monen tekijän yhteisvaikutukset</a:t>
            </a:r>
          </a:p>
          <a:p>
            <a:pPr lvl="1"/>
            <a:r>
              <a:rPr lang="fi-FI" dirty="0"/>
              <a:t>Perinnöllinen alttius</a:t>
            </a:r>
          </a:p>
          <a:p>
            <a:pPr lvl="1"/>
            <a:r>
              <a:rPr lang="fi-FI" dirty="0"/>
              <a:t>D-vitamiinin puute</a:t>
            </a:r>
          </a:p>
          <a:p>
            <a:pPr lvl="1"/>
            <a:r>
              <a:rPr lang="fi-FI" dirty="0"/>
              <a:t>Tupakointi</a:t>
            </a:r>
          </a:p>
          <a:p>
            <a:pPr lvl="1"/>
            <a:r>
              <a:rPr lang="fi-FI" dirty="0"/>
              <a:t>Lapsuudessa sairastetut virusinfektiot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547724"/>
            <a:ext cx="10515599" cy="1777100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Autoimmuunihypoteesi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: Keskushermoston CD4-positiiviset tyypin 1 T-solut (Th1-solut) aktivoituvat satunnaisen virusinfektion seurauksena elimistön omia MBP- ja PLP-proteiineja vastaan. Aktivoituneet Th1-solut läpäisevät veri-aivoesteen ja saavat aikaan autoimmuunireaktion keskushermostossa.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Latentti virusinfektio-hypoteesi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: MS-tautipotilaan aivoissa on latentti herpes-ryhmän virus, jonka aktivoitumiseen elimistö reagoi aiheuttamalla immuunivasteen. Mitään yksittäistä virusta ei kuitenkaan ole pystytty tutkimuksessa osoittamaan taudin aiheuttajaksi.</a:t>
            </a:r>
          </a:p>
        </p:txBody>
      </p:sp>
    </p:spTree>
    <p:extLst>
      <p:ext uri="{BB962C8B-B14F-4D97-AF65-F5344CB8AC3E}">
        <p14:creationId xmlns:p14="http://schemas.microsoft.com/office/powerpoint/2010/main" val="259371731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C52D1E-D78E-5509-500A-02B40B6D5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67ED8D78-06BF-F75A-5459-021699B30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36819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ECD72-8062-483D-BD66-C09A80D77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Tautimekanismi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3E0E7B-C836-4C83-B7EC-CD0373C35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Aivojen, selkäytimen ja näköhermon paikalliset tulehdusmuutokset, jossa hermosoluja suojaa </a:t>
            </a:r>
            <a:r>
              <a:rPr lang="fi-FI" dirty="0" err="1"/>
              <a:t>myeliini</a:t>
            </a:r>
            <a:r>
              <a:rPr lang="fi-FI" dirty="0"/>
              <a:t> tuhoutuu (</a:t>
            </a:r>
            <a:r>
              <a:rPr lang="fi-FI" dirty="0" err="1"/>
              <a:t>demyelinaatio</a:t>
            </a:r>
            <a:r>
              <a:rPr lang="fi-FI" dirty="0"/>
              <a:t>)</a:t>
            </a:r>
          </a:p>
          <a:p>
            <a:r>
              <a:rPr lang="fi-FI" dirty="0"/>
              <a:t>Oireet vaihtelevat sen mukaan, missä hermoston osassa </a:t>
            </a:r>
            <a:r>
              <a:rPr lang="fi-FI" dirty="0" err="1"/>
              <a:t>demyelinaatiopesäkkeet</a:t>
            </a:r>
            <a:r>
              <a:rPr lang="fi-FI" dirty="0"/>
              <a:t> sijaitsevat</a:t>
            </a:r>
          </a:p>
          <a:p>
            <a:r>
              <a:rPr lang="fi-FI" dirty="0"/>
              <a:t>Oireiden etenemisessä on suurta vaihtelua</a:t>
            </a:r>
          </a:p>
          <a:p>
            <a:pPr lvl="1"/>
            <a:r>
              <a:rPr lang="fi-FI" dirty="0"/>
              <a:t>Oireet voivat korjaantua </a:t>
            </a:r>
            <a:r>
              <a:rPr lang="fi-FI" dirty="0" err="1"/>
              <a:t>remyelinaation</a:t>
            </a:r>
            <a:r>
              <a:rPr lang="fi-FI" dirty="0"/>
              <a:t> myötä</a:t>
            </a:r>
          </a:p>
          <a:p>
            <a:pPr lvl="1"/>
            <a:r>
              <a:rPr lang="fi-FI" dirty="0"/>
              <a:t>Oireet voivat jäädä pysyväksi arpeutumisen vuoksi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065614"/>
            <a:ext cx="10515599" cy="1259210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MS-tautipotilaan aivojen MRI-kuvissa nähdään 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MS-plakkeja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. Plakissa nähdään tulehdussoluja, joiden vaikutuksesta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oligodenrdosyyttien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myeliiniä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tuottavat osat vaurioituvat, mutta itse solu pysyy hengissä. Tämä mahdollistaa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remyelinaation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tulehdusreaktion rauhoituttua. Mikäli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oligodendrosyytit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kuolevat ja tilalle kehittyy </a:t>
            </a: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glioosiarpi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remyelinaatiota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ei tapahdu, ja vaurio jää pysyväksi.</a:t>
            </a:r>
          </a:p>
        </p:txBody>
      </p:sp>
    </p:spTree>
    <p:extLst>
      <p:ext uri="{BB962C8B-B14F-4D97-AF65-F5344CB8AC3E}">
        <p14:creationId xmlns:p14="http://schemas.microsoft.com/office/powerpoint/2010/main" val="370621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Lääkärin työvälineet epilepsian toteamiseksi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Kohtauskuvaus: Kohtausoireet ovat eri tyyppisiä riippuen häiriön sijainnista ja laajuudesta aivoissa</a:t>
            </a:r>
          </a:p>
          <a:p>
            <a:pPr lvl="1"/>
            <a:r>
              <a:rPr lang="fi-FI" dirty="0"/>
              <a:t>Normaali tajunta – tajunnan osittainen häiriintyminen – tajuttomuus</a:t>
            </a:r>
          </a:p>
          <a:p>
            <a:pPr lvl="1"/>
            <a:r>
              <a:rPr lang="fi-FI" dirty="0"/>
              <a:t>Lihasvelttous – nykiminen – jäykistyminen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Aistielämykset: näkö, kuulo, tunto, maku, haju</a:t>
            </a:r>
          </a:p>
          <a:p>
            <a:pPr lvl="1"/>
            <a:r>
              <a:rPr lang="fi-FI" dirty="0"/>
              <a:t>Tunneilmiöt: pelko, euforia</a:t>
            </a:r>
          </a:p>
          <a:p>
            <a:pPr lvl="1"/>
            <a:r>
              <a:rPr lang="fi-FI" dirty="0" err="1"/>
              <a:t>Automatismit</a:t>
            </a:r>
            <a:r>
              <a:rPr lang="fi-FI" dirty="0"/>
              <a:t>: nieleskely, hypistely, stereotyyppinen liikehdintä</a:t>
            </a:r>
          </a:p>
          <a:p>
            <a:pPr lvl="1"/>
            <a:r>
              <a:rPr lang="fi-FI" dirty="0"/>
              <a:t>Toiminnanvajaus: puhekyvyn menetys, asentohäiriö, muistikatko</a:t>
            </a:r>
          </a:p>
        </p:txBody>
      </p:sp>
    </p:spTree>
    <p:extLst>
      <p:ext uri="{BB962C8B-B14F-4D97-AF65-F5344CB8AC3E}">
        <p14:creationId xmlns:p14="http://schemas.microsoft.com/office/powerpoint/2010/main" val="412625541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11FC46-BB5E-B0C8-13AE-5000999C7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363CFB93-565A-7071-CC54-B4BCCB4BE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26004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9031D0-0A83-42CE-AD82-8A4ECFC59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D8F7FF-0B25-4917-BCED-ABA3330F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50460"/>
          </a:xfrm>
        </p:spPr>
        <p:txBody>
          <a:bodyPr/>
          <a:lstStyle/>
          <a:p>
            <a:r>
              <a:rPr lang="fi-FI" dirty="0"/>
              <a:t>Oireet riippuvat </a:t>
            </a:r>
            <a:r>
              <a:rPr lang="fi-FI" dirty="0" err="1"/>
              <a:t>demyelinaatiopesäkkeen</a:t>
            </a:r>
            <a:r>
              <a:rPr lang="fi-FI" dirty="0"/>
              <a:t> </a:t>
            </a:r>
            <a:r>
              <a:rPr lang="fi-FI" dirty="0" err="1"/>
              <a:t>sijainista</a:t>
            </a:r>
            <a:endParaRPr lang="fi-FI" dirty="0"/>
          </a:p>
          <a:p>
            <a:r>
              <a:rPr lang="fi-FI" dirty="0"/>
              <a:t>Yleisimmät alkuoireet</a:t>
            </a:r>
          </a:p>
          <a:p>
            <a:pPr lvl="1"/>
            <a:r>
              <a:rPr lang="fi-FI" dirty="0"/>
              <a:t>Näön hämärtyminen toisessa silmässä</a:t>
            </a:r>
          </a:p>
          <a:p>
            <a:pPr lvl="1"/>
            <a:r>
              <a:rPr lang="fi-FI" dirty="0"/>
              <a:t>Raajojen tuntoaistin häiriintyminen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011022"/>
            <a:ext cx="10515599" cy="2313802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</a:rPr>
              <a:t>Optikusneuriitti</a:t>
            </a:r>
            <a:r>
              <a:rPr lang="fi-FI" dirty="0">
                <a:solidFill>
                  <a:schemeClr val="tx1"/>
                </a:solidFill>
              </a:rPr>
              <a:t> eli näköhermotulehdus on näköhermon </a:t>
            </a:r>
            <a:r>
              <a:rPr lang="fi-FI" dirty="0" err="1">
                <a:solidFill>
                  <a:schemeClr val="tx1"/>
                </a:solidFill>
              </a:rPr>
              <a:t>myeliiniä</a:t>
            </a:r>
            <a:r>
              <a:rPr lang="fi-FI" dirty="0">
                <a:solidFill>
                  <a:schemeClr val="tx1"/>
                </a:solidFill>
              </a:rPr>
              <a:t> vaurioittava tulehdusreaktio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Vuosittain 5 sairastunutta 100 000:sta, yleisimmin nuorilla naisilla (iän vaihteluväli 12 – 50 vuotta)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Oireina toisen silmän näön sumentuminen ja joskus värinäön häiriöt päivien – viikkojen aikana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Paranee yleensä itsestään 3 – 6 kk kuluessa, jonka jälkeen näkö palaa (lähes) ennalleen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Noin puolella MS-tautipotilaista todetaan jossain vaiheessa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optikusneuriitti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ja toistuvien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optikusneuriittien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yleisin aiheuttaja on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mutta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optikusneuriitti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voi esiintyä myös muusta syystä (esim. tuberkuloosi,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sarkoidoosi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SLE, HIV,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borrelioosi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Voimakasoireisen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optikusneuriitin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oireita hoidetaan aiheuttajasta riippumatta kuten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MS-tautia</a:t>
            </a:r>
            <a:endParaRPr lang="fi-FI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286408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9031D0-0A83-42CE-AD82-8A4ECFC59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D8F7FF-0B25-4917-BCED-ABA3330F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Muita mahdollisia oireita</a:t>
            </a:r>
          </a:p>
          <a:p>
            <a:pPr lvl="1"/>
            <a:r>
              <a:rPr lang="fi-FI" dirty="0"/>
              <a:t>Lihasheikkous, jäykkyys, koordinaatiohäiriöt</a:t>
            </a:r>
          </a:p>
          <a:p>
            <a:pPr lvl="1"/>
            <a:r>
              <a:rPr lang="fi-FI" dirty="0"/>
              <a:t>Kaksoiskuvat</a:t>
            </a:r>
          </a:p>
          <a:p>
            <a:pPr lvl="1"/>
            <a:r>
              <a:rPr lang="fi-FI" dirty="0"/>
              <a:t>Puhehäiriöt</a:t>
            </a:r>
          </a:p>
          <a:p>
            <a:pPr lvl="1"/>
            <a:r>
              <a:rPr lang="fi-FI" dirty="0"/>
              <a:t>Suolen ja virtsarakon toiminnan häiriöt</a:t>
            </a:r>
          </a:p>
          <a:p>
            <a:pPr lvl="1"/>
            <a:r>
              <a:rPr lang="fi-FI" dirty="0"/>
              <a:t>Kognitiiviset oireet</a:t>
            </a:r>
          </a:p>
          <a:p>
            <a:pPr lvl="1"/>
            <a:r>
              <a:rPr lang="fi-FI" dirty="0"/>
              <a:t>Yleisoireet (tasapainovaikeus, huimaus, uupumus)</a:t>
            </a:r>
          </a:p>
        </p:txBody>
      </p:sp>
    </p:spTree>
    <p:extLst>
      <p:ext uri="{BB962C8B-B14F-4D97-AF65-F5344CB8AC3E}">
        <p14:creationId xmlns:p14="http://schemas.microsoft.com/office/powerpoint/2010/main" val="390310034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4B34ED-F45F-45F7-8579-027AD46F8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Pahenemisvaihe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11D84D-9209-4BA4-93DA-B1EC34E87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fi-FI" b="1" dirty="0"/>
              <a:t>Pahenemisvaihe</a:t>
            </a:r>
            <a:r>
              <a:rPr lang="fi-FI" dirty="0"/>
              <a:t> johtuu uusien tulehduspesäkkeiden syntymisestä tai vanhojen aktivoitumisesta</a:t>
            </a:r>
          </a:p>
          <a:p>
            <a:pPr lvl="1"/>
            <a:r>
              <a:rPr lang="fi-FI" dirty="0"/>
              <a:t>Yleisempää taudin alkuvaiheessa</a:t>
            </a:r>
          </a:p>
          <a:p>
            <a:r>
              <a:rPr lang="fi-FI" dirty="0"/>
              <a:t>Pahenemisvaiheen jälkeen seuraa </a:t>
            </a:r>
            <a:r>
              <a:rPr lang="fi-FI" b="1" dirty="0"/>
              <a:t>palautumisvaihe</a:t>
            </a:r>
            <a:r>
              <a:rPr lang="fi-FI" dirty="0"/>
              <a:t>, jossa tulehdusreaktio sammuu ja oireet helpottavat</a:t>
            </a:r>
          </a:p>
          <a:p>
            <a:r>
              <a:rPr lang="fi-FI" dirty="0"/>
              <a:t>Tauti jaetaan eri alatyyppeihin pahenemisvaiheiden esiintymisen mukaan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048230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89C932-0305-4971-91CF-8B78756D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Pahenemisvaihe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8F1D62-3C1B-4129-A3EA-869549BFE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95666"/>
          </a:xfrm>
        </p:spPr>
        <p:txBody>
          <a:bodyPr>
            <a:normAutofit/>
          </a:bodyPr>
          <a:lstStyle/>
          <a:p>
            <a:r>
              <a:rPr lang="fi-FI" dirty="0"/>
              <a:t>Pahenemisvaiheen laukaisijana voivat toimia useat stressitekijät:</a:t>
            </a:r>
          </a:p>
          <a:p>
            <a:pPr lvl="1"/>
            <a:r>
              <a:rPr lang="fi-FI" dirty="0"/>
              <a:t>Infektiot</a:t>
            </a:r>
          </a:p>
          <a:p>
            <a:pPr lvl="1"/>
            <a:r>
              <a:rPr lang="fi-FI" dirty="0"/>
              <a:t>Rokotukset</a:t>
            </a:r>
          </a:p>
          <a:p>
            <a:pPr lvl="1"/>
            <a:r>
              <a:rPr lang="fi-FI" dirty="0"/>
              <a:t>Leikkaukset</a:t>
            </a:r>
          </a:p>
          <a:p>
            <a:pPr lvl="1"/>
            <a:r>
              <a:rPr lang="fi-FI" dirty="0"/>
              <a:t>Synnytys</a:t>
            </a:r>
          </a:p>
          <a:p>
            <a:pPr lvl="1"/>
            <a:r>
              <a:rPr lang="fi-FI" dirty="0"/>
              <a:t>Tapaturmat</a:t>
            </a:r>
          </a:p>
          <a:p>
            <a:pPr lvl="1"/>
            <a:r>
              <a:rPr lang="fi-FI" dirty="0"/>
              <a:t>Henkinen stressi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992786"/>
            <a:ext cx="10515599" cy="1332038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Infektiot voivat aiheuttaa vanhojen oireiden korostumista, jotka helpottavat infektion paranemisen jälkeen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Tämä EI ole pahenemisvaihe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Noin 2 vko sairastetun Infektion jälkeen voi ilmentyä oireiden pahenemista tai uusien oireiden ilmenemistä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Tämä ON pahenemisvaihe</a:t>
            </a:r>
            <a:endParaRPr lang="fi-FI" sz="1600" dirty="0">
              <a:solidFill>
                <a:schemeClr val="tx1"/>
              </a:solidFill>
              <a:latin typeface="Abadi" panose="020B06040202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3556303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Oireiden korostuminen, lämpöherkkyys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26B3E2-C356-655D-B960-06E9661C3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8BBE428B-5AFC-E824-B699-BAF3CB8CF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9817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Oireiden eteneminen: EDSS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6F9F08-78FB-E67A-0A9D-EC9073856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5" descr="Valintaruutu merkitty rastilla tasaisella täytöllä">
            <a:extLst>
              <a:ext uri="{FF2B5EF4-FFF2-40B4-BE49-F238E27FC236}">
                <a16:creationId xmlns:a16="http://schemas.microsoft.com/office/drawing/2014/main" id="{00BF4064-8009-5097-D7ED-BDFF4E0C0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85030" y="2090324"/>
            <a:ext cx="3821940" cy="382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03580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4FA8C-32FD-47F9-9C3D-10EBF30FC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Oireiden eteneminen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2AD322-C68A-4948-BC85-A439BD502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Aaltomainen </a:t>
            </a:r>
            <a:r>
              <a:rPr lang="fi-FI" dirty="0" err="1"/>
              <a:t>MS-tauti</a:t>
            </a:r>
            <a:r>
              <a:rPr lang="fi-FI" dirty="0"/>
              <a:t> (</a:t>
            </a:r>
            <a:r>
              <a:rPr lang="fi-FI" dirty="0" err="1"/>
              <a:t>remissoiva</a:t>
            </a:r>
            <a:r>
              <a:rPr lang="fi-FI" dirty="0"/>
              <a:t>-remittoiva)</a:t>
            </a:r>
          </a:p>
          <a:p>
            <a:pPr lvl="1"/>
            <a:r>
              <a:rPr lang="fi-FI" dirty="0"/>
              <a:t>Uusia oireita ilmenee ja paranee aaltomaisesti</a:t>
            </a:r>
          </a:p>
          <a:p>
            <a:pPr lvl="1"/>
            <a:r>
              <a:rPr lang="fi-FI" dirty="0"/>
              <a:t>Pahenemis- ja palautumisvaiheet</a:t>
            </a:r>
          </a:p>
          <a:p>
            <a:r>
              <a:rPr lang="fi-FI" dirty="0"/>
              <a:t>Etenevä </a:t>
            </a:r>
            <a:r>
              <a:rPr lang="fi-FI" dirty="0" err="1"/>
              <a:t>MS-tauti</a:t>
            </a:r>
            <a:r>
              <a:rPr lang="fi-FI" dirty="0"/>
              <a:t> (primaaris-progressiivinen)</a:t>
            </a:r>
          </a:p>
          <a:p>
            <a:pPr lvl="1"/>
            <a:r>
              <a:rPr lang="fi-FI" dirty="0"/>
              <a:t>Hidas, tasainen heikentyminen liikuntakyvyssä</a:t>
            </a:r>
          </a:p>
          <a:p>
            <a:pPr lvl="1"/>
            <a:r>
              <a:rPr lang="fi-FI" dirty="0"/>
              <a:t>Ei varsinaisia pahenemis- ja palautumisvaiheita</a:t>
            </a:r>
          </a:p>
          <a:p>
            <a:r>
              <a:rPr lang="fi-FI" dirty="0"/>
              <a:t>Toissijaisesti etenevä (sekundaaris-progressiivinen)</a:t>
            </a:r>
          </a:p>
          <a:p>
            <a:pPr lvl="1"/>
            <a:r>
              <a:rPr lang="fi-FI" dirty="0"/>
              <a:t>Aaltomainen tautimuoto muuttuu eteneväksi ilman palautumisvaiheita</a:t>
            </a:r>
          </a:p>
        </p:txBody>
      </p:sp>
    </p:spTree>
    <p:extLst>
      <p:ext uri="{BB962C8B-B14F-4D97-AF65-F5344CB8AC3E}">
        <p14:creationId xmlns:p14="http://schemas.microsoft.com/office/powerpoint/2010/main" val="210383500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571AB-D55F-4CD1-BE07-E8D53ECD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Aaltomainen </a:t>
            </a:r>
            <a:r>
              <a:rPr lang="fi-FI" dirty="0" err="1"/>
              <a:t>MS-tauti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646845-61DA-481F-8018-CB570A783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Yleisin MS-tautimuoto (noin 90 % potilaista)</a:t>
            </a:r>
          </a:p>
          <a:p>
            <a:r>
              <a:rPr lang="fi-FI" dirty="0"/>
              <a:t>Sairaus etenee vaiheittain, välillä parantuen, välillä pahentuen</a:t>
            </a:r>
          </a:p>
          <a:p>
            <a:r>
              <a:rPr lang="fi-FI" dirty="0"/>
              <a:t>Oireet voivat joskus vaihdella huomattavasti yhden vuorokaudenkin aikana</a:t>
            </a:r>
          </a:p>
          <a:p>
            <a:r>
              <a:rPr lang="fi-FI" dirty="0"/>
              <a:t>Oireet voivat edetä myös ilman varsinaista pahenemisvaihetta</a:t>
            </a:r>
          </a:p>
          <a:p>
            <a:r>
              <a:rPr lang="fi-FI" dirty="0"/>
              <a:t>Ensimmäisten 15 – 20 vuoden jälkeen kokonaistila yleensä heikentyy tasaisesti, ja potilaasta saattaa tulla jossain vaiheessa liikuntakyvytön</a:t>
            </a:r>
          </a:p>
          <a:p>
            <a:pPr lvl="1"/>
            <a:r>
              <a:rPr lang="fi-FI" dirty="0"/>
              <a:t>Mikäli toimintakyky alkaa heikentyä tasaisesti ilman palautumisvaihetta, puhutaan </a:t>
            </a:r>
            <a:r>
              <a:rPr lang="fi-FI" b="1" dirty="0"/>
              <a:t>toissijaisesti etenevästä</a:t>
            </a:r>
            <a:r>
              <a:rPr lang="fi-FI" dirty="0"/>
              <a:t> tautimuodosta</a:t>
            </a:r>
          </a:p>
          <a:p>
            <a:r>
              <a:rPr lang="fi-FI" dirty="0"/>
              <a:t>Joillakin potilailla tauti voi olla hyvin lieväoireinen, ja aiheuttaa elämän aikana vain yhden pahenemisvaiheen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252299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0EF05F-96DB-4BE5-9AE1-5E79FD840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Etenevä </a:t>
            </a:r>
            <a:r>
              <a:rPr lang="fi-FI" dirty="0" err="1"/>
              <a:t>MS-tauti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D63FC6-DC90-4DC7-AE24-C7E1506AC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Etenevää muotoa sairastaa noin 10 % potilaista</a:t>
            </a:r>
          </a:p>
          <a:p>
            <a:r>
              <a:rPr lang="fi-FI" dirty="0"/>
              <a:t>Ei pahenemis- eikä palautumisvaiheita</a:t>
            </a:r>
          </a:p>
          <a:p>
            <a:r>
              <a:rPr lang="fi-FI" dirty="0"/>
              <a:t>Liikuntakyvyn menettäminen taudin edetessä</a:t>
            </a:r>
          </a:p>
        </p:txBody>
      </p:sp>
    </p:spTree>
    <p:extLst>
      <p:ext uri="{BB962C8B-B14F-4D97-AF65-F5344CB8AC3E}">
        <p14:creationId xmlns:p14="http://schemas.microsoft.com/office/powerpoint/2010/main" val="2838016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4867</Words>
  <Application>Microsoft Office PowerPoint</Application>
  <PresentationFormat>Laajakuva</PresentationFormat>
  <Paragraphs>830</Paragraphs>
  <Slides>119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119</vt:i4>
      </vt:variant>
    </vt:vector>
  </HeadingPairs>
  <TitlesOfParts>
    <vt:vector size="125" baseType="lpstr">
      <vt:lpstr>Abadi</vt:lpstr>
      <vt:lpstr>Aharoni</vt:lpstr>
      <vt:lpstr>Aptos</vt:lpstr>
      <vt:lpstr>Aptos Display</vt:lpstr>
      <vt:lpstr>Arial</vt:lpstr>
      <vt:lpstr>Office-teema</vt:lpstr>
      <vt:lpstr>Neurologian opetus, SeAMK</vt:lpstr>
      <vt:lpstr>Luennon rakenne</vt:lpstr>
      <vt:lpstr>Epilepsia</vt:lpstr>
      <vt:lpstr>Määritelmä</vt:lpstr>
      <vt:lpstr>Epileptinen kohtaus</vt:lpstr>
      <vt:lpstr>Epileptinen kohtaus</vt:lpstr>
      <vt:lpstr>Epilepsia sairautena</vt:lpstr>
      <vt:lpstr>Lääkärin työvälineet epilepsian toteamiseksi</vt:lpstr>
      <vt:lpstr>Lääkärin työvälineet epilepsian toteamiseksi</vt:lpstr>
      <vt:lpstr>Lääkärin työvälineet epilepsian toteamiseksi</vt:lpstr>
      <vt:lpstr>Lääkärin työvälineet epilepsian toteamiseksi</vt:lpstr>
      <vt:lpstr>Epileptisten kohtausten luokittelu</vt:lpstr>
      <vt:lpstr>Epileptisten kohtausten luokittelu</vt:lpstr>
      <vt:lpstr>Epileptisten kohtausten luokittelu</vt:lpstr>
      <vt:lpstr>Poissaoloepilepsia</vt:lpstr>
      <vt:lpstr>Myoklonusepilepsia</vt:lpstr>
      <vt:lpstr>Symptomaattiset epilepsiat</vt:lpstr>
      <vt:lpstr>Aivoverisuonten epämuodostumat</vt:lpstr>
      <vt:lpstr>Aivoverenkiertohäiriöt</vt:lpstr>
      <vt:lpstr>Aivotulehdukset ja aivovammat</vt:lpstr>
      <vt:lpstr>Aivokasvaimet</vt:lpstr>
      <vt:lpstr>Aivokasvaimet</vt:lpstr>
      <vt:lpstr>Muistisairaudet</vt:lpstr>
      <vt:lpstr>Geneettiset epilepsiat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Epilepsian hoito</vt:lpstr>
      <vt:lpstr>Lääkehoito: Suoraan yleistyvät kohtaukset</vt:lpstr>
      <vt:lpstr>Lääkehoito: Suoraan yleistyvät kohtaukset</vt:lpstr>
      <vt:lpstr>Lääkehoito: Suoraan yleistyvät kohtaukset</vt:lpstr>
      <vt:lpstr>Lääkehoito: Paikallisalkuiset kohtaukset</vt:lpstr>
      <vt:lpstr>Lääkehoito: Luokittelemattomat kohtaukset</vt:lpstr>
      <vt:lpstr>Lääkehoito: Pitkittynyt kohtaus</vt:lpstr>
      <vt:lpstr>Toteutuvatko lääkehoidon tavoitteet?</vt:lpstr>
      <vt:lpstr>Miksi lääkitys ei tehoa?</vt:lpstr>
      <vt:lpstr>Vaikean epilepsian hoidon suunnittelu</vt:lpstr>
      <vt:lpstr>Kirurginen hoito</vt:lpstr>
      <vt:lpstr>Epilepsian hoito, yhteenveto</vt:lpstr>
      <vt:lpstr>Parkinsonin tauti</vt:lpstr>
      <vt:lpstr>Esimerkkipotilas</vt:lpstr>
      <vt:lpstr>Parkinsonin tauti</vt:lpstr>
      <vt:lpstr>Parkinsonin tauti</vt:lpstr>
      <vt:lpstr>Taudinkuva</vt:lpstr>
      <vt:lpstr>Tautimekanismi</vt:lpstr>
      <vt:lpstr>Tautimekanismi</vt:lpstr>
      <vt:lpstr>Tautimekanismi</vt:lpstr>
      <vt:lpstr>Tautimekanismi</vt:lpstr>
      <vt:lpstr>Tautimekanismi</vt:lpstr>
      <vt:lpstr>Varhaiset merkit</vt:lpstr>
      <vt:lpstr>Varhaiset merkit</vt:lpstr>
      <vt:lpstr>PET-kuva serotoniiniradastoista (EurekAlert)</vt:lpstr>
      <vt:lpstr>Oireet</vt:lpstr>
      <vt:lpstr>Oireet</vt:lpstr>
      <vt:lpstr>Oireet</vt:lpstr>
      <vt:lpstr>Diagnoosi: Neurologi</vt:lpstr>
      <vt:lpstr>Diagnoosi: Neurologi</vt:lpstr>
      <vt:lpstr>Hoito</vt:lpstr>
      <vt:lpstr>Hoito</vt:lpstr>
      <vt:lpstr>Hoito: Lääkehoito</vt:lpstr>
      <vt:lpstr>Hoito: Levodopa</vt:lpstr>
      <vt:lpstr>Hoito: COMT-estäjät</vt:lpstr>
      <vt:lpstr>Hoito: Dopamiiniagonistit</vt:lpstr>
      <vt:lpstr>Hoito: MAO-B-estäjät</vt:lpstr>
      <vt:lpstr>Hoito: Muut lääkkeet</vt:lpstr>
      <vt:lpstr>Hoito: Muut lääkkeet</vt:lpstr>
      <vt:lpstr>Hoito: Laiteavusteiset hoidot</vt:lpstr>
      <vt:lpstr>Hoito: Neurokirurginen hoito</vt:lpstr>
      <vt:lpstr>Hoito: Neurokirurginen hoito</vt:lpstr>
      <vt:lpstr>Hoito: Kokeelliset hoidot</vt:lpstr>
      <vt:lpstr>Hoito: Kuntoutus</vt:lpstr>
      <vt:lpstr>Kirjallisuutta</vt:lpstr>
      <vt:lpstr>MS-tauti</vt:lpstr>
      <vt:lpstr>Esimerkkipotilas</vt:lpstr>
      <vt:lpstr>Esimerkkipotilas</vt:lpstr>
      <vt:lpstr>Lyhenteitä</vt:lpstr>
      <vt:lpstr>Käsitteitä</vt:lpstr>
      <vt:lpstr>Esiintyminen</vt:lpstr>
      <vt:lpstr>Aiheuttaja</vt:lpstr>
      <vt:lpstr>Tautimekanismi</vt:lpstr>
      <vt:lpstr>Tautimekanismi</vt:lpstr>
      <vt:lpstr>Oireet</vt:lpstr>
      <vt:lpstr>Oireet</vt:lpstr>
      <vt:lpstr>Oireet</vt:lpstr>
      <vt:lpstr>Pahenemisvaihe</vt:lpstr>
      <vt:lpstr>Pahenemisvaihe</vt:lpstr>
      <vt:lpstr>Oireiden korostuminen, lämpöherkkyys</vt:lpstr>
      <vt:lpstr>Oireiden eteneminen: EDSS</vt:lpstr>
      <vt:lpstr>Oireiden eteneminen</vt:lpstr>
      <vt:lpstr>Aaltomainen MS-tauti</vt:lpstr>
      <vt:lpstr>Etenevä MS-tauti</vt:lpstr>
      <vt:lpstr>MS-taudin toteaminen</vt:lpstr>
      <vt:lpstr>MS-taudin toteaminen : Neurologi</vt:lpstr>
      <vt:lpstr>MS-taudin muut tutkimukset</vt:lpstr>
      <vt:lpstr>Hoito</vt:lpstr>
      <vt:lpstr>Hoito: Lääkehoito </vt:lpstr>
      <vt:lpstr>Hoito: Lääkehoito </vt:lpstr>
      <vt:lpstr>Hoito: Lääkehoito</vt:lpstr>
      <vt:lpstr>Hoito: Seuranta</vt:lpstr>
      <vt:lpstr>Hoito: Lääkkeetön hoito</vt:lpstr>
      <vt:lpstr>Hoito: Oireenmukainen</vt:lpstr>
      <vt:lpstr>Hoito: Uupumus</vt:lpstr>
      <vt:lpstr>Hoito: Kylmä ja kuuma</vt:lpstr>
      <vt:lpstr>Hoito: Kylmä ja kuuma</vt:lpstr>
      <vt:lpstr>Hoito: Kylmä ja kuuma</vt:lpstr>
      <vt:lpstr>Hoito: Virtsarakon ja suolen toimintahäiriöt</vt:lpstr>
      <vt:lpstr>Hoito: Mieliala</vt:lpstr>
      <vt:lpstr>Hoito: Kuntoutus</vt:lpstr>
      <vt:lpstr>Hoito: Kuntoutus</vt:lpstr>
      <vt:lpstr>Potilaan ja läheisten ohjaus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Jussi Palomäki</dc:creator>
  <cp:lastModifiedBy>Jussi Palomäki</cp:lastModifiedBy>
  <cp:revision>3</cp:revision>
  <dcterms:created xsi:type="dcterms:W3CDTF">2025-01-20T10:31:16Z</dcterms:created>
  <dcterms:modified xsi:type="dcterms:W3CDTF">2026-03-17T07:21:35Z</dcterms:modified>
</cp:coreProperties>
</file>