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31" r:id="rId1"/>
    <p:sldMasterId id="2147483771" r:id="rId2"/>
  </p:sldMasterIdLst>
  <p:notesMasterIdLst>
    <p:notesMasterId r:id="rId22"/>
  </p:notesMasterIdLst>
  <p:handoutMasterIdLst>
    <p:handoutMasterId r:id="rId23"/>
  </p:handoutMasterIdLst>
  <p:sldIdLst>
    <p:sldId id="459" r:id="rId3"/>
    <p:sldId id="526" r:id="rId4"/>
    <p:sldId id="512" r:id="rId5"/>
    <p:sldId id="514" r:id="rId6"/>
    <p:sldId id="513" r:id="rId7"/>
    <p:sldId id="524" r:id="rId8"/>
    <p:sldId id="501" r:id="rId9"/>
    <p:sldId id="507" r:id="rId10"/>
    <p:sldId id="518" r:id="rId11"/>
    <p:sldId id="523" r:id="rId12"/>
    <p:sldId id="530" r:id="rId13"/>
    <p:sldId id="488" r:id="rId14"/>
    <p:sldId id="534" r:id="rId15"/>
    <p:sldId id="535" r:id="rId16"/>
    <p:sldId id="533" r:id="rId17"/>
    <p:sldId id="519" r:id="rId18"/>
    <p:sldId id="528" r:id="rId19"/>
    <p:sldId id="529" r:id="rId20"/>
    <p:sldId id="532" r:id="rId21"/>
  </p:sldIdLst>
  <p:sldSz cx="9194800" cy="5818188"/>
  <p:notesSz cx="9872663" cy="6742113"/>
  <p:defaultTextStyle>
    <a:defPPr>
      <a:defRPr lang="en-US"/>
    </a:defPPr>
    <a:lvl1pPr algn="l" rtl="0" fontAlgn="base">
      <a:spcBef>
        <a:spcPct val="0"/>
      </a:spcBef>
      <a:spcAft>
        <a:spcPct val="0"/>
      </a:spcAft>
      <a:defRPr sz="1200" kern="1200">
        <a:solidFill>
          <a:schemeClr val="tx1"/>
        </a:solidFill>
        <a:latin typeface="Bliss 2 Regular" charset="0"/>
        <a:ea typeface="ＭＳ Ｐゴシック" charset="0"/>
        <a:cs typeface="+mn-cs"/>
      </a:defRPr>
    </a:lvl1pPr>
    <a:lvl2pPr marL="457200" algn="l" rtl="0" fontAlgn="base">
      <a:spcBef>
        <a:spcPct val="0"/>
      </a:spcBef>
      <a:spcAft>
        <a:spcPct val="0"/>
      </a:spcAft>
      <a:defRPr sz="1200" kern="1200">
        <a:solidFill>
          <a:schemeClr val="tx1"/>
        </a:solidFill>
        <a:latin typeface="Bliss 2 Regular" charset="0"/>
        <a:ea typeface="ＭＳ Ｐゴシック" charset="0"/>
        <a:cs typeface="+mn-cs"/>
      </a:defRPr>
    </a:lvl2pPr>
    <a:lvl3pPr marL="914400" algn="l" rtl="0" fontAlgn="base">
      <a:spcBef>
        <a:spcPct val="0"/>
      </a:spcBef>
      <a:spcAft>
        <a:spcPct val="0"/>
      </a:spcAft>
      <a:defRPr sz="1200" kern="1200">
        <a:solidFill>
          <a:schemeClr val="tx1"/>
        </a:solidFill>
        <a:latin typeface="Bliss 2 Regular" charset="0"/>
        <a:ea typeface="ＭＳ Ｐゴシック" charset="0"/>
        <a:cs typeface="+mn-cs"/>
      </a:defRPr>
    </a:lvl3pPr>
    <a:lvl4pPr marL="1371600" algn="l" rtl="0" fontAlgn="base">
      <a:spcBef>
        <a:spcPct val="0"/>
      </a:spcBef>
      <a:spcAft>
        <a:spcPct val="0"/>
      </a:spcAft>
      <a:defRPr sz="1200" kern="1200">
        <a:solidFill>
          <a:schemeClr val="tx1"/>
        </a:solidFill>
        <a:latin typeface="Bliss 2 Regular" charset="0"/>
        <a:ea typeface="ＭＳ Ｐゴシック" charset="0"/>
        <a:cs typeface="+mn-cs"/>
      </a:defRPr>
    </a:lvl4pPr>
    <a:lvl5pPr marL="1828800" algn="l" rtl="0" fontAlgn="base">
      <a:spcBef>
        <a:spcPct val="0"/>
      </a:spcBef>
      <a:spcAft>
        <a:spcPct val="0"/>
      </a:spcAft>
      <a:defRPr sz="1200" kern="1200">
        <a:solidFill>
          <a:schemeClr val="tx1"/>
        </a:solidFill>
        <a:latin typeface="Bliss 2 Regular" charset="0"/>
        <a:ea typeface="ＭＳ Ｐゴシック" charset="0"/>
        <a:cs typeface="+mn-cs"/>
      </a:defRPr>
    </a:lvl5pPr>
    <a:lvl6pPr marL="2286000" algn="l" defTabSz="457200" rtl="0" eaLnBrk="1" latinLnBrk="0" hangingPunct="1">
      <a:defRPr sz="1200" kern="1200">
        <a:solidFill>
          <a:schemeClr val="tx1"/>
        </a:solidFill>
        <a:latin typeface="Bliss 2 Regular" charset="0"/>
        <a:ea typeface="ＭＳ Ｐゴシック" charset="0"/>
        <a:cs typeface="+mn-cs"/>
      </a:defRPr>
    </a:lvl6pPr>
    <a:lvl7pPr marL="2743200" algn="l" defTabSz="457200" rtl="0" eaLnBrk="1" latinLnBrk="0" hangingPunct="1">
      <a:defRPr sz="1200" kern="1200">
        <a:solidFill>
          <a:schemeClr val="tx1"/>
        </a:solidFill>
        <a:latin typeface="Bliss 2 Regular" charset="0"/>
        <a:ea typeface="ＭＳ Ｐゴシック" charset="0"/>
        <a:cs typeface="+mn-cs"/>
      </a:defRPr>
    </a:lvl7pPr>
    <a:lvl8pPr marL="3200400" algn="l" defTabSz="457200" rtl="0" eaLnBrk="1" latinLnBrk="0" hangingPunct="1">
      <a:defRPr sz="1200" kern="1200">
        <a:solidFill>
          <a:schemeClr val="tx1"/>
        </a:solidFill>
        <a:latin typeface="Bliss 2 Regular" charset="0"/>
        <a:ea typeface="ＭＳ Ｐゴシック" charset="0"/>
        <a:cs typeface="+mn-cs"/>
      </a:defRPr>
    </a:lvl8pPr>
    <a:lvl9pPr marL="3657600" algn="l" defTabSz="457200" rtl="0" eaLnBrk="1" latinLnBrk="0" hangingPunct="1">
      <a:defRPr sz="1200" kern="1200">
        <a:solidFill>
          <a:schemeClr val="tx1"/>
        </a:solidFill>
        <a:latin typeface="Bliss 2 Regular" charset="0"/>
        <a:ea typeface="ＭＳ Ｐゴシック" charset="0"/>
        <a:cs typeface="+mn-cs"/>
      </a:defRPr>
    </a:lvl9pPr>
  </p:defaultTextStyle>
  <p:extLst>
    <p:ext uri="{EFAFB233-063F-42B5-8137-9DF3F51BA10A}">
      <p15:sldGuideLst xmlns:p15="http://schemas.microsoft.com/office/powerpoint/2012/main">
        <p15:guide id="1" orient="horz" pos="1833">
          <p15:clr>
            <a:srgbClr val="A4A3A4"/>
          </p15:clr>
        </p15:guide>
        <p15:guide id="2" pos="425">
          <p15:clr>
            <a:srgbClr val="A4A3A4"/>
          </p15:clr>
        </p15:guide>
      </p15:sldGuideLst>
    </p:ext>
    <p:ext uri="{2D200454-40CA-4A62-9FC3-DE9A4176ACB9}">
      <p15:notesGuideLst xmlns:p15="http://schemas.microsoft.com/office/powerpoint/2012/main">
        <p15:guide id="1" orient="horz" pos="2124"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08E"/>
    <a:srgbClr val="FFBDBF"/>
    <a:srgbClr val="FF7C80"/>
    <a:srgbClr val="B3D51F"/>
    <a:srgbClr val="66771F"/>
    <a:srgbClr val="667783"/>
    <a:srgbClr val="323D43"/>
    <a:srgbClr val="9BA3A6"/>
    <a:srgbClr val="74CACD"/>
    <a:srgbClr val="CDD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1" autoAdjust="0"/>
    <p:restoredTop sz="94206" autoAdjust="0"/>
  </p:normalViewPr>
  <p:slideViewPr>
    <p:cSldViewPr snapToGrid="0">
      <p:cViewPr varScale="1">
        <p:scale>
          <a:sx n="88" d="100"/>
          <a:sy n="88" d="100"/>
        </p:scale>
        <p:origin x="570" y="84"/>
      </p:cViewPr>
      <p:guideLst>
        <p:guide orient="horz" pos="1833"/>
        <p:guide pos="4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28"/>
    </p:cViewPr>
  </p:sorterViewPr>
  <p:notesViewPr>
    <p:cSldViewPr snapToGrid="0">
      <p:cViewPr varScale="1">
        <p:scale>
          <a:sx n="53" d="100"/>
          <a:sy n="53" d="100"/>
        </p:scale>
        <p:origin x="2736" y="96"/>
      </p:cViewPr>
      <p:guideLst>
        <p:guide orient="horz" pos="2124"/>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Present level of consumption</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One Planet Living, hectares of bioproductive land</c:v>
                </c:pt>
                <c:pt idx="1">
                  <c:v>International Resource Panel, UN material intensity in tons</c:v>
                </c:pt>
                <c:pt idx="2">
                  <c:v>Lettenmeier et al, material input in tons</c:v>
                </c:pt>
                <c:pt idx="3">
                  <c:v>Bringezu et al, material input in abiotic, biotic and raw material</c:v>
                </c:pt>
              </c:strCache>
            </c:strRef>
          </c:cat>
          <c:val>
            <c:numRef>
              <c:f>Sheet1!$B$2:$B$5</c:f>
              <c:numCache>
                <c:formatCode>General</c:formatCode>
                <c:ptCount val="4"/>
                <c:pt idx="0">
                  <c:v>6</c:v>
                </c:pt>
                <c:pt idx="1">
                  <c:v>40</c:v>
                </c:pt>
                <c:pt idx="2">
                  <c:v>40</c:v>
                </c:pt>
                <c:pt idx="3">
                  <c:v>35</c:v>
                </c:pt>
              </c:numCache>
            </c:numRef>
          </c:val>
        </c:ser>
        <c:ser>
          <c:idx val="1"/>
          <c:order val="1"/>
          <c:tx>
            <c:strRef>
              <c:f>Sheet1!$C$1</c:f>
              <c:strCache>
                <c:ptCount val="1"/>
                <c:pt idx="0">
                  <c:v>Goal for 2050</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One Planet Living, hectares of bioproductive land</c:v>
                </c:pt>
                <c:pt idx="1">
                  <c:v>International Resource Panel, UN material intensity in tons</c:v>
                </c:pt>
                <c:pt idx="2">
                  <c:v>Lettenmeier et al, material input in tons</c:v>
                </c:pt>
                <c:pt idx="3">
                  <c:v>Bringezu et al, material input in abiotic, biotic and raw material</c:v>
                </c:pt>
              </c:strCache>
            </c:strRef>
          </c:cat>
          <c:val>
            <c:numRef>
              <c:f>Sheet1!$C$2:$C$5</c:f>
              <c:numCache>
                <c:formatCode>General</c:formatCode>
                <c:ptCount val="4"/>
                <c:pt idx="0">
                  <c:v>2</c:v>
                </c:pt>
                <c:pt idx="1">
                  <c:v>7</c:v>
                </c:pt>
                <c:pt idx="2">
                  <c:v>8</c:v>
                </c:pt>
                <c:pt idx="3">
                  <c:v>17</c:v>
                </c:pt>
              </c:numCache>
            </c:numRef>
          </c:val>
        </c:ser>
        <c:dLbls>
          <c:dLblPos val="outEnd"/>
          <c:showLegendKey val="0"/>
          <c:showVal val="1"/>
          <c:showCatName val="0"/>
          <c:showSerName val="0"/>
          <c:showPercent val="0"/>
          <c:showBubbleSize val="0"/>
        </c:dLbls>
        <c:gapWidth val="444"/>
        <c:overlap val="-90"/>
        <c:axId val="170566968"/>
        <c:axId val="170566576"/>
      </c:barChart>
      <c:catAx>
        <c:axId val="170566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i-FI"/>
          </a:p>
        </c:txPr>
        <c:crossAx val="170566576"/>
        <c:crosses val="autoZero"/>
        <c:auto val="1"/>
        <c:lblAlgn val="ctr"/>
        <c:lblOffset val="100"/>
        <c:noMultiLvlLbl val="0"/>
      </c:catAx>
      <c:valAx>
        <c:axId val="170566576"/>
        <c:scaling>
          <c:orientation val="minMax"/>
        </c:scaling>
        <c:delete val="1"/>
        <c:axPos val="l"/>
        <c:numFmt formatCode="General" sourceLinked="1"/>
        <c:majorTickMark val="none"/>
        <c:minorTickMark val="none"/>
        <c:tickLblPos val="nextTo"/>
        <c:crossAx val="17056696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BB93F-016F-4F25-AFAA-E0AD4D4281C9}"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en-US"/>
        </a:p>
      </dgm:t>
    </dgm:pt>
    <dgm:pt modelId="{6BA04409-EAD6-4116-AEFE-AF33C0F1D288}">
      <dgm:prSet/>
      <dgm:spPr>
        <a:solidFill>
          <a:srgbClr val="FFFF00"/>
        </a:solidFill>
      </dgm:spPr>
      <dgm:t>
        <a:bodyPr/>
        <a:lstStyle/>
        <a:p>
          <a:r>
            <a:rPr lang="fi-FI" dirty="0" err="1" smtClean="0"/>
            <a:t>Aim</a:t>
          </a:r>
          <a:r>
            <a:rPr lang="fi-FI" dirty="0" smtClean="0"/>
            <a:t>: </a:t>
          </a:r>
          <a:r>
            <a:rPr lang="fi-FI" dirty="0" err="1" smtClean="0"/>
            <a:t>Reduce</a:t>
          </a:r>
          <a:r>
            <a:rPr lang="fi-FI" dirty="0" smtClean="0"/>
            <a:t> </a:t>
          </a:r>
          <a:r>
            <a:rPr lang="fi-FI" dirty="0" err="1"/>
            <a:t>attraction</a:t>
          </a:r>
          <a:r>
            <a:rPr lang="fi-FI" dirty="0"/>
            <a:t> of </a:t>
          </a:r>
          <a:r>
            <a:rPr lang="fi-FI" dirty="0" err="1"/>
            <a:t>harmful</a:t>
          </a:r>
          <a:r>
            <a:rPr lang="fi-FI" dirty="0"/>
            <a:t> products</a:t>
          </a:r>
        </a:p>
      </dgm:t>
    </dgm:pt>
    <dgm:pt modelId="{EABBDD09-1FE3-4CA8-AC91-61F1751B2695}" type="parTrans" cxnId="{69542C84-2FA7-469B-BD40-E8AD762EE394}">
      <dgm:prSet/>
      <dgm:spPr/>
      <dgm:t>
        <a:bodyPr/>
        <a:lstStyle/>
        <a:p>
          <a:endParaRPr lang="en-US"/>
        </a:p>
      </dgm:t>
    </dgm:pt>
    <dgm:pt modelId="{8A8B6DC6-9DB4-4A2C-BA7C-13B9C573AC27}" type="sibTrans" cxnId="{69542C84-2FA7-469B-BD40-E8AD762EE394}">
      <dgm:prSet/>
      <dgm:spPr/>
      <dgm:t>
        <a:bodyPr/>
        <a:lstStyle/>
        <a:p>
          <a:endParaRPr lang="en-US"/>
        </a:p>
      </dgm:t>
    </dgm:pt>
    <dgm:pt modelId="{FD17DD8D-6EF4-42C2-A92B-050B13E5144E}">
      <dgm:prSet/>
      <dgm:spPr>
        <a:solidFill>
          <a:srgbClr val="FFC000"/>
        </a:solidFill>
      </dgm:spPr>
      <dgm:t>
        <a:bodyPr/>
        <a:lstStyle/>
        <a:p>
          <a:r>
            <a:rPr lang="fi-FI" dirty="0" err="1" smtClean="0"/>
            <a:t>Aim</a:t>
          </a:r>
          <a:r>
            <a:rPr lang="fi-FI" dirty="0" smtClean="0"/>
            <a:t>: </a:t>
          </a:r>
          <a:r>
            <a:rPr lang="fi-FI" dirty="0" err="1" smtClean="0"/>
            <a:t>Promote</a:t>
          </a:r>
          <a:r>
            <a:rPr lang="fi-FI" dirty="0" smtClean="0"/>
            <a:t> </a:t>
          </a:r>
          <a:br>
            <a:rPr lang="fi-FI" dirty="0" smtClean="0"/>
          </a:br>
          <a:r>
            <a:rPr lang="fi-FI" dirty="0" err="1" smtClean="0"/>
            <a:t>low-consumption</a:t>
          </a:r>
          <a:endParaRPr lang="fi-FI" dirty="0"/>
        </a:p>
      </dgm:t>
    </dgm:pt>
    <dgm:pt modelId="{89B524E1-B169-47CC-A03B-DFBA61771520}" type="parTrans" cxnId="{3253D967-209A-4B63-8481-AC0FE228807A}">
      <dgm:prSet/>
      <dgm:spPr/>
      <dgm:t>
        <a:bodyPr/>
        <a:lstStyle/>
        <a:p>
          <a:endParaRPr lang="en-US"/>
        </a:p>
      </dgm:t>
    </dgm:pt>
    <dgm:pt modelId="{49AF9EC3-0611-4D1C-9F1B-40848A189AC8}" type="sibTrans" cxnId="{3253D967-209A-4B63-8481-AC0FE228807A}">
      <dgm:prSet/>
      <dgm:spPr/>
      <dgm:t>
        <a:bodyPr/>
        <a:lstStyle/>
        <a:p>
          <a:endParaRPr lang="en-US"/>
        </a:p>
      </dgm:t>
    </dgm:pt>
    <dgm:pt modelId="{C2787675-93E4-4E17-927C-C9DC8B852C47}">
      <dgm:prSet/>
      <dgm:spPr>
        <a:solidFill>
          <a:srgbClr val="FF0000"/>
        </a:solidFill>
      </dgm:spPr>
      <dgm:t>
        <a:bodyPr/>
        <a:lstStyle/>
        <a:p>
          <a:r>
            <a:rPr lang="fi-FI" dirty="0" err="1" smtClean="0"/>
            <a:t>Aim</a:t>
          </a:r>
          <a:r>
            <a:rPr lang="fi-FI" dirty="0" smtClean="0"/>
            <a:t>: </a:t>
          </a:r>
          <a:r>
            <a:rPr lang="fi-FI" dirty="0" err="1" smtClean="0"/>
            <a:t>Capping</a:t>
          </a:r>
          <a:r>
            <a:rPr lang="fi-FI" dirty="0" smtClean="0"/>
            <a:t> </a:t>
          </a:r>
          <a:br>
            <a:rPr lang="fi-FI" dirty="0" smtClean="0"/>
          </a:br>
          <a:r>
            <a:rPr lang="fi-FI" dirty="0" err="1" smtClean="0"/>
            <a:t>total</a:t>
          </a:r>
          <a:r>
            <a:rPr lang="fi-FI" dirty="0" smtClean="0"/>
            <a:t> </a:t>
          </a:r>
          <a:r>
            <a:rPr lang="fi-FI" dirty="0" err="1"/>
            <a:t>consumption</a:t>
          </a:r>
          <a:endParaRPr lang="fi-FI" dirty="0"/>
        </a:p>
      </dgm:t>
    </dgm:pt>
    <dgm:pt modelId="{C2C04948-A483-4042-84D1-60B07B7FCED6}" type="parTrans" cxnId="{D6B24C01-ED75-4FAA-8F2C-99E5B1B48F77}">
      <dgm:prSet/>
      <dgm:spPr/>
      <dgm:t>
        <a:bodyPr/>
        <a:lstStyle/>
        <a:p>
          <a:endParaRPr lang="en-US"/>
        </a:p>
      </dgm:t>
    </dgm:pt>
    <dgm:pt modelId="{31EB0B3F-C2F4-42CB-8625-BE66C946F5A5}" type="sibTrans" cxnId="{D6B24C01-ED75-4FAA-8F2C-99E5B1B48F77}">
      <dgm:prSet/>
      <dgm:spPr/>
      <dgm:t>
        <a:bodyPr/>
        <a:lstStyle/>
        <a:p>
          <a:endParaRPr lang="en-US"/>
        </a:p>
      </dgm:t>
    </dgm:pt>
    <dgm:pt modelId="{7E6272C9-9069-44B6-82BE-F639DA6B1587}">
      <dgm:prSet custT="1"/>
      <dgm:spPr>
        <a:solidFill>
          <a:srgbClr val="FFFF00">
            <a:alpha val="90000"/>
          </a:srgbClr>
        </a:solidFill>
      </dgm:spPr>
      <dgm:t>
        <a:bodyPr anchor="ctr"/>
        <a:lstStyle/>
        <a:p>
          <a:r>
            <a:rPr lang="fi-FI" sz="1800" dirty="0" err="1" smtClean="0"/>
            <a:t>Limit</a:t>
          </a:r>
          <a:r>
            <a:rPr lang="fi-FI" sz="1800" dirty="0" smtClean="0"/>
            <a:t> </a:t>
          </a:r>
          <a:r>
            <a:rPr lang="fi-FI" sz="1800" dirty="0" err="1" smtClean="0"/>
            <a:t>or</a:t>
          </a:r>
          <a:r>
            <a:rPr lang="fi-FI" sz="1800" dirty="0" smtClean="0"/>
            <a:t> </a:t>
          </a:r>
          <a:r>
            <a:rPr lang="fi-FI" sz="1800" dirty="0" err="1" smtClean="0"/>
            <a:t>ban</a:t>
          </a:r>
          <a:r>
            <a:rPr lang="fi-FI" sz="1800" dirty="0" smtClean="0"/>
            <a:t> </a:t>
          </a:r>
          <a:r>
            <a:rPr lang="fi-FI" sz="1800" dirty="0" err="1"/>
            <a:t>advertisements</a:t>
          </a:r>
          <a:endParaRPr lang="fi-FI" sz="1800" dirty="0"/>
        </a:p>
      </dgm:t>
    </dgm:pt>
    <dgm:pt modelId="{9E0EF85B-8B8F-4D1B-921C-B19C67005C0D}" type="parTrans" cxnId="{F5BEFC2C-7320-430D-B79C-182F463F942E}">
      <dgm:prSet/>
      <dgm:spPr/>
      <dgm:t>
        <a:bodyPr/>
        <a:lstStyle/>
        <a:p>
          <a:endParaRPr lang="en-US"/>
        </a:p>
      </dgm:t>
    </dgm:pt>
    <dgm:pt modelId="{5B0FDFFE-CFF7-4CE4-8DA5-36EE03048022}" type="sibTrans" cxnId="{F5BEFC2C-7320-430D-B79C-182F463F942E}">
      <dgm:prSet/>
      <dgm:spPr/>
      <dgm:t>
        <a:bodyPr/>
        <a:lstStyle/>
        <a:p>
          <a:endParaRPr lang="en-US"/>
        </a:p>
      </dgm:t>
    </dgm:pt>
    <dgm:pt modelId="{50BFEC5F-612A-4965-B507-6F0F97129D06}">
      <dgm:prSet custT="1"/>
      <dgm:spPr>
        <a:solidFill>
          <a:srgbClr val="FFFF00">
            <a:alpha val="90000"/>
          </a:srgbClr>
        </a:solidFill>
      </dgm:spPr>
      <dgm:t>
        <a:bodyPr anchor="ctr"/>
        <a:lstStyle/>
        <a:p>
          <a:r>
            <a:rPr lang="fi-FI" sz="1800" dirty="0" err="1"/>
            <a:t>Targeted</a:t>
          </a:r>
          <a:r>
            <a:rPr lang="fi-FI" sz="1800" dirty="0"/>
            <a:t> </a:t>
          </a:r>
          <a:r>
            <a:rPr lang="fi-FI" sz="1800" dirty="0" err="1"/>
            <a:t>taxation</a:t>
          </a:r>
          <a:endParaRPr lang="fi-FI" sz="1800" dirty="0"/>
        </a:p>
      </dgm:t>
    </dgm:pt>
    <dgm:pt modelId="{65F264C3-41A9-488E-8024-9189E1BD29A5}" type="parTrans" cxnId="{39DBDF2C-F730-40B7-AC96-6AB4C69F4834}">
      <dgm:prSet/>
      <dgm:spPr/>
      <dgm:t>
        <a:bodyPr/>
        <a:lstStyle/>
        <a:p>
          <a:endParaRPr lang="en-US"/>
        </a:p>
      </dgm:t>
    </dgm:pt>
    <dgm:pt modelId="{E1A93E59-DFDA-4A37-B505-C307EFCAF51A}" type="sibTrans" cxnId="{39DBDF2C-F730-40B7-AC96-6AB4C69F4834}">
      <dgm:prSet/>
      <dgm:spPr/>
      <dgm:t>
        <a:bodyPr/>
        <a:lstStyle/>
        <a:p>
          <a:endParaRPr lang="en-US"/>
        </a:p>
      </dgm:t>
    </dgm:pt>
    <dgm:pt modelId="{BD52E404-4AF3-44C3-B356-00F0894573F2}">
      <dgm:prSet custT="1"/>
      <dgm:spPr>
        <a:solidFill>
          <a:srgbClr val="FFC000">
            <a:alpha val="90000"/>
          </a:srgbClr>
        </a:solidFill>
      </dgm:spPr>
      <dgm:t>
        <a:bodyPr anchor="ctr"/>
        <a:lstStyle/>
        <a:p>
          <a:r>
            <a:rPr lang="fi-FI" sz="1800" dirty="0" err="1" smtClean="0"/>
            <a:t>Material</a:t>
          </a:r>
          <a:r>
            <a:rPr lang="fi-FI" sz="1800" dirty="0" smtClean="0"/>
            <a:t> </a:t>
          </a:r>
          <a:r>
            <a:rPr lang="fi-FI" sz="1800" dirty="0" err="1" smtClean="0"/>
            <a:t>footprint</a:t>
          </a:r>
          <a:r>
            <a:rPr lang="fi-FI" sz="1800" dirty="0" smtClean="0"/>
            <a:t> </a:t>
          </a:r>
          <a:r>
            <a:rPr lang="fi-FI" sz="1800" dirty="0" err="1" smtClean="0"/>
            <a:t>measures</a:t>
          </a:r>
          <a:endParaRPr lang="fi-FI" sz="1800" dirty="0"/>
        </a:p>
      </dgm:t>
    </dgm:pt>
    <dgm:pt modelId="{802CEF5E-EA58-4512-8FB0-4B6E679F50EA}" type="parTrans" cxnId="{839261A6-29D1-4BCA-8BE1-D558D2867E2E}">
      <dgm:prSet/>
      <dgm:spPr/>
      <dgm:t>
        <a:bodyPr/>
        <a:lstStyle/>
        <a:p>
          <a:endParaRPr lang="en-US"/>
        </a:p>
      </dgm:t>
    </dgm:pt>
    <dgm:pt modelId="{17169EAC-6B31-4180-9261-E8CD94C86566}" type="sibTrans" cxnId="{839261A6-29D1-4BCA-8BE1-D558D2867E2E}">
      <dgm:prSet/>
      <dgm:spPr/>
      <dgm:t>
        <a:bodyPr/>
        <a:lstStyle/>
        <a:p>
          <a:endParaRPr lang="en-US"/>
        </a:p>
      </dgm:t>
    </dgm:pt>
    <dgm:pt modelId="{75A3AC9B-C341-46A9-AA0E-97E75493181D}">
      <dgm:prSet custT="1"/>
      <dgm:spPr>
        <a:solidFill>
          <a:srgbClr val="FFC000">
            <a:alpha val="90000"/>
          </a:srgbClr>
        </a:solidFill>
      </dgm:spPr>
      <dgm:t>
        <a:bodyPr anchor="ctr"/>
        <a:lstStyle/>
        <a:p>
          <a:r>
            <a:rPr lang="fi-FI" sz="1800" dirty="0" smtClean="0"/>
            <a:t>City </a:t>
          </a:r>
          <a:r>
            <a:rPr lang="fi-FI" sz="1800" dirty="0" err="1" smtClean="0"/>
            <a:t>planning</a:t>
          </a:r>
          <a:r>
            <a:rPr lang="fi-FI" sz="1800" dirty="0" smtClean="0"/>
            <a:t> </a:t>
          </a:r>
          <a:r>
            <a:rPr lang="fi-FI" sz="1800" dirty="0" err="1" smtClean="0"/>
            <a:t>measures</a:t>
          </a:r>
          <a:r>
            <a:rPr lang="fi-FI" sz="1800" dirty="0" smtClean="0"/>
            <a:t> to </a:t>
          </a:r>
          <a:r>
            <a:rPr lang="fi-FI" sz="1800" dirty="0" err="1" smtClean="0"/>
            <a:t>promote</a:t>
          </a:r>
          <a:r>
            <a:rPr lang="fi-FI" sz="1800" dirty="0" smtClean="0"/>
            <a:t> </a:t>
          </a:r>
          <a:r>
            <a:rPr lang="fi-FI" sz="1800" dirty="0" err="1" smtClean="0"/>
            <a:t>sharing</a:t>
          </a:r>
          <a:endParaRPr lang="fi-FI" sz="1800" dirty="0"/>
        </a:p>
      </dgm:t>
    </dgm:pt>
    <dgm:pt modelId="{B4035A8A-B824-435E-97DF-61BB69787BB2}" type="parTrans" cxnId="{79220E2D-EE36-4F2C-B4EC-DE7384315CC7}">
      <dgm:prSet/>
      <dgm:spPr/>
      <dgm:t>
        <a:bodyPr/>
        <a:lstStyle/>
        <a:p>
          <a:endParaRPr lang="en-US"/>
        </a:p>
      </dgm:t>
    </dgm:pt>
    <dgm:pt modelId="{34660D9E-444E-4C69-8BA6-8058BB9412A7}" type="sibTrans" cxnId="{79220E2D-EE36-4F2C-B4EC-DE7384315CC7}">
      <dgm:prSet/>
      <dgm:spPr/>
      <dgm:t>
        <a:bodyPr/>
        <a:lstStyle/>
        <a:p>
          <a:endParaRPr lang="en-US"/>
        </a:p>
      </dgm:t>
    </dgm:pt>
    <dgm:pt modelId="{F1F3D78B-2D2E-4425-8AEC-86A303EF3BCF}">
      <dgm:prSet custT="1"/>
      <dgm:spPr>
        <a:solidFill>
          <a:srgbClr val="FFC000">
            <a:alpha val="90000"/>
          </a:srgbClr>
        </a:solidFill>
      </dgm:spPr>
      <dgm:t>
        <a:bodyPr anchor="ctr"/>
        <a:lstStyle/>
        <a:p>
          <a:r>
            <a:rPr lang="fi-FI" sz="1800" dirty="0" err="1" smtClean="0"/>
            <a:t>Consumption</a:t>
          </a:r>
          <a:r>
            <a:rPr lang="fi-FI" sz="1800" dirty="0" smtClean="0"/>
            <a:t> </a:t>
          </a:r>
          <a:r>
            <a:rPr lang="fi-FI" sz="1800" dirty="0" err="1"/>
            <a:t>tax</a:t>
          </a:r>
          <a:endParaRPr lang="fi-FI" sz="1800" dirty="0"/>
        </a:p>
      </dgm:t>
    </dgm:pt>
    <dgm:pt modelId="{AA7328C7-733E-43C3-A0E3-C16FF23014A0}" type="parTrans" cxnId="{91E43CEF-7F46-4480-BE03-7BF350F4B507}">
      <dgm:prSet/>
      <dgm:spPr/>
      <dgm:t>
        <a:bodyPr/>
        <a:lstStyle/>
        <a:p>
          <a:endParaRPr lang="en-US"/>
        </a:p>
      </dgm:t>
    </dgm:pt>
    <dgm:pt modelId="{78E03837-E35C-4F6B-A2AD-2D64CE69B119}" type="sibTrans" cxnId="{91E43CEF-7F46-4480-BE03-7BF350F4B507}">
      <dgm:prSet/>
      <dgm:spPr/>
      <dgm:t>
        <a:bodyPr/>
        <a:lstStyle/>
        <a:p>
          <a:endParaRPr lang="en-US"/>
        </a:p>
      </dgm:t>
    </dgm:pt>
    <dgm:pt modelId="{AE98FF73-19A7-4B49-B0D9-191E33E09A55}">
      <dgm:prSet custT="1"/>
      <dgm:spPr>
        <a:solidFill>
          <a:srgbClr val="FFC000">
            <a:alpha val="90000"/>
          </a:srgbClr>
        </a:solidFill>
      </dgm:spPr>
      <dgm:t>
        <a:bodyPr anchor="ctr"/>
        <a:lstStyle/>
        <a:p>
          <a:r>
            <a:rPr lang="fi-FI" sz="1800" dirty="0" err="1"/>
            <a:t>Local</a:t>
          </a:r>
          <a:r>
            <a:rPr lang="fi-FI" sz="1800" dirty="0"/>
            <a:t> bonus </a:t>
          </a:r>
          <a:r>
            <a:rPr lang="fi-FI" sz="1800" dirty="0" err="1"/>
            <a:t>trading</a:t>
          </a:r>
          <a:r>
            <a:rPr lang="fi-FI" sz="1800" dirty="0"/>
            <a:t> </a:t>
          </a:r>
          <a:r>
            <a:rPr lang="fi-FI" sz="1800" dirty="0" err="1"/>
            <a:t>system</a:t>
          </a:r>
          <a:endParaRPr lang="fi-FI" sz="1800" dirty="0"/>
        </a:p>
      </dgm:t>
    </dgm:pt>
    <dgm:pt modelId="{6801F28B-461E-4317-AABE-EAC2E925A3ED}" type="parTrans" cxnId="{422C255B-E2D9-4902-AD2C-A5E5F93A577C}">
      <dgm:prSet/>
      <dgm:spPr/>
      <dgm:t>
        <a:bodyPr/>
        <a:lstStyle/>
        <a:p>
          <a:endParaRPr lang="en-US"/>
        </a:p>
      </dgm:t>
    </dgm:pt>
    <dgm:pt modelId="{11BB48FC-48BD-4DFD-B8D8-880A319A4D31}" type="sibTrans" cxnId="{422C255B-E2D9-4902-AD2C-A5E5F93A577C}">
      <dgm:prSet/>
      <dgm:spPr/>
      <dgm:t>
        <a:bodyPr/>
        <a:lstStyle/>
        <a:p>
          <a:endParaRPr lang="en-US"/>
        </a:p>
      </dgm:t>
    </dgm:pt>
    <dgm:pt modelId="{03A0FB32-D4C0-47D6-B722-2150D283E763}">
      <dgm:prSet custT="1"/>
      <dgm:spPr>
        <a:solidFill>
          <a:srgbClr val="FF0000">
            <a:alpha val="90000"/>
          </a:srgbClr>
        </a:solidFill>
      </dgm:spPr>
      <dgm:t>
        <a:bodyPr anchor="ctr"/>
        <a:lstStyle/>
        <a:p>
          <a:r>
            <a:rPr lang="fi-FI" sz="1800" dirty="0" err="1" smtClean="0"/>
            <a:t>Consumption</a:t>
          </a:r>
          <a:r>
            <a:rPr lang="fi-FI" sz="1800" dirty="0" smtClean="0"/>
            <a:t> </a:t>
          </a:r>
          <a:r>
            <a:rPr lang="fi-FI" sz="1800" dirty="0" err="1" smtClean="0"/>
            <a:t>quotas</a:t>
          </a:r>
          <a:r>
            <a:rPr lang="fi-FI" sz="1800" dirty="0" smtClean="0"/>
            <a:t> / </a:t>
          </a:r>
          <a:r>
            <a:rPr lang="fi-FI" sz="1800" dirty="0" err="1"/>
            <a:t>allowances</a:t>
          </a:r>
          <a:endParaRPr lang="fi-FI" sz="1800" dirty="0"/>
        </a:p>
      </dgm:t>
    </dgm:pt>
    <dgm:pt modelId="{17FF9F41-235B-46E7-B94A-E3F52D97BB50}" type="parTrans" cxnId="{E0E0EDEC-7325-477D-8FC5-D0139E852B47}">
      <dgm:prSet/>
      <dgm:spPr/>
      <dgm:t>
        <a:bodyPr/>
        <a:lstStyle/>
        <a:p>
          <a:endParaRPr lang="en-US"/>
        </a:p>
      </dgm:t>
    </dgm:pt>
    <dgm:pt modelId="{BEB04B23-7052-44D7-9C65-8E6B213749FC}" type="sibTrans" cxnId="{E0E0EDEC-7325-477D-8FC5-D0139E852B47}">
      <dgm:prSet/>
      <dgm:spPr/>
      <dgm:t>
        <a:bodyPr/>
        <a:lstStyle/>
        <a:p>
          <a:endParaRPr lang="en-US"/>
        </a:p>
      </dgm:t>
    </dgm:pt>
    <dgm:pt modelId="{04F1B483-B140-42EE-86EB-593713C2C311}">
      <dgm:prSet custT="1"/>
      <dgm:spPr>
        <a:solidFill>
          <a:srgbClr val="FF0000">
            <a:alpha val="90000"/>
          </a:srgbClr>
        </a:solidFill>
      </dgm:spPr>
      <dgm:t>
        <a:bodyPr anchor="ctr"/>
        <a:lstStyle/>
        <a:p>
          <a:r>
            <a:rPr lang="fi-FI" sz="1800" dirty="0" err="1" smtClean="0"/>
            <a:t>Caps</a:t>
          </a:r>
          <a:r>
            <a:rPr lang="fi-FI" sz="1800" dirty="0" smtClean="0"/>
            <a:t> to </a:t>
          </a:r>
          <a:r>
            <a:rPr lang="fi-FI" sz="1800" dirty="0" err="1" smtClean="0"/>
            <a:t>earnings</a:t>
          </a:r>
          <a:r>
            <a:rPr lang="fi-FI" sz="1800" dirty="0" smtClean="0"/>
            <a:t> / </a:t>
          </a:r>
          <a:r>
            <a:rPr lang="fi-FI" sz="1800" dirty="0" err="1" smtClean="0"/>
            <a:t>worktime</a:t>
          </a:r>
          <a:endParaRPr lang="fi-FI" sz="1800" dirty="0"/>
        </a:p>
      </dgm:t>
    </dgm:pt>
    <dgm:pt modelId="{7E39298A-5946-4EB7-BF71-F31E5AEC8B1A}" type="parTrans" cxnId="{A41F3C90-128D-4E34-ACFE-8F940FA1A416}">
      <dgm:prSet/>
      <dgm:spPr/>
      <dgm:t>
        <a:bodyPr/>
        <a:lstStyle/>
        <a:p>
          <a:endParaRPr lang="en-US"/>
        </a:p>
      </dgm:t>
    </dgm:pt>
    <dgm:pt modelId="{A8273720-50C6-470A-A815-0F0F306F4D46}" type="sibTrans" cxnId="{A41F3C90-128D-4E34-ACFE-8F940FA1A416}">
      <dgm:prSet/>
      <dgm:spPr/>
      <dgm:t>
        <a:bodyPr/>
        <a:lstStyle/>
        <a:p>
          <a:endParaRPr lang="en-US"/>
        </a:p>
      </dgm:t>
    </dgm:pt>
    <dgm:pt modelId="{C9CDF3DC-FC10-4EE3-A968-1DCBE8AF7F2C}" type="pres">
      <dgm:prSet presAssocID="{914BB93F-016F-4F25-AFAA-E0AD4D4281C9}" presName="Name0" presStyleCnt="0">
        <dgm:presLayoutVars>
          <dgm:dir/>
          <dgm:animLvl val="lvl"/>
          <dgm:resizeHandles/>
        </dgm:presLayoutVars>
      </dgm:prSet>
      <dgm:spPr/>
      <dgm:t>
        <a:bodyPr/>
        <a:lstStyle/>
        <a:p>
          <a:endParaRPr lang="fi-FI"/>
        </a:p>
      </dgm:t>
    </dgm:pt>
    <dgm:pt modelId="{DB0D777F-BED1-43EB-82B6-B64AA3821266}" type="pres">
      <dgm:prSet presAssocID="{6BA04409-EAD6-4116-AEFE-AF33C0F1D288}" presName="linNode" presStyleCnt="0"/>
      <dgm:spPr/>
      <dgm:t>
        <a:bodyPr/>
        <a:lstStyle/>
        <a:p>
          <a:endParaRPr lang="fi-FI"/>
        </a:p>
      </dgm:t>
    </dgm:pt>
    <dgm:pt modelId="{846620B1-2126-4CC0-BC58-7F0C4464B40E}" type="pres">
      <dgm:prSet presAssocID="{6BA04409-EAD6-4116-AEFE-AF33C0F1D288}" presName="parentShp" presStyleLbl="node1" presStyleIdx="0" presStyleCnt="3" custScaleX="119108" custScaleY="94393" custLinFactNeighborY="-11650">
        <dgm:presLayoutVars>
          <dgm:bulletEnabled val="1"/>
        </dgm:presLayoutVars>
      </dgm:prSet>
      <dgm:spPr/>
      <dgm:t>
        <a:bodyPr/>
        <a:lstStyle/>
        <a:p>
          <a:endParaRPr lang="fi-FI"/>
        </a:p>
      </dgm:t>
    </dgm:pt>
    <dgm:pt modelId="{8B569D43-D0E5-4FD8-B61B-B5627C69A489}" type="pres">
      <dgm:prSet presAssocID="{6BA04409-EAD6-4116-AEFE-AF33C0F1D288}" presName="childShp" presStyleLbl="bgAccFollowNode1" presStyleIdx="0" presStyleCnt="3" custLinFactNeighborX="1701" custLinFactNeighborY="-10744">
        <dgm:presLayoutVars>
          <dgm:bulletEnabled val="1"/>
        </dgm:presLayoutVars>
      </dgm:prSet>
      <dgm:spPr/>
      <dgm:t>
        <a:bodyPr/>
        <a:lstStyle/>
        <a:p>
          <a:endParaRPr lang="fi-FI"/>
        </a:p>
      </dgm:t>
    </dgm:pt>
    <dgm:pt modelId="{0AFBF3F2-45BC-465A-85D2-BD625E3B1440}" type="pres">
      <dgm:prSet presAssocID="{8A8B6DC6-9DB4-4A2C-BA7C-13B9C573AC27}" presName="spacing" presStyleCnt="0"/>
      <dgm:spPr/>
      <dgm:t>
        <a:bodyPr/>
        <a:lstStyle/>
        <a:p>
          <a:endParaRPr lang="fi-FI"/>
        </a:p>
      </dgm:t>
    </dgm:pt>
    <dgm:pt modelId="{18890662-8560-4DDE-94D9-6B383FE4C7E3}" type="pres">
      <dgm:prSet presAssocID="{FD17DD8D-6EF4-42C2-A92B-050B13E5144E}" presName="linNode" presStyleCnt="0"/>
      <dgm:spPr/>
      <dgm:t>
        <a:bodyPr/>
        <a:lstStyle/>
        <a:p>
          <a:endParaRPr lang="fi-FI"/>
        </a:p>
      </dgm:t>
    </dgm:pt>
    <dgm:pt modelId="{95F50B04-2089-4E45-959B-79CAD919BA81}" type="pres">
      <dgm:prSet presAssocID="{FD17DD8D-6EF4-42C2-A92B-050B13E5144E}" presName="parentShp" presStyleLbl="node1" presStyleIdx="1" presStyleCnt="3" custScaleX="142036" custScaleY="125612" custLinFactNeighborY="-11097">
        <dgm:presLayoutVars>
          <dgm:bulletEnabled val="1"/>
        </dgm:presLayoutVars>
      </dgm:prSet>
      <dgm:spPr/>
      <dgm:t>
        <a:bodyPr/>
        <a:lstStyle/>
        <a:p>
          <a:endParaRPr lang="fi-FI"/>
        </a:p>
      </dgm:t>
    </dgm:pt>
    <dgm:pt modelId="{734BD842-83E6-457D-B829-023A49234F75}" type="pres">
      <dgm:prSet presAssocID="{FD17DD8D-6EF4-42C2-A92B-050B13E5144E}" presName="childShp" presStyleLbl="bgAccFollowNode1" presStyleIdx="1" presStyleCnt="3" custScaleX="121369" custScaleY="216015" custLinFactNeighborX="2048" custLinFactNeighborY="-12729">
        <dgm:presLayoutVars>
          <dgm:bulletEnabled val="1"/>
        </dgm:presLayoutVars>
      </dgm:prSet>
      <dgm:spPr/>
      <dgm:t>
        <a:bodyPr/>
        <a:lstStyle/>
        <a:p>
          <a:endParaRPr lang="fi-FI"/>
        </a:p>
      </dgm:t>
    </dgm:pt>
    <dgm:pt modelId="{CB2050CE-A978-4478-83B5-14176D22D4E1}" type="pres">
      <dgm:prSet presAssocID="{49AF9EC3-0611-4D1C-9F1B-40848A189AC8}" presName="spacing" presStyleCnt="0"/>
      <dgm:spPr/>
      <dgm:t>
        <a:bodyPr/>
        <a:lstStyle/>
        <a:p>
          <a:endParaRPr lang="fi-FI"/>
        </a:p>
      </dgm:t>
    </dgm:pt>
    <dgm:pt modelId="{2A2C67AD-89B8-4346-B241-39BB01A82D53}" type="pres">
      <dgm:prSet presAssocID="{C2787675-93E4-4E17-927C-C9DC8B852C47}" presName="linNode" presStyleCnt="0"/>
      <dgm:spPr/>
      <dgm:t>
        <a:bodyPr/>
        <a:lstStyle/>
        <a:p>
          <a:endParaRPr lang="fi-FI"/>
        </a:p>
      </dgm:t>
    </dgm:pt>
    <dgm:pt modelId="{F57CDA21-7EBE-449D-871B-59FB22C9DBA9}" type="pres">
      <dgm:prSet presAssocID="{C2787675-93E4-4E17-927C-C9DC8B852C47}" presName="parentShp" presStyleLbl="node1" presStyleIdx="2" presStyleCnt="3" custScaleX="119108" custScaleY="87055" custLinFactNeighborY="-14796">
        <dgm:presLayoutVars>
          <dgm:bulletEnabled val="1"/>
        </dgm:presLayoutVars>
      </dgm:prSet>
      <dgm:spPr/>
      <dgm:t>
        <a:bodyPr/>
        <a:lstStyle/>
        <a:p>
          <a:endParaRPr lang="fi-FI"/>
        </a:p>
      </dgm:t>
    </dgm:pt>
    <dgm:pt modelId="{A956A40F-CFCE-401C-9F1F-32796E40628F}" type="pres">
      <dgm:prSet presAssocID="{C2787675-93E4-4E17-927C-C9DC8B852C47}" presName="childShp" presStyleLbl="bgAccFollowNode1" presStyleIdx="2" presStyleCnt="3" custLinFactNeighborX="567" custLinFactNeighborY="-17890">
        <dgm:presLayoutVars>
          <dgm:bulletEnabled val="1"/>
        </dgm:presLayoutVars>
      </dgm:prSet>
      <dgm:spPr/>
      <dgm:t>
        <a:bodyPr/>
        <a:lstStyle/>
        <a:p>
          <a:endParaRPr lang="fi-FI"/>
        </a:p>
      </dgm:t>
    </dgm:pt>
  </dgm:ptLst>
  <dgm:cxnLst>
    <dgm:cxn modelId="{91E43CEF-7F46-4480-BE03-7BF350F4B507}" srcId="{FD17DD8D-6EF4-42C2-A92B-050B13E5144E}" destId="{F1F3D78B-2D2E-4425-8AEC-86A303EF3BCF}" srcOrd="2" destOrd="0" parTransId="{AA7328C7-733E-43C3-A0E3-C16FF23014A0}" sibTransId="{78E03837-E35C-4F6B-A2AD-2D64CE69B119}"/>
    <dgm:cxn modelId="{B804A670-A5E1-4F56-BD1F-97A4BBC6643C}" type="presOf" srcId="{6BA04409-EAD6-4116-AEFE-AF33C0F1D288}" destId="{846620B1-2126-4CC0-BC58-7F0C4464B40E}" srcOrd="0" destOrd="0" presId="urn:microsoft.com/office/officeart/2005/8/layout/vList6"/>
    <dgm:cxn modelId="{79220E2D-EE36-4F2C-B4EC-DE7384315CC7}" srcId="{FD17DD8D-6EF4-42C2-A92B-050B13E5144E}" destId="{75A3AC9B-C341-46A9-AA0E-97E75493181D}" srcOrd="1" destOrd="0" parTransId="{B4035A8A-B824-435E-97DF-61BB69787BB2}" sibTransId="{34660D9E-444E-4C69-8BA6-8058BB9412A7}"/>
    <dgm:cxn modelId="{B0182FA3-B4FF-40C8-A8FC-FA2834BBA033}" type="presOf" srcId="{03A0FB32-D4C0-47D6-B722-2150D283E763}" destId="{A956A40F-CFCE-401C-9F1F-32796E40628F}" srcOrd="0" destOrd="0" presId="urn:microsoft.com/office/officeart/2005/8/layout/vList6"/>
    <dgm:cxn modelId="{95ED506F-1F25-439E-9B12-8BE16F46FCBC}" type="presOf" srcId="{BD52E404-4AF3-44C3-B356-00F0894573F2}" destId="{734BD842-83E6-457D-B829-023A49234F75}" srcOrd="0" destOrd="0" presId="urn:microsoft.com/office/officeart/2005/8/layout/vList6"/>
    <dgm:cxn modelId="{422C255B-E2D9-4902-AD2C-A5E5F93A577C}" srcId="{FD17DD8D-6EF4-42C2-A92B-050B13E5144E}" destId="{AE98FF73-19A7-4B49-B0D9-191E33E09A55}" srcOrd="3" destOrd="0" parTransId="{6801F28B-461E-4317-AABE-EAC2E925A3ED}" sibTransId="{11BB48FC-48BD-4DFD-B8D8-880A319A4D31}"/>
    <dgm:cxn modelId="{D6B24C01-ED75-4FAA-8F2C-99E5B1B48F77}" srcId="{914BB93F-016F-4F25-AFAA-E0AD4D4281C9}" destId="{C2787675-93E4-4E17-927C-C9DC8B852C47}" srcOrd="2" destOrd="0" parTransId="{C2C04948-A483-4042-84D1-60B07B7FCED6}" sibTransId="{31EB0B3F-C2F4-42CB-8625-BE66C946F5A5}"/>
    <dgm:cxn modelId="{7CAE234E-2A97-458C-99EA-66A16656CB2F}" type="presOf" srcId="{914BB93F-016F-4F25-AFAA-E0AD4D4281C9}" destId="{C9CDF3DC-FC10-4EE3-A968-1DCBE8AF7F2C}" srcOrd="0" destOrd="0" presId="urn:microsoft.com/office/officeart/2005/8/layout/vList6"/>
    <dgm:cxn modelId="{6BB7D5B0-1915-43E7-8A5E-0B8DA5AE89A0}" type="presOf" srcId="{FD17DD8D-6EF4-42C2-A92B-050B13E5144E}" destId="{95F50B04-2089-4E45-959B-79CAD919BA81}" srcOrd="0" destOrd="0" presId="urn:microsoft.com/office/officeart/2005/8/layout/vList6"/>
    <dgm:cxn modelId="{69542C84-2FA7-469B-BD40-E8AD762EE394}" srcId="{914BB93F-016F-4F25-AFAA-E0AD4D4281C9}" destId="{6BA04409-EAD6-4116-AEFE-AF33C0F1D288}" srcOrd="0" destOrd="0" parTransId="{EABBDD09-1FE3-4CA8-AC91-61F1751B2695}" sibTransId="{8A8B6DC6-9DB4-4A2C-BA7C-13B9C573AC27}"/>
    <dgm:cxn modelId="{C7995D6A-666C-4FFC-9445-CF2B25AA54AD}" type="presOf" srcId="{F1F3D78B-2D2E-4425-8AEC-86A303EF3BCF}" destId="{734BD842-83E6-457D-B829-023A49234F75}" srcOrd="0" destOrd="2" presId="urn:microsoft.com/office/officeart/2005/8/layout/vList6"/>
    <dgm:cxn modelId="{66E54205-A686-49D4-909B-5194CE277860}" type="presOf" srcId="{50BFEC5F-612A-4965-B507-6F0F97129D06}" destId="{8B569D43-D0E5-4FD8-B61B-B5627C69A489}" srcOrd="0" destOrd="1" presId="urn:microsoft.com/office/officeart/2005/8/layout/vList6"/>
    <dgm:cxn modelId="{F5BEFC2C-7320-430D-B79C-182F463F942E}" srcId="{6BA04409-EAD6-4116-AEFE-AF33C0F1D288}" destId="{7E6272C9-9069-44B6-82BE-F639DA6B1587}" srcOrd="0" destOrd="0" parTransId="{9E0EF85B-8B8F-4D1B-921C-B19C67005C0D}" sibTransId="{5B0FDFFE-CFF7-4CE4-8DA5-36EE03048022}"/>
    <dgm:cxn modelId="{39DBDF2C-F730-40B7-AC96-6AB4C69F4834}" srcId="{6BA04409-EAD6-4116-AEFE-AF33C0F1D288}" destId="{50BFEC5F-612A-4965-B507-6F0F97129D06}" srcOrd="1" destOrd="0" parTransId="{65F264C3-41A9-488E-8024-9189E1BD29A5}" sibTransId="{E1A93E59-DFDA-4A37-B505-C307EFCAF51A}"/>
    <dgm:cxn modelId="{FF6DC225-FB73-4A08-B82E-518D7EF3753C}" type="presOf" srcId="{7E6272C9-9069-44B6-82BE-F639DA6B1587}" destId="{8B569D43-D0E5-4FD8-B61B-B5627C69A489}" srcOrd="0" destOrd="0" presId="urn:microsoft.com/office/officeart/2005/8/layout/vList6"/>
    <dgm:cxn modelId="{839261A6-29D1-4BCA-8BE1-D558D2867E2E}" srcId="{FD17DD8D-6EF4-42C2-A92B-050B13E5144E}" destId="{BD52E404-4AF3-44C3-B356-00F0894573F2}" srcOrd="0" destOrd="0" parTransId="{802CEF5E-EA58-4512-8FB0-4B6E679F50EA}" sibTransId="{17169EAC-6B31-4180-9261-E8CD94C86566}"/>
    <dgm:cxn modelId="{ECE25D22-D165-4319-B81B-9FF461BC7A24}" type="presOf" srcId="{75A3AC9B-C341-46A9-AA0E-97E75493181D}" destId="{734BD842-83E6-457D-B829-023A49234F75}" srcOrd="0" destOrd="1" presId="urn:microsoft.com/office/officeart/2005/8/layout/vList6"/>
    <dgm:cxn modelId="{E0E0EDEC-7325-477D-8FC5-D0139E852B47}" srcId="{C2787675-93E4-4E17-927C-C9DC8B852C47}" destId="{03A0FB32-D4C0-47D6-B722-2150D283E763}" srcOrd="0" destOrd="0" parTransId="{17FF9F41-235B-46E7-B94A-E3F52D97BB50}" sibTransId="{BEB04B23-7052-44D7-9C65-8E6B213749FC}"/>
    <dgm:cxn modelId="{3253D967-209A-4B63-8481-AC0FE228807A}" srcId="{914BB93F-016F-4F25-AFAA-E0AD4D4281C9}" destId="{FD17DD8D-6EF4-42C2-A92B-050B13E5144E}" srcOrd="1" destOrd="0" parTransId="{89B524E1-B169-47CC-A03B-DFBA61771520}" sibTransId="{49AF9EC3-0611-4D1C-9F1B-40848A189AC8}"/>
    <dgm:cxn modelId="{DB1E1EDA-6119-463F-A376-70E8647622BC}" type="presOf" srcId="{04F1B483-B140-42EE-86EB-593713C2C311}" destId="{A956A40F-CFCE-401C-9F1F-32796E40628F}" srcOrd="0" destOrd="1" presId="urn:microsoft.com/office/officeart/2005/8/layout/vList6"/>
    <dgm:cxn modelId="{A41F3C90-128D-4E34-ACFE-8F940FA1A416}" srcId="{C2787675-93E4-4E17-927C-C9DC8B852C47}" destId="{04F1B483-B140-42EE-86EB-593713C2C311}" srcOrd="1" destOrd="0" parTransId="{7E39298A-5946-4EB7-BF71-F31E5AEC8B1A}" sibTransId="{A8273720-50C6-470A-A815-0F0F306F4D46}"/>
    <dgm:cxn modelId="{8BDB0C2A-1DBB-4FCF-AC2D-A4314CA8A8DC}" type="presOf" srcId="{C2787675-93E4-4E17-927C-C9DC8B852C47}" destId="{F57CDA21-7EBE-449D-871B-59FB22C9DBA9}" srcOrd="0" destOrd="0" presId="urn:microsoft.com/office/officeart/2005/8/layout/vList6"/>
    <dgm:cxn modelId="{F7E01EEB-EB5C-4343-9860-0D62180F81EE}" type="presOf" srcId="{AE98FF73-19A7-4B49-B0D9-191E33E09A55}" destId="{734BD842-83E6-457D-B829-023A49234F75}" srcOrd="0" destOrd="3" presId="urn:microsoft.com/office/officeart/2005/8/layout/vList6"/>
    <dgm:cxn modelId="{A5EBFAAF-73AE-43AA-9CF8-17310C641D06}" type="presParOf" srcId="{C9CDF3DC-FC10-4EE3-A968-1DCBE8AF7F2C}" destId="{DB0D777F-BED1-43EB-82B6-B64AA3821266}" srcOrd="0" destOrd="0" presId="urn:microsoft.com/office/officeart/2005/8/layout/vList6"/>
    <dgm:cxn modelId="{E155F6F4-79F6-4A5C-BEBB-F2FC5FE4825E}" type="presParOf" srcId="{DB0D777F-BED1-43EB-82B6-B64AA3821266}" destId="{846620B1-2126-4CC0-BC58-7F0C4464B40E}" srcOrd="0" destOrd="0" presId="urn:microsoft.com/office/officeart/2005/8/layout/vList6"/>
    <dgm:cxn modelId="{7572F309-D059-451A-8D4D-31460452104B}" type="presParOf" srcId="{DB0D777F-BED1-43EB-82B6-B64AA3821266}" destId="{8B569D43-D0E5-4FD8-B61B-B5627C69A489}" srcOrd="1" destOrd="0" presId="urn:microsoft.com/office/officeart/2005/8/layout/vList6"/>
    <dgm:cxn modelId="{39CD0FB9-F8A8-421C-9E9B-67CF4CAD73D0}" type="presParOf" srcId="{C9CDF3DC-FC10-4EE3-A968-1DCBE8AF7F2C}" destId="{0AFBF3F2-45BC-465A-85D2-BD625E3B1440}" srcOrd="1" destOrd="0" presId="urn:microsoft.com/office/officeart/2005/8/layout/vList6"/>
    <dgm:cxn modelId="{54194B0F-47E5-44F7-B65D-3F01E2EF437B}" type="presParOf" srcId="{C9CDF3DC-FC10-4EE3-A968-1DCBE8AF7F2C}" destId="{18890662-8560-4DDE-94D9-6B383FE4C7E3}" srcOrd="2" destOrd="0" presId="urn:microsoft.com/office/officeart/2005/8/layout/vList6"/>
    <dgm:cxn modelId="{5BF77834-248F-4636-920F-87AD75463E15}" type="presParOf" srcId="{18890662-8560-4DDE-94D9-6B383FE4C7E3}" destId="{95F50B04-2089-4E45-959B-79CAD919BA81}" srcOrd="0" destOrd="0" presId="urn:microsoft.com/office/officeart/2005/8/layout/vList6"/>
    <dgm:cxn modelId="{6CAE94DB-0505-48BE-8F22-549D8949B5CD}" type="presParOf" srcId="{18890662-8560-4DDE-94D9-6B383FE4C7E3}" destId="{734BD842-83E6-457D-B829-023A49234F75}" srcOrd="1" destOrd="0" presId="urn:microsoft.com/office/officeart/2005/8/layout/vList6"/>
    <dgm:cxn modelId="{AD495190-8324-4B6E-B45D-484F25F45376}" type="presParOf" srcId="{C9CDF3DC-FC10-4EE3-A968-1DCBE8AF7F2C}" destId="{CB2050CE-A978-4478-83B5-14176D22D4E1}" srcOrd="3" destOrd="0" presId="urn:microsoft.com/office/officeart/2005/8/layout/vList6"/>
    <dgm:cxn modelId="{DA4D2E40-D412-483B-951D-868331EA53FB}" type="presParOf" srcId="{C9CDF3DC-FC10-4EE3-A968-1DCBE8AF7F2C}" destId="{2A2C67AD-89B8-4346-B241-39BB01A82D53}" srcOrd="4" destOrd="0" presId="urn:microsoft.com/office/officeart/2005/8/layout/vList6"/>
    <dgm:cxn modelId="{937D5C34-20E6-4C70-8863-B07E03AE52A5}" type="presParOf" srcId="{2A2C67AD-89B8-4346-B241-39BB01A82D53}" destId="{F57CDA21-7EBE-449D-871B-59FB22C9DBA9}" srcOrd="0" destOrd="0" presId="urn:microsoft.com/office/officeart/2005/8/layout/vList6"/>
    <dgm:cxn modelId="{BFBC62D1-E730-40D0-B829-72618A63451A}" type="presParOf" srcId="{2A2C67AD-89B8-4346-B241-39BB01A82D53}" destId="{A956A40F-CFCE-401C-9F1F-32796E40628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8D62C-40E6-4229-90AB-3DCAE1178612}"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n-US"/>
        </a:p>
      </dgm:t>
    </dgm:pt>
    <dgm:pt modelId="{36B4EBFE-BD02-4019-B2CB-BFFEA834AAD0}">
      <dgm:prSet custT="1"/>
      <dgm:spPr/>
      <dgm:t>
        <a:bodyPr/>
        <a:lstStyle/>
        <a:p>
          <a:r>
            <a:rPr lang="en-US" sz="1400" b="1" dirty="0" smtClean="0"/>
            <a:t>XX</a:t>
          </a:r>
          <a:endParaRPr lang="en-US" sz="1400" b="1" dirty="0"/>
        </a:p>
      </dgm:t>
    </dgm:pt>
    <dgm:pt modelId="{28037E9E-526D-411B-8B1C-DECF657EB13A}" type="parTrans" cxnId="{0B9CD569-F748-4D18-91EB-4F3444C3D79C}">
      <dgm:prSet/>
      <dgm:spPr/>
      <dgm:t>
        <a:bodyPr/>
        <a:lstStyle/>
        <a:p>
          <a:endParaRPr lang="en-US"/>
        </a:p>
      </dgm:t>
    </dgm:pt>
    <dgm:pt modelId="{EEAF830B-EF86-4513-B427-916F8AF79067}" type="sibTrans" cxnId="{0B9CD569-F748-4D18-91EB-4F3444C3D79C}">
      <dgm:prSet/>
      <dgm:spPr/>
      <dgm:t>
        <a:bodyPr/>
        <a:lstStyle/>
        <a:p>
          <a:endParaRPr lang="en-US"/>
        </a:p>
      </dgm:t>
    </dgm:pt>
    <dgm:pt modelId="{A763D223-4044-4909-864D-41D4B7AC5752}">
      <dgm:prSet custT="1"/>
      <dgm:spPr/>
      <dgm:t>
        <a:bodyPr/>
        <a:lstStyle/>
        <a:p>
          <a:r>
            <a:rPr lang="en-US" sz="1400" b="1" dirty="0" smtClean="0"/>
            <a:t>YY</a:t>
          </a:r>
          <a:endParaRPr lang="en-US" sz="1400" b="1" dirty="0"/>
        </a:p>
      </dgm:t>
    </dgm:pt>
    <dgm:pt modelId="{A9EBDEEA-6CC6-4997-9315-39FEF448ADA8}" type="parTrans" cxnId="{D90BDF36-EA37-4A73-ADA0-E067A5BAD022}">
      <dgm:prSet/>
      <dgm:spPr/>
      <dgm:t>
        <a:bodyPr/>
        <a:lstStyle/>
        <a:p>
          <a:endParaRPr lang="en-US"/>
        </a:p>
      </dgm:t>
    </dgm:pt>
    <dgm:pt modelId="{461F5ECF-3420-4788-AD5F-6C51DD12B7A8}" type="sibTrans" cxnId="{D90BDF36-EA37-4A73-ADA0-E067A5BAD022}">
      <dgm:prSet/>
      <dgm:spPr/>
      <dgm:t>
        <a:bodyPr/>
        <a:lstStyle/>
        <a:p>
          <a:endParaRPr lang="en-US"/>
        </a:p>
      </dgm:t>
    </dgm:pt>
    <dgm:pt modelId="{F0492136-EF47-427A-A151-9BFF86AD7BC7}">
      <dgm:prSet custT="1"/>
      <dgm:spPr/>
      <dgm:t>
        <a:bodyPr/>
        <a:lstStyle/>
        <a:p>
          <a:r>
            <a:rPr lang="en-US" sz="1400" b="1" dirty="0" smtClean="0"/>
            <a:t>ZZ</a:t>
          </a:r>
          <a:endParaRPr lang="en-US" sz="1400" b="1" dirty="0"/>
        </a:p>
      </dgm:t>
    </dgm:pt>
    <dgm:pt modelId="{70F5076D-C23B-4BD7-91BD-B6527E6B9063}" type="parTrans" cxnId="{543212F4-3D22-4F87-A821-0D17BF3B8060}">
      <dgm:prSet/>
      <dgm:spPr/>
      <dgm:t>
        <a:bodyPr/>
        <a:lstStyle/>
        <a:p>
          <a:endParaRPr lang="en-US"/>
        </a:p>
      </dgm:t>
    </dgm:pt>
    <dgm:pt modelId="{C0D9A847-E396-4FEA-A746-28BD635FFF8D}" type="sibTrans" cxnId="{543212F4-3D22-4F87-A821-0D17BF3B8060}">
      <dgm:prSet/>
      <dgm:spPr/>
      <dgm:t>
        <a:bodyPr/>
        <a:lstStyle/>
        <a:p>
          <a:endParaRPr lang="en-US"/>
        </a:p>
      </dgm:t>
    </dgm:pt>
    <dgm:pt modelId="{CFB386C4-605C-4BF7-94E0-437D6D948028}">
      <dgm:prSet custT="1"/>
      <dgm:spPr/>
      <dgm:t>
        <a:bodyPr/>
        <a:lstStyle/>
        <a:p>
          <a:r>
            <a:rPr lang="en-US" sz="1400" b="1" dirty="0"/>
            <a:t>Critical thinking</a:t>
          </a:r>
        </a:p>
      </dgm:t>
    </dgm:pt>
    <dgm:pt modelId="{ED06511C-E238-418D-8105-AACE848D4565}" type="parTrans" cxnId="{EF787D64-2635-4895-B9EA-BB571596D8A7}">
      <dgm:prSet/>
      <dgm:spPr/>
      <dgm:t>
        <a:bodyPr/>
        <a:lstStyle/>
        <a:p>
          <a:endParaRPr lang="en-US"/>
        </a:p>
      </dgm:t>
    </dgm:pt>
    <dgm:pt modelId="{2F9A2E84-B1AF-4FF5-A6C7-7922DC88DC9C}" type="sibTrans" cxnId="{EF787D64-2635-4895-B9EA-BB571596D8A7}">
      <dgm:prSet/>
      <dgm:spPr/>
      <dgm:t>
        <a:bodyPr/>
        <a:lstStyle/>
        <a:p>
          <a:endParaRPr lang="en-US"/>
        </a:p>
      </dgm:t>
    </dgm:pt>
    <dgm:pt modelId="{4F6FA6C1-2577-4989-AA3E-C1A0F0CEE211}">
      <dgm:prSet custT="1"/>
      <dgm:spPr/>
      <dgm:t>
        <a:bodyPr/>
        <a:lstStyle/>
        <a:p>
          <a:r>
            <a:rPr lang="en-US" sz="1400" b="1" dirty="0" smtClean="0"/>
            <a:t>ÄÄ</a:t>
          </a:r>
          <a:endParaRPr lang="en-US" sz="1400" b="1" dirty="0"/>
        </a:p>
      </dgm:t>
    </dgm:pt>
    <dgm:pt modelId="{17625DA6-2C74-44A5-8DBE-58072993CFC6}" type="parTrans" cxnId="{151DEFFE-B376-4F31-BAF9-380AFE6008AC}">
      <dgm:prSet/>
      <dgm:spPr/>
      <dgm:t>
        <a:bodyPr/>
        <a:lstStyle/>
        <a:p>
          <a:endParaRPr lang="en-US"/>
        </a:p>
      </dgm:t>
    </dgm:pt>
    <dgm:pt modelId="{C87106C2-22C1-4773-A230-055356D6084A}" type="sibTrans" cxnId="{151DEFFE-B376-4F31-BAF9-380AFE6008AC}">
      <dgm:prSet/>
      <dgm:spPr/>
      <dgm:t>
        <a:bodyPr/>
        <a:lstStyle/>
        <a:p>
          <a:endParaRPr lang="en-US"/>
        </a:p>
      </dgm:t>
    </dgm:pt>
    <dgm:pt modelId="{A5BE6AF3-FAA9-4D17-9F50-246AA2F9388C}">
      <dgm:prSet custT="1"/>
      <dgm:spPr/>
      <dgm:t>
        <a:bodyPr/>
        <a:lstStyle/>
        <a:p>
          <a:r>
            <a:rPr lang="en-US" sz="1400" b="1" dirty="0" smtClean="0"/>
            <a:t>BB</a:t>
          </a:r>
          <a:endParaRPr lang="en-US" sz="1400" b="1" dirty="0"/>
        </a:p>
      </dgm:t>
    </dgm:pt>
    <dgm:pt modelId="{54B1FA93-9739-4B4D-8094-B50AEC78839E}" type="parTrans" cxnId="{B007DFE1-7756-4042-B2D5-3837876F11FB}">
      <dgm:prSet/>
      <dgm:spPr/>
      <dgm:t>
        <a:bodyPr/>
        <a:lstStyle/>
        <a:p>
          <a:endParaRPr lang="en-US"/>
        </a:p>
      </dgm:t>
    </dgm:pt>
    <dgm:pt modelId="{DE17228E-D7F4-4E15-BC2B-CD2B2C41D92C}" type="sibTrans" cxnId="{B007DFE1-7756-4042-B2D5-3837876F11FB}">
      <dgm:prSet/>
      <dgm:spPr/>
      <dgm:t>
        <a:bodyPr/>
        <a:lstStyle/>
        <a:p>
          <a:endParaRPr lang="en-US"/>
        </a:p>
      </dgm:t>
    </dgm:pt>
    <dgm:pt modelId="{60FE6308-D518-4883-98F6-5C10E3B5C3AE}">
      <dgm:prSet custT="1"/>
      <dgm:spPr/>
      <dgm:t>
        <a:bodyPr/>
        <a:lstStyle/>
        <a:p>
          <a:r>
            <a:rPr lang="en-US" sz="1400" b="1" dirty="0" smtClean="0"/>
            <a:t>CC</a:t>
          </a:r>
          <a:endParaRPr lang="en-US" sz="1400" b="1" dirty="0"/>
        </a:p>
      </dgm:t>
    </dgm:pt>
    <dgm:pt modelId="{442B93F1-FEA0-4ED3-A992-7010FE81BE18}" type="parTrans" cxnId="{88961697-27F7-459A-9755-DC7A632C5BD4}">
      <dgm:prSet/>
      <dgm:spPr/>
      <dgm:t>
        <a:bodyPr/>
        <a:lstStyle/>
        <a:p>
          <a:endParaRPr lang="en-US"/>
        </a:p>
      </dgm:t>
    </dgm:pt>
    <dgm:pt modelId="{B8512369-A5C6-47BC-9C1B-CFAF67CEC502}" type="sibTrans" cxnId="{88961697-27F7-459A-9755-DC7A632C5BD4}">
      <dgm:prSet/>
      <dgm:spPr/>
      <dgm:t>
        <a:bodyPr/>
        <a:lstStyle/>
        <a:p>
          <a:endParaRPr lang="en-US"/>
        </a:p>
      </dgm:t>
    </dgm:pt>
    <dgm:pt modelId="{AC26844B-5BDD-4562-A09A-4D7EE7EDD6D1}">
      <dgm:prSet custT="1"/>
      <dgm:spPr/>
      <dgm:t>
        <a:bodyPr/>
        <a:lstStyle/>
        <a:p>
          <a:r>
            <a:rPr lang="en-US" sz="1400" b="1" dirty="0"/>
            <a:t>Identification with all humanity</a:t>
          </a:r>
        </a:p>
      </dgm:t>
    </dgm:pt>
    <dgm:pt modelId="{14AE9EA5-01D6-4886-B3C2-84BCA71209B9}" type="parTrans" cxnId="{32E10739-03FD-4BE9-A494-77B0DF56BDCD}">
      <dgm:prSet/>
      <dgm:spPr/>
      <dgm:t>
        <a:bodyPr/>
        <a:lstStyle/>
        <a:p>
          <a:endParaRPr lang="en-US"/>
        </a:p>
      </dgm:t>
    </dgm:pt>
    <dgm:pt modelId="{10136156-3BAD-4CDF-97F0-1B253FC6A6D9}" type="sibTrans" cxnId="{32E10739-03FD-4BE9-A494-77B0DF56BDCD}">
      <dgm:prSet/>
      <dgm:spPr/>
      <dgm:t>
        <a:bodyPr/>
        <a:lstStyle/>
        <a:p>
          <a:endParaRPr lang="en-US"/>
        </a:p>
      </dgm:t>
    </dgm:pt>
    <dgm:pt modelId="{B1EC0FC7-C9A2-4F4C-BA3B-7AB2D4F354E5}">
      <dgm:prSet custT="1"/>
      <dgm:spPr/>
      <dgm:t>
        <a:bodyPr/>
        <a:lstStyle/>
        <a:p>
          <a:r>
            <a:rPr lang="en-US" sz="1400" b="1" dirty="0" smtClean="0"/>
            <a:t>ÅÅ</a:t>
          </a:r>
          <a:endParaRPr lang="en-US" sz="1400" b="1" dirty="0"/>
        </a:p>
      </dgm:t>
    </dgm:pt>
    <dgm:pt modelId="{A09F229F-242A-4A59-BF8C-093CC061D337}" type="parTrans" cxnId="{58CB5E92-82CC-412E-817A-2A843BA88444}">
      <dgm:prSet/>
      <dgm:spPr/>
      <dgm:t>
        <a:bodyPr/>
        <a:lstStyle/>
        <a:p>
          <a:endParaRPr lang="fi-FI"/>
        </a:p>
      </dgm:t>
    </dgm:pt>
    <dgm:pt modelId="{0A48368B-084E-4F33-BACF-C6CC4FBBD5CE}" type="sibTrans" cxnId="{58CB5E92-82CC-412E-817A-2A843BA88444}">
      <dgm:prSet/>
      <dgm:spPr/>
      <dgm:t>
        <a:bodyPr/>
        <a:lstStyle/>
        <a:p>
          <a:endParaRPr lang="fi-FI"/>
        </a:p>
      </dgm:t>
    </dgm:pt>
    <dgm:pt modelId="{54994C1E-3987-493E-9452-824EAD9A6472}">
      <dgm:prSet custT="1"/>
      <dgm:spPr/>
      <dgm:t>
        <a:bodyPr/>
        <a:lstStyle/>
        <a:p>
          <a:r>
            <a:rPr lang="en-US" sz="1400" b="1" dirty="0" smtClean="0"/>
            <a:t>ÖÖ</a:t>
          </a:r>
          <a:endParaRPr lang="en-US" sz="1400" b="1" dirty="0"/>
        </a:p>
      </dgm:t>
    </dgm:pt>
    <dgm:pt modelId="{ACEB82C2-58F1-456B-BE8E-607B2DB6568B}" type="parTrans" cxnId="{F77C6A38-8EEE-4B6D-B747-EBEC951FAF29}">
      <dgm:prSet/>
      <dgm:spPr/>
      <dgm:t>
        <a:bodyPr/>
        <a:lstStyle/>
        <a:p>
          <a:endParaRPr lang="fi-FI"/>
        </a:p>
      </dgm:t>
    </dgm:pt>
    <dgm:pt modelId="{6AB07D4B-9B45-4863-8532-4DD442357FEF}" type="sibTrans" cxnId="{F77C6A38-8EEE-4B6D-B747-EBEC951FAF29}">
      <dgm:prSet/>
      <dgm:spPr/>
      <dgm:t>
        <a:bodyPr/>
        <a:lstStyle/>
        <a:p>
          <a:endParaRPr lang="fi-FI"/>
        </a:p>
      </dgm:t>
    </dgm:pt>
    <dgm:pt modelId="{5B004CE5-4BF8-43A2-BD4F-F31D15D59CD7}">
      <dgm:prSet custT="1"/>
      <dgm:spPr/>
      <dgm:t>
        <a:bodyPr/>
        <a:lstStyle/>
        <a:p>
          <a:r>
            <a:rPr lang="en-US" sz="1400" b="1" dirty="0" smtClean="0"/>
            <a:t>AA</a:t>
          </a:r>
          <a:endParaRPr lang="en-US" sz="1400" b="1" dirty="0"/>
        </a:p>
      </dgm:t>
    </dgm:pt>
    <dgm:pt modelId="{D7B9D6BC-0800-46CF-B5E6-AF1DF9664568}" type="parTrans" cxnId="{27F25298-2B16-40F8-B10C-1CC7BC9CBE1A}">
      <dgm:prSet/>
      <dgm:spPr/>
      <dgm:t>
        <a:bodyPr/>
        <a:lstStyle/>
        <a:p>
          <a:endParaRPr lang="fi-FI"/>
        </a:p>
      </dgm:t>
    </dgm:pt>
    <dgm:pt modelId="{B2F7A231-1AEF-48C1-BC5C-249D7BA48ED4}" type="sibTrans" cxnId="{27F25298-2B16-40F8-B10C-1CC7BC9CBE1A}">
      <dgm:prSet/>
      <dgm:spPr/>
      <dgm:t>
        <a:bodyPr/>
        <a:lstStyle/>
        <a:p>
          <a:endParaRPr lang="fi-FI"/>
        </a:p>
      </dgm:t>
    </dgm:pt>
    <dgm:pt modelId="{70DD4643-C8AC-4394-8C4D-A9FD88E95A16}">
      <dgm:prSet custT="1"/>
      <dgm:spPr/>
      <dgm:t>
        <a:bodyPr/>
        <a:lstStyle/>
        <a:p>
          <a:r>
            <a:rPr lang="en-US" sz="1400" b="1" dirty="0" smtClean="0"/>
            <a:t>Considerations of future consequences</a:t>
          </a:r>
          <a:endParaRPr lang="en-US" sz="1400" b="1" dirty="0"/>
        </a:p>
      </dgm:t>
    </dgm:pt>
    <dgm:pt modelId="{BC4ECE8B-9EDE-4133-9A2E-47E16CA9DB9F}" type="parTrans" cxnId="{315A4661-0005-4034-8B43-B88F4CFC9B8B}">
      <dgm:prSet/>
      <dgm:spPr/>
      <dgm:t>
        <a:bodyPr/>
        <a:lstStyle/>
        <a:p>
          <a:endParaRPr lang="fi-FI"/>
        </a:p>
      </dgm:t>
    </dgm:pt>
    <dgm:pt modelId="{97D0A3C2-B53A-49EC-88B8-17A08831A6C9}" type="sibTrans" cxnId="{315A4661-0005-4034-8B43-B88F4CFC9B8B}">
      <dgm:prSet/>
      <dgm:spPr/>
      <dgm:t>
        <a:bodyPr/>
        <a:lstStyle/>
        <a:p>
          <a:endParaRPr lang="fi-FI"/>
        </a:p>
      </dgm:t>
    </dgm:pt>
    <dgm:pt modelId="{B885904B-0FAB-4CC0-83E5-03A0AD80B1A2}" type="pres">
      <dgm:prSet presAssocID="{0B48D62C-40E6-4229-90AB-3DCAE1178612}" presName="Name0" presStyleCnt="0">
        <dgm:presLayoutVars>
          <dgm:dir/>
        </dgm:presLayoutVars>
      </dgm:prSet>
      <dgm:spPr/>
      <dgm:t>
        <a:bodyPr/>
        <a:lstStyle/>
        <a:p>
          <a:endParaRPr lang="fi-FI"/>
        </a:p>
      </dgm:t>
    </dgm:pt>
    <dgm:pt modelId="{39F5537D-E1B6-4263-959F-FAB8200D013B}" type="pres">
      <dgm:prSet presAssocID="{AC26844B-5BDD-4562-A09A-4D7EE7EDD6D1}" presName="noChildren" presStyleCnt="0"/>
      <dgm:spPr/>
    </dgm:pt>
    <dgm:pt modelId="{BF0E44E9-4425-4420-8DC5-D5BBAE46BF93}" type="pres">
      <dgm:prSet presAssocID="{AC26844B-5BDD-4562-A09A-4D7EE7EDD6D1}" presName="gap" presStyleCnt="0"/>
      <dgm:spPr/>
    </dgm:pt>
    <dgm:pt modelId="{856B1EFC-4E8C-4C92-BD52-F47FCF591DB4}" type="pres">
      <dgm:prSet presAssocID="{AC26844B-5BDD-4562-A09A-4D7EE7EDD6D1}" presName="medCircle2" presStyleLbl="vennNode1" presStyleIdx="0" presStyleCnt="12" custLinFactNeighborX="-5693" custLinFactNeighborY="-4797"/>
      <dgm:spPr/>
    </dgm:pt>
    <dgm:pt modelId="{67910D7E-E9B3-4CE9-8A30-874D5E70F24C}" type="pres">
      <dgm:prSet presAssocID="{AC26844B-5BDD-4562-A09A-4D7EE7EDD6D1}" presName="txLvlOnly1" presStyleLbl="revTx" presStyleIdx="0" presStyleCnt="12"/>
      <dgm:spPr/>
      <dgm:t>
        <a:bodyPr/>
        <a:lstStyle/>
        <a:p>
          <a:endParaRPr lang="fi-FI"/>
        </a:p>
      </dgm:t>
    </dgm:pt>
    <dgm:pt modelId="{FFD958F2-52A8-4DFA-B761-3BA63D7A92EF}" type="pres">
      <dgm:prSet presAssocID="{36B4EBFE-BD02-4019-B2CB-BFFEA834AAD0}" presName="noChildren" presStyleCnt="0"/>
      <dgm:spPr/>
    </dgm:pt>
    <dgm:pt modelId="{AD5CB4D7-DC96-4201-92F3-0C09B4526355}" type="pres">
      <dgm:prSet presAssocID="{36B4EBFE-BD02-4019-B2CB-BFFEA834AAD0}" presName="gap" presStyleCnt="0"/>
      <dgm:spPr/>
    </dgm:pt>
    <dgm:pt modelId="{D30A87E0-077A-4E4C-9A22-8157FAB67615}" type="pres">
      <dgm:prSet presAssocID="{36B4EBFE-BD02-4019-B2CB-BFFEA834AAD0}" presName="medCircle2" presStyleLbl="vennNode1" presStyleIdx="1" presStyleCnt="12" custLinFactNeighborX="-4212" custLinFactNeighborY="-4797"/>
      <dgm:spPr/>
    </dgm:pt>
    <dgm:pt modelId="{639A3F73-79D5-42D1-BF92-B20CA1801CF0}" type="pres">
      <dgm:prSet presAssocID="{36B4EBFE-BD02-4019-B2CB-BFFEA834AAD0}" presName="txLvlOnly1" presStyleLbl="revTx" presStyleIdx="1" presStyleCnt="12"/>
      <dgm:spPr/>
      <dgm:t>
        <a:bodyPr/>
        <a:lstStyle/>
        <a:p>
          <a:endParaRPr lang="fi-FI"/>
        </a:p>
      </dgm:t>
    </dgm:pt>
    <dgm:pt modelId="{89DE8884-5541-45D4-8C14-3FD199C5385A}" type="pres">
      <dgm:prSet presAssocID="{A763D223-4044-4909-864D-41D4B7AC5752}" presName="noChildren" presStyleCnt="0"/>
      <dgm:spPr/>
    </dgm:pt>
    <dgm:pt modelId="{D28328A7-2B22-4AA3-A0D7-FF473F88CF3D}" type="pres">
      <dgm:prSet presAssocID="{A763D223-4044-4909-864D-41D4B7AC5752}" presName="gap" presStyleCnt="0"/>
      <dgm:spPr/>
    </dgm:pt>
    <dgm:pt modelId="{0B607E99-7498-44C5-86F9-D5E6077B53F7}" type="pres">
      <dgm:prSet presAssocID="{A763D223-4044-4909-864D-41D4B7AC5752}" presName="medCircle2" presStyleLbl="vennNode1" presStyleIdx="2" presStyleCnt="12" custLinFactNeighborX="-2583" custLinFactNeighborY="-3310"/>
      <dgm:spPr/>
    </dgm:pt>
    <dgm:pt modelId="{EEBEFFC0-6855-48E5-BACD-BBA96D2FF7D1}" type="pres">
      <dgm:prSet presAssocID="{A763D223-4044-4909-864D-41D4B7AC5752}" presName="txLvlOnly1" presStyleLbl="revTx" presStyleIdx="2" presStyleCnt="12"/>
      <dgm:spPr/>
      <dgm:t>
        <a:bodyPr/>
        <a:lstStyle/>
        <a:p>
          <a:endParaRPr lang="fi-FI"/>
        </a:p>
      </dgm:t>
    </dgm:pt>
    <dgm:pt modelId="{46AD8AD4-B109-41C8-8AC3-E91F4A63EC1E}" type="pres">
      <dgm:prSet presAssocID="{F0492136-EF47-427A-A151-9BFF86AD7BC7}" presName="noChildren" presStyleCnt="0"/>
      <dgm:spPr/>
    </dgm:pt>
    <dgm:pt modelId="{EFF0B2B6-4064-449E-8A78-92DDF3BA9B06}" type="pres">
      <dgm:prSet presAssocID="{F0492136-EF47-427A-A151-9BFF86AD7BC7}" presName="gap" presStyleCnt="0"/>
      <dgm:spPr/>
    </dgm:pt>
    <dgm:pt modelId="{85B633F9-F2FD-4561-B4D7-FDB7D583EEE0}" type="pres">
      <dgm:prSet presAssocID="{F0492136-EF47-427A-A151-9BFF86AD7BC7}" presName="medCircle2" presStyleLbl="vennNode1" presStyleIdx="3" presStyleCnt="12" custLinFactNeighborX="187" custLinFactNeighborY="-2423"/>
      <dgm:spPr/>
    </dgm:pt>
    <dgm:pt modelId="{38E0D2EF-50FF-4FE9-B8B9-CE680209C0EF}" type="pres">
      <dgm:prSet presAssocID="{F0492136-EF47-427A-A151-9BFF86AD7BC7}" presName="txLvlOnly1" presStyleLbl="revTx" presStyleIdx="3" presStyleCnt="12"/>
      <dgm:spPr/>
      <dgm:t>
        <a:bodyPr/>
        <a:lstStyle/>
        <a:p>
          <a:endParaRPr lang="fi-FI"/>
        </a:p>
      </dgm:t>
    </dgm:pt>
    <dgm:pt modelId="{58E69B08-C560-4EBB-B3FD-C9F57C83BD14}" type="pres">
      <dgm:prSet presAssocID="{B1EC0FC7-C9A2-4F4C-BA3B-7AB2D4F354E5}" presName="noChildren" presStyleCnt="0"/>
      <dgm:spPr/>
    </dgm:pt>
    <dgm:pt modelId="{C3DEE748-4FF5-4C69-951D-77A5CDE9C19D}" type="pres">
      <dgm:prSet presAssocID="{B1EC0FC7-C9A2-4F4C-BA3B-7AB2D4F354E5}" presName="gap" presStyleCnt="0"/>
      <dgm:spPr/>
    </dgm:pt>
    <dgm:pt modelId="{8BEE13F1-968D-41C3-BDDE-9F0EC2994447}" type="pres">
      <dgm:prSet presAssocID="{B1EC0FC7-C9A2-4F4C-BA3B-7AB2D4F354E5}" presName="medCircle2" presStyleLbl="vennNode1" presStyleIdx="4" presStyleCnt="12"/>
      <dgm:spPr/>
    </dgm:pt>
    <dgm:pt modelId="{959DA680-2D0A-40BF-935B-05ED3D6C70E0}" type="pres">
      <dgm:prSet presAssocID="{B1EC0FC7-C9A2-4F4C-BA3B-7AB2D4F354E5}" presName="txLvlOnly1" presStyleLbl="revTx" presStyleIdx="4" presStyleCnt="12"/>
      <dgm:spPr/>
      <dgm:t>
        <a:bodyPr/>
        <a:lstStyle/>
        <a:p>
          <a:endParaRPr lang="fi-FI"/>
        </a:p>
      </dgm:t>
    </dgm:pt>
    <dgm:pt modelId="{64AC8A6C-C2E1-4B94-B7AD-653D9637982E}" type="pres">
      <dgm:prSet presAssocID="{CFB386C4-605C-4BF7-94E0-437D6D948028}" presName="noChildren" presStyleCnt="0"/>
      <dgm:spPr/>
    </dgm:pt>
    <dgm:pt modelId="{D4A67FD0-9A7B-446E-91CC-56AD5C193FED}" type="pres">
      <dgm:prSet presAssocID="{CFB386C4-605C-4BF7-94E0-437D6D948028}" presName="gap" presStyleCnt="0"/>
      <dgm:spPr/>
    </dgm:pt>
    <dgm:pt modelId="{00762C36-ED20-4446-9DC5-B9EA674A5B49}" type="pres">
      <dgm:prSet presAssocID="{CFB386C4-605C-4BF7-94E0-437D6D948028}" presName="medCircle2" presStyleLbl="vennNode1" presStyleIdx="5" presStyleCnt="12"/>
      <dgm:spPr/>
    </dgm:pt>
    <dgm:pt modelId="{5C62CFD2-5B98-4C2D-ADAE-5FB72173EF2B}" type="pres">
      <dgm:prSet presAssocID="{CFB386C4-605C-4BF7-94E0-437D6D948028}" presName="txLvlOnly1" presStyleLbl="revTx" presStyleIdx="5" presStyleCnt="12"/>
      <dgm:spPr/>
      <dgm:t>
        <a:bodyPr/>
        <a:lstStyle/>
        <a:p>
          <a:endParaRPr lang="fi-FI"/>
        </a:p>
      </dgm:t>
    </dgm:pt>
    <dgm:pt modelId="{F019B316-716D-4727-9B71-D4D6774835A4}" type="pres">
      <dgm:prSet presAssocID="{4F6FA6C1-2577-4989-AA3E-C1A0F0CEE211}" presName="noChildren" presStyleCnt="0"/>
      <dgm:spPr/>
    </dgm:pt>
    <dgm:pt modelId="{D8C0A706-E66D-403E-B873-E8863255D5FF}" type="pres">
      <dgm:prSet presAssocID="{4F6FA6C1-2577-4989-AA3E-C1A0F0CEE211}" presName="gap" presStyleCnt="0"/>
      <dgm:spPr/>
    </dgm:pt>
    <dgm:pt modelId="{25F03B9F-EE41-4405-845E-80F36ECFD520}" type="pres">
      <dgm:prSet presAssocID="{4F6FA6C1-2577-4989-AA3E-C1A0F0CEE211}" presName="medCircle2" presStyleLbl="vennNode1" presStyleIdx="6" presStyleCnt="12"/>
      <dgm:spPr/>
    </dgm:pt>
    <dgm:pt modelId="{AB233386-F225-410D-9B2B-003B9913915D}" type="pres">
      <dgm:prSet presAssocID="{4F6FA6C1-2577-4989-AA3E-C1A0F0CEE211}" presName="txLvlOnly1" presStyleLbl="revTx" presStyleIdx="6" presStyleCnt="12"/>
      <dgm:spPr/>
      <dgm:t>
        <a:bodyPr/>
        <a:lstStyle/>
        <a:p>
          <a:endParaRPr lang="fi-FI"/>
        </a:p>
      </dgm:t>
    </dgm:pt>
    <dgm:pt modelId="{CE8098F8-B0B3-451B-BC8C-E0EA43BF25D3}" type="pres">
      <dgm:prSet presAssocID="{54994C1E-3987-493E-9452-824EAD9A6472}" presName="noChildren" presStyleCnt="0"/>
      <dgm:spPr/>
    </dgm:pt>
    <dgm:pt modelId="{98A3DC41-DCFA-48FA-BA11-1E88B3C5D135}" type="pres">
      <dgm:prSet presAssocID="{54994C1E-3987-493E-9452-824EAD9A6472}" presName="gap" presStyleCnt="0"/>
      <dgm:spPr/>
    </dgm:pt>
    <dgm:pt modelId="{EC333799-01EF-4113-8D6C-0B6508452520}" type="pres">
      <dgm:prSet presAssocID="{54994C1E-3987-493E-9452-824EAD9A6472}" presName="medCircle2" presStyleLbl="vennNode1" presStyleIdx="7" presStyleCnt="12"/>
      <dgm:spPr/>
    </dgm:pt>
    <dgm:pt modelId="{FCE46B5D-EA3C-4CF2-A57F-FE3A6B2C96A9}" type="pres">
      <dgm:prSet presAssocID="{54994C1E-3987-493E-9452-824EAD9A6472}" presName="txLvlOnly1" presStyleLbl="revTx" presStyleIdx="7" presStyleCnt="12"/>
      <dgm:spPr/>
      <dgm:t>
        <a:bodyPr/>
        <a:lstStyle/>
        <a:p>
          <a:endParaRPr lang="fi-FI"/>
        </a:p>
      </dgm:t>
    </dgm:pt>
    <dgm:pt modelId="{0EFED50F-B39B-4B24-975F-42ED5A672163}" type="pres">
      <dgm:prSet presAssocID="{5B004CE5-4BF8-43A2-BD4F-F31D15D59CD7}" presName="noChildren" presStyleCnt="0"/>
      <dgm:spPr/>
    </dgm:pt>
    <dgm:pt modelId="{9C3AA5C1-ED78-4EB2-B6CC-E1E6E97A77C9}" type="pres">
      <dgm:prSet presAssocID="{5B004CE5-4BF8-43A2-BD4F-F31D15D59CD7}" presName="gap" presStyleCnt="0"/>
      <dgm:spPr/>
    </dgm:pt>
    <dgm:pt modelId="{10889D66-4B1A-4763-8783-A63253BB997D}" type="pres">
      <dgm:prSet presAssocID="{5B004CE5-4BF8-43A2-BD4F-F31D15D59CD7}" presName="medCircle2" presStyleLbl="vennNode1" presStyleIdx="8" presStyleCnt="12"/>
      <dgm:spPr/>
    </dgm:pt>
    <dgm:pt modelId="{14C82BD6-E507-42FC-B0B6-5556D02B113A}" type="pres">
      <dgm:prSet presAssocID="{5B004CE5-4BF8-43A2-BD4F-F31D15D59CD7}" presName="txLvlOnly1" presStyleLbl="revTx" presStyleIdx="8" presStyleCnt="12"/>
      <dgm:spPr/>
      <dgm:t>
        <a:bodyPr/>
        <a:lstStyle/>
        <a:p>
          <a:endParaRPr lang="fi-FI"/>
        </a:p>
      </dgm:t>
    </dgm:pt>
    <dgm:pt modelId="{C77F0ECB-F2B2-4644-9B7C-8D0E6110F9DC}" type="pres">
      <dgm:prSet presAssocID="{A5BE6AF3-FAA9-4D17-9F50-246AA2F9388C}" presName="noChildren" presStyleCnt="0"/>
      <dgm:spPr/>
    </dgm:pt>
    <dgm:pt modelId="{894975B8-5095-45CE-AD85-9BD7C1A5A511}" type="pres">
      <dgm:prSet presAssocID="{A5BE6AF3-FAA9-4D17-9F50-246AA2F9388C}" presName="gap" presStyleCnt="0"/>
      <dgm:spPr/>
    </dgm:pt>
    <dgm:pt modelId="{416ADC62-B577-4A45-A221-7D0404BC1FA0}" type="pres">
      <dgm:prSet presAssocID="{A5BE6AF3-FAA9-4D17-9F50-246AA2F9388C}" presName="medCircle2" presStyleLbl="vennNode1" presStyleIdx="9" presStyleCnt="12"/>
      <dgm:spPr/>
    </dgm:pt>
    <dgm:pt modelId="{8738B80A-8562-48EF-9A03-1503859CC06E}" type="pres">
      <dgm:prSet presAssocID="{A5BE6AF3-FAA9-4D17-9F50-246AA2F9388C}" presName="txLvlOnly1" presStyleLbl="revTx" presStyleIdx="9" presStyleCnt="12"/>
      <dgm:spPr/>
      <dgm:t>
        <a:bodyPr/>
        <a:lstStyle/>
        <a:p>
          <a:endParaRPr lang="fi-FI"/>
        </a:p>
      </dgm:t>
    </dgm:pt>
    <dgm:pt modelId="{4E77F46C-2DDD-472E-BB25-26FEDB015ED4}" type="pres">
      <dgm:prSet presAssocID="{60FE6308-D518-4883-98F6-5C10E3B5C3AE}" presName="noChildren" presStyleCnt="0"/>
      <dgm:spPr/>
    </dgm:pt>
    <dgm:pt modelId="{D12CA383-9DCD-462E-9D43-63BC9EC24F8B}" type="pres">
      <dgm:prSet presAssocID="{60FE6308-D518-4883-98F6-5C10E3B5C3AE}" presName="gap" presStyleCnt="0"/>
      <dgm:spPr/>
    </dgm:pt>
    <dgm:pt modelId="{49CDFDA1-7793-46BB-B756-8032E333155B}" type="pres">
      <dgm:prSet presAssocID="{60FE6308-D518-4883-98F6-5C10E3B5C3AE}" presName="medCircle2" presStyleLbl="vennNode1" presStyleIdx="10" presStyleCnt="12"/>
      <dgm:spPr/>
    </dgm:pt>
    <dgm:pt modelId="{E46A900A-D803-4285-A364-5864885A4B3F}" type="pres">
      <dgm:prSet presAssocID="{60FE6308-D518-4883-98F6-5C10E3B5C3AE}" presName="txLvlOnly1" presStyleLbl="revTx" presStyleIdx="10" presStyleCnt="12"/>
      <dgm:spPr/>
      <dgm:t>
        <a:bodyPr/>
        <a:lstStyle/>
        <a:p>
          <a:endParaRPr lang="fi-FI"/>
        </a:p>
      </dgm:t>
    </dgm:pt>
    <dgm:pt modelId="{CE8C2437-5A06-4E89-9FF5-983D20D11442}" type="pres">
      <dgm:prSet presAssocID="{70DD4643-C8AC-4394-8C4D-A9FD88E95A16}" presName="noChildren" presStyleCnt="0"/>
      <dgm:spPr/>
    </dgm:pt>
    <dgm:pt modelId="{B794084E-F532-4B90-9F37-968E5A7BB622}" type="pres">
      <dgm:prSet presAssocID="{70DD4643-C8AC-4394-8C4D-A9FD88E95A16}" presName="gap" presStyleCnt="0"/>
      <dgm:spPr/>
    </dgm:pt>
    <dgm:pt modelId="{E8F3973B-307F-4B8D-BCCF-240AFD9C1F36}" type="pres">
      <dgm:prSet presAssocID="{70DD4643-C8AC-4394-8C4D-A9FD88E95A16}" presName="medCircle2" presStyleLbl="vennNode1" presStyleIdx="11" presStyleCnt="12"/>
      <dgm:spPr/>
    </dgm:pt>
    <dgm:pt modelId="{EB0DAAB7-089C-4C69-BBB7-0C0967898925}" type="pres">
      <dgm:prSet presAssocID="{70DD4643-C8AC-4394-8C4D-A9FD88E95A16}" presName="txLvlOnly1" presStyleLbl="revTx" presStyleIdx="11" presStyleCnt="12"/>
      <dgm:spPr/>
      <dgm:t>
        <a:bodyPr/>
        <a:lstStyle/>
        <a:p>
          <a:endParaRPr lang="fi-FI"/>
        </a:p>
      </dgm:t>
    </dgm:pt>
  </dgm:ptLst>
  <dgm:cxnLst>
    <dgm:cxn modelId="{EF787D64-2635-4895-B9EA-BB571596D8A7}" srcId="{0B48D62C-40E6-4229-90AB-3DCAE1178612}" destId="{CFB386C4-605C-4BF7-94E0-437D6D948028}" srcOrd="5" destOrd="0" parTransId="{ED06511C-E238-418D-8105-AACE848D4565}" sibTransId="{2F9A2E84-B1AF-4FF5-A6C7-7922DC88DC9C}"/>
    <dgm:cxn modelId="{1BCE7E3E-C27D-470D-86BE-3EA21B33C613}" type="presOf" srcId="{36B4EBFE-BD02-4019-B2CB-BFFEA834AAD0}" destId="{639A3F73-79D5-42D1-BF92-B20CA1801CF0}" srcOrd="0" destOrd="0" presId="urn:microsoft.com/office/officeart/2008/layout/VerticalCircleList"/>
    <dgm:cxn modelId="{B007DFE1-7756-4042-B2D5-3837876F11FB}" srcId="{0B48D62C-40E6-4229-90AB-3DCAE1178612}" destId="{A5BE6AF3-FAA9-4D17-9F50-246AA2F9388C}" srcOrd="9" destOrd="0" parTransId="{54B1FA93-9739-4B4D-8094-B50AEC78839E}" sibTransId="{DE17228E-D7F4-4E15-BC2B-CD2B2C41D92C}"/>
    <dgm:cxn modelId="{27F25298-2B16-40F8-B10C-1CC7BC9CBE1A}" srcId="{0B48D62C-40E6-4229-90AB-3DCAE1178612}" destId="{5B004CE5-4BF8-43A2-BD4F-F31D15D59CD7}" srcOrd="8" destOrd="0" parTransId="{D7B9D6BC-0800-46CF-B5E6-AF1DF9664568}" sibTransId="{B2F7A231-1AEF-48C1-BC5C-249D7BA48ED4}"/>
    <dgm:cxn modelId="{DBED11B8-F304-4742-ADAE-18ED2CB322E4}" type="presOf" srcId="{54994C1E-3987-493E-9452-824EAD9A6472}" destId="{FCE46B5D-EA3C-4CF2-A57F-FE3A6B2C96A9}" srcOrd="0" destOrd="0" presId="urn:microsoft.com/office/officeart/2008/layout/VerticalCircleList"/>
    <dgm:cxn modelId="{315A4661-0005-4034-8B43-B88F4CFC9B8B}" srcId="{0B48D62C-40E6-4229-90AB-3DCAE1178612}" destId="{70DD4643-C8AC-4394-8C4D-A9FD88E95A16}" srcOrd="11" destOrd="0" parTransId="{BC4ECE8B-9EDE-4133-9A2E-47E16CA9DB9F}" sibTransId="{97D0A3C2-B53A-49EC-88B8-17A08831A6C9}"/>
    <dgm:cxn modelId="{BC4B7304-ECB1-4758-A32E-4EC2B4384324}" type="presOf" srcId="{A763D223-4044-4909-864D-41D4B7AC5752}" destId="{EEBEFFC0-6855-48E5-BACD-BBA96D2FF7D1}" srcOrd="0" destOrd="0" presId="urn:microsoft.com/office/officeart/2008/layout/VerticalCircleList"/>
    <dgm:cxn modelId="{0B9CD569-F748-4D18-91EB-4F3444C3D79C}" srcId="{0B48D62C-40E6-4229-90AB-3DCAE1178612}" destId="{36B4EBFE-BD02-4019-B2CB-BFFEA834AAD0}" srcOrd="1" destOrd="0" parTransId="{28037E9E-526D-411B-8B1C-DECF657EB13A}" sibTransId="{EEAF830B-EF86-4513-B427-916F8AF79067}"/>
    <dgm:cxn modelId="{32E10739-03FD-4BE9-A494-77B0DF56BDCD}" srcId="{0B48D62C-40E6-4229-90AB-3DCAE1178612}" destId="{AC26844B-5BDD-4562-A09A-4D7EE7EDD6D1}" srcOrd="0" destOrd="0" parTransId="{14AE9EA5-01D6-4886-B3C2-84BCA71209B9}" sibTransId="{10136156-3BAD-4CDF-97F0-1B253FC6A6D9}"/>
    <dgm:cxn modelId="{151DEFFE-B376-4F31-BAF9-380AFE6008AC}" srcId="{0B48D62C-40E6-4229-90AB-3DCAE1178612}" destId="{4F6FA6C1-2577-4989-AA3E-C1A0F0CEE211}" srcOrd="6" destOrd="0" parTransId="{17625DA6-2C74-44A5-8DBE-58072993CFC6}" sibTransId="{C87106C2-22C1-4773-A230-055356D6084A}"/>
    <dgm:cxn modelId="{0782EB73-C8BA-4E01-B1D3-05862A82661E}" type="presOf" srcId="{B1EC0FC7-C9A2-4F4C-BA3B-7AB2D4F354E5}" destId="{959DA680-2D0A-40BF-935B-05ED3D6C70E0}" srcOrd="0" destOrd="0" presId="urn:microsoft.com/office/officeart/2008/layout/VerticalCircleList"/>
    <dgm:cxn modelId="{EBE516FD-807B-4750-BC9B-C6FE35FF2ABA}" type="presOf" srcId="{AC26844B-5BDD-4562-A09A-4D7EE7EDD6D1}" destId="{67910D7E-E9B3-4CE9-8A30-874D5E70F24C}" srcOrd="0" destOrd="0" presId="urn:microsoft.com/office/officeart/2008/layout/VerticalCircleList"/>
    <dgm:cxn modelId="{88961697-27F7-459A-9755-DC7A632C5BD4}" srcId="{0B48D62C-40E6-4229-90AB-3DCAE1178612}" destId="{60FE6308-D518-4883-98F6-5C10E3B5C3AE}" srcOrd="10" destOrd="0" parTransId="{442B93F1-FEA0-4ED3-A992-7010FE81BE18}" sibTransId="{B8512369-A5C6-47BC-9C1B-CFAF67CEC502}"/>
    <dgm:cxn modelId="{843EDBBF-CFE1-4C29-B7B0-B15A6DB0E31B}" type="presOf" srcId="{60FE6308-D518-4883-98F6-5C10E3B5C3AE}" destId="{E46A900A-D803-4285-A364-5864885A4B3F}" srcOrd="0" destOrd="0" presId="urn:microsoft.com/office/officeart/2008/layout/VerticalCircleList"/>
    <dgm:cxn modelId="{FEE3E3E0-FF82-440B-B79C-F4FFE785FB17}" type="presOf" srcId="{70DD4643-C8AC-4394-8C4D-A9FD88E95A16}" destId="{EB0DAAB7-089C-4C69-BBB7-0C0967898925}" srcOrd="0" destOrd="0" presId="urn:microsoft.com/office/officeart/2008/layout/VerticalCircleList"/>
    <dgm:cxn modelId="{5D5FADBE-CD5B-41FE-B5DC-31AC0DC32147}" type="presOf" srcId="{4F6FA6C1-2577-4989-AA3E-C1A0F0CEE211}" destId="{AB233386-F225-410D-9B2B-003B9913915D}" srcOrd="0" destOrd="0" presId="urn:microsoft.com/office/officeart/2008/layout/VerticalCircleList"/>
    <dgm:cxn modelId="{58CB5E92-82CC-412E-817A-2A843BA88444}" srcId="{0B48D62C-40E6-4229-90AB-3DCAE1178612}" destId="{B1EC0FC7-C9A2-4F4C-BA3B-7AB2D4F354E5}" srcOrd="4" destOrd="0" parTransId="{A09F229F-242A-4A59-BF8C-093CC061D337}" sibTransId="{0A48368B-084E-4F33-BACF-C6CC4FBBD5CE}"/>
    <dgm:cxn modelId="{DA7EAC71-E4BA-4533-A1AC-51D5D37104E0}" type="presOf" srcId="{CFB386C4-605C-4BF7-94E0-437D6D948028}" destId="{5C62CFD2-5B98-4C2D-ADAE-5FB72173EF2B}" srcOrd="0" destOrd="0" presId="urn:microsoft.com/office/officeart/2008/layout/VerticalCircleList"/>
    <dgm:cxn modelId="{779BAB20-580E-4FD0-81A9-B64BBD8F9215}" type="presOf" srcId="{F0492136-EF47-427A-A151-9BFF86AD7BC7}" destId="{38E0D2EF-50FF-4FE9-B8B9-CE680209C0EF}" srcOrd="0" destOrd="0" presId="urn:microsoft.com/office/officeart/2008/layout/VerticalCircleList"/>
    <dgm:cxn modelId="{9FE7A260-4522-48ED-9795-26058C4B74F3}" type="presOf" srcId="{5B004CE5-4BF8-43A2-BD4F-F31D15D59CD7}" destId="{14C82BD6-E507-42FC-B0B6-5556D02B113A}" srcOrd="0" destOrd="0" presId="urn:microsoft.com/office/officeart/2008/layout/VerticalCircleList"/>
    <dgm:cxn modelId="{D90BDF36-EA37-4A73-ADA0-E067A5BAD022}" srcId="{0B48D62C-40E6-4229-90AB-3DCAE1178612}" destId="{A763D223-4044-4909-864D-41D4B7AC5752}" srcOrd="2" destOrd="0" parTransId="{A9EBDEEA-6CC6-4997-9315-39FEF448ADA8}" sibTransId="{461F5ECF-3420-4788-AD5F-6C51DD12B7A8}"/>
    <dgm:cxn modelId="{F77C6A38-8EEE-4B6D-B747-EBEC951FAF29}" srcId="{0B48D62C-40E6-4229-90AB-3DCAE1178612}" destId="{54994C1E-3987-493E-9452-824EAD9A6472}" srcOrd="7" destOrd="0" parTransId="{ACEB82C2-58F1-456B-BE8E-607B2DB6568B}" sibTransId="{6AB07D4B-9B45-4863-8532-4DD442357FEF}"/>
    <dgm:cxn modelId="{4DDC6A9A-7F5D-4EEB-B1B0-7FBE4B154370}" type="presOf" srcId="{A5BE6AF3-FAA9-4D17-9F50-246AA2F9388C}" destId="{8738B80A-8562-48EF-9A03-1503859CC06E}" srcOrd="0" destOrd="0" presId="urn:microsoft.com/office/officeart/2008/layout/VerticalCircleList"/>
    <dgm:cxn modelId="{543212F4-3D22-4F87-A821-0D17BF3B8060}" srcId="{0B48D62C-40E6-4229-90AB-3DCAE1178612}" destId="{F0492136-EF47-427A-A151-9BFF86AD7BC7}" srcOrd="3" destOrd="0" parTransId="{70F5076D-C23B-4BD7-91BD-B6527E6B9063}" sibTransId="{C0D9A847-E396-4FEA-A746-28BD635FFF8D}"/>
    <dgm:cxn modelId="{150A3541-6D5D-4EF3-A2A9-D1D057A83D92}" type="presOf" srcId="{0B48D62C-40E6-4229-90AB-3DCAE1178612}" destId="{B885904B-0FAB-4CC0-83E5-03A0AD80B1A2}" srcOrd="0" destOrd="0" presId="urn:microsoft.com/office/officeart/2008/layout/VerticalCircleList"/>
    <dgm:cxn modelId="{1F9712F0-0D7D-4B50-8189-57F2BD249976}" type="presParOf" srcId="{B885904B-0FAB-4CC0-83E5-03A0AD80B1A2}" destId="{39F5537D-E1B6-4263-959F-FAB8200D013B}" srcOrd="0" destOrd="0" presId="urn:microsoft.com/office/officeart/2008/layout/VerticalCircleList"/>
    <dgm:cxn modelId="{6EFE2F02-C71A-4B49-9280-76A8B44157CC}" type="presParOf" srcId="{39F5537D-E1B6-4263-959F-FAB8200D013B}" destId="{BF0E44E9-4425-4420-8DC5-D5BBAE46BF93}" srcOrd="0" destOrd="0" presId="urn:microsoft.com/office/officeart/2008/layout/VerticalCircleList"/>
    <dgm:cxn modelId="{3A938E2A-262A-498E-A92F-143729476DB4}" type="presParOf" srcId="{39F5537D-E1B6-4263-959F-FAB8200D013B}" destId="{856B1EFC-4E8C-4C92-BD52-F47FCF591DB4}" srcOrd="1" destOrd="0" presId="urn:microsoft.com/office/officeart/2008/layout/VerticalCircleList"/>
    <dgm:cxn modelId="{5DC51756-B7B4-44CF-8593-7A25B93D5A7F}" type="presParOf" srcId="{39F5537D-E1B6-4263-959F-FAB8200D013B}" destId="{67910D7E-E9B3-4CE9-8A30-874D5E70F24C}" srcOrd="2" destOrd="0" presId="urn:microsoft.com/office/officeart/2008/layout/VerticalCircleList"/>
    <dgm:cxn modelId="{2BF26CC0-4AB8-448D-9407-570B861B9781}" type="presParOf" srcId="{B885904B-0FAB-4CC0-83E5-03A0AD80B1A2}" destId="{FFD958F2-52A8-4DFA-B761-3BA63D7A92EF}" srcOrd="1" destOrd="0" presId="urn:microsoft.com/office/officeart/2008/layout/VerticalCircleList"/>
    <dgm:cxn modelId="{28F85DF7-B118-45A6-BA2D-AAE1DEDA32E0}" type="presParOf" srcId="{FFD958F2-52A8-4DFA-B761-3BA63D7A92EF}" destId="{AD5CB4D7-DC96-4201-92F3-0C09B4526355}" srcOrd="0" destOrd="0" presId="urn:microsoft.com/office/officeart/2008/layout/VerticalCircleList"/>
    <dgm:cxn modelId="{FE83768A-DC93-474C-9F76-7E3827891C2A}" type="presParOf" srcId="{FFD958F2-52A8-4DFA-B761-3BA63D7A92EF}" destId="{D30A87E0-077A-4E4C-9A22-8157FAB67615}" srcOrd="1" destOrd="0" presId="urn:microsoft.com/office/officeart/2008/layout/VerticalCircleList"/>
    <dgm:cxn modelId="{C983CE6F-ACAB-4F9B-9CF9-5D2E30A3B3E9}" type="presParOf" srcId="{FFD958F2-52A8-4DFA-B761-3BA63D7A92EF}" destId="{639A3F73-79D5-42D1-BF92-B20CA1801CF0}" srcOrd="2" destOrd="0" presId="urn:microsoft.com/office/officeart/2008/layout/VerticalCircleList"/>
    <dgm:cxn modelId="{6EB07278-3FAB-4504-9F5F-4FC47A7A256B}" type="presParOf" srcId="{B885904B-0FAB-4CC0-83E5-03A0AD80B1A2}" destId="{89DE8884-5541-45D4-8C14-3FD199C5385A}" srcOrd="2" destOrd="0" presId="urn:microsoft.com/office/officeart/2008/layout/VerticalCircleList"/>
    <dgm:cxn modelId="{0C5AD17F-905C-4644-BCF0-F112FC792517}" type="presParOf" srcId="{89DE8884-5541-45D4-8C14-3FD199C5385A}" destId="{D28328A7-2B22-4AA3-A0D7-FF473F88CF3D}" srcOrd="0" destOrd="0" presId="urn:microsoft.com/office/officeart/2008/layout/VerticalCircleList"/>
    <dgm:cxn modelId="{216D0523-577B-41AF-91D0-5901F8A84601}" type="presParOf" srcId="{89DE8884-5541-45D4-8C14-3FD199C5385A}" destId="{0B607E99-7498-44C5-86F9-D5E6077B53F7}" srcOrd="1" destOrd="0" presId="urn:microsoft.com/office/officeart/2008/layout/VerticalCircleList"/>
    <dgm:cxn modelId="{5743D85A-414B-4240-AF30-3F56A78A84A3}" type="presParOf" srcId="{89DE8884-5541-45D4-8C14-3FD199C5385A}" destId="{EEBEFFC0-6855-48E5-BACD-BBA96D2FF7D1}" srcOrd="2" destOrd="0" presId="urn:microsoft.com/office/officeart/2008/layout/VerticalCircleList"/>
    <dgm:cxn modelId="{5B9C84AC-7238-4C82-9656-4C8AAE909277}" type="presParOf" srcId="{B885904B-0FAB-4CC0-83E5-03A0AD80B1A2}" destId="{46AD8AD4-B109-41C8-8AC3-E91F4A63EC1E}" srcOrd="3" destOrd="0" presId="urn:microsoft.com/office/officeart/2008/layout/VerticalCircleList"/>
    <dgm:cxn modelId="{AB0A3787-0EE3-4F5E-9313-12066D1E52C9}" type="presParOf" srcId="{46AD8AD4-B109-41C8-8AC3-E91F4A63EC1E}" destId="{EFF0B2B6-4064-449E-8A78-92DDF3BA9B06}" srcOrd="0" destOrd="0" presId="urn:microsoft.com/office/officeart/2008/layout/VerticalCircleList"/>
    <dgm:cxn modelId="{B369359F-B614-4D11-A0C2-1D1480812F73}" type="presParOf" srcId="{46AD8AD4-B109-41C8-8AC3-E91F4A63EC1E}" destId="{85B633F9-F2FD-4561-B4D7-FDB7D583EEE0}" srcOrd="1" destOrd="0" presId="urn:microsoft.com/office/officeart/2008/layout/VerticalCircleList"/>
    <dgm:cxn modelId="{BFA95669-5BB5-479A-825A-EE9BC9C54ACB}" type="presParOf" srcId="{46AD8AD4-B109-41C8-8AC3-E91F4A63EC1E}" destId="{38E0D2EF-50FF-4FE9-B8B9-CE680209C0EF}" srcOrd="2" destOrd="0" presId="urn:microsoft.com/office/officeart/2008/layout/VerticalCircleList"/>
    <dgm:cxn modelId="{60AC10A7-347A-4B3C-97E2-2278E6340E29}" type="presParOf" srcId="{B885904B-0FAB-4CC0-83E5-03A0AD80B1A2}" destId="{58E69B08-C560-4EBB-B3FD-C9F57C83BD14}" srcOrd="4" destOrd="0" presId="urn:microsoft.com/office/officeart/2008/layout/VerticalCircleList"/>
    <dgm:cxn modelId="{FFE48BF4-F0D7-43FE-8015-D5A9A163CB55}" type="presParOf" srcId="{58E69B08-C560-4EBB-B3FD-C9F57C83BD14}" destId="{C3DEE748-4FF5-4C69-951D-77A5CDE9C19D}" srcOrd="0" destOrd="0" presId="urn:microsoft.com/office/officeart/2008/layout/VerticalCircleList"/>
    <dgm:cxn modelId="{368FC2C7-C747-4CE7-8DDE-BE4F50258501}" type="presParOf" srcId="{58E69B08-C560-4EBB-B3FD-C9F57C83BD14}" destId="{8BEE13F1-968D-41C3-BDDE-9F0EC2994447}" srcOrd="1" destOrd="0" presId="urn:microsoft.com/office/officeart/2008/layout/VerticalCircleList"/>
    <dgm:cxn modelId="{19AB0153-E343-4911-9548-CD6A706569DA}" type="presParOf" srcId="{58E69B08-C560-4EBB-B3FD-C9F57C83BD14}" destId="{959DA680-2D0A-40BF-935B-05ED3D6C70E0}" srcOrd="2" destOrd="0" presId="urn:microsoft.com/office/officeart/2008/layout/VerticalCircleList"/>
    <dgm:cxn modelId="{2D6420E9-1B41-4137-B751-FF50B586180F}" type="presParOf" srcId="{B885904B-0FAB-4CC0-83E5-03A0AD80B1A2}" destId="{64AC8A6C-C2E1-4B94-B7AD-653D9637982E}" srcOrd="5" destOrd="0" presId="urn:microsoft.com/office/officeart/2008/layout/VerticalCircleList"/>
    <dgm:cxn modelId="{F11C4C0A-3661-4C45-93AF-A48D1CDFB02A}" type="presParOf" srcId="{64AC8A6C-C2E1-4B94-B7AD-653D9637982E}" destId="{D4A67FD0-9A7B-446E-91CC-56AD5C193FED}" srcOrd="0" destOrd="0" presId="urn:microsoft.com/office/officeart/2008/layout/VerticalCircleList"/>
    <dgm:cxn modelId="{0D324521-2F32-4285-A55C-DC747AA4FD11}" type="presParOf" srcId="{64AC8A6C-C2E1-4B94-B7AD-653D9637982E}" destId="{00762C36-ED20-4446-9DC5-B9EA674A5B49}" srcOrd="1" destOrd="0" presId="urn:microsoft.com/office/officeart/2008/layout/VerticalCircleList"/>
    <dgm:cxn modelId="{9067CE90-4EE7-476F-BD8B-00D6AD928A7D}" type="presParOf" srcId="{64AC8A6C-C2E1-4B94-B7AD-653D9637982E}" destId="{5C62CFD2-5B98-4C2D-ADAE-5FB72173EF2B}" srcOrd="2" destOrd="0" presId="urn:microsoft.com/office/officeart/2008/layout/VerticalCircleList"/>
    <dgm:cxn modelId="{89A7A082-3C25-47E7-BD62-80812136DC56}" type="presParOf" srcId="{B885904B-0FAB-4CC0-83E5-03A0AD80B1A2}" destId="{F019B316-716D-4727-9B71-D4D6774835A4}" srcOrd="6" destOrd="0" presId="urn:microsoft.com/office/officeart/2008/layout/VerticalCircleList"/>
    <dgm:cxn modelId="{5B166983-6575-49A0-B2DB-B43565501B6C}" type="presParOf" srcId="{F019B316-716D-4727-9B71-D4D6774835A4}" destId="{D8C0A706-E66D-403E-B873-E8863255D5FF}" srcOrd="0" destOrd="0" presId="urn:microsoft.com/office/officeart/2008/layout/VerticalCircleList"/>
    <dgm:cxn modelId="{01E0947D-2E7A-48ED-B95F-7095E092903F}" type="presParOf" srcId="{F019B316-716D-4727-9B71-D4D6774835A4}" destId="{25F03B9F-EE41-4405-845E-80F36ECFD520}" srcOrd="1" destOrd="0" presId="urn:microsoft.com/office/officeart/2008/layout/VerticalCircleList"/>
    <dgm:cxn modelId="{8751E09E-6BE4-4673-A8AE-79EE5984DEE3}" type="presParOf" srcId="{F019B316-716D-4727-9B71-D4D6774835A4}" destId="{AB233386-F225-410D-9B2B-003B9913915D}" srcOrd="2" destOrd="0" presId="urn:microsoft.com/office/officeart/2008/layout/VerticalCircleList"/>
    <dgm:cxn modelId="{2DED908C-092A-4B65-9C49-3B6F66DA9040}" type="presParOf" srcId="{B885904B-0FAB-4CC0-83E5-03A0AD80B1A2}" destId="{CE8098F8-B0B3-451B-BC8C-E0EA43BF25D3}" srcOrd="7" destOrd="0" presId="urn:microsoft.com/office/officeart/2008/layout/VerticalCircleList"/>
    <dgm:cxn modelId="{6DA24378-8E48-4A9B-B688-0735816CC291}" type="presParOf" srcId="{CE8098F8-B0B3-451B-BC8C-E0EA43BF25D3}" destId="{98A3DC41-DCFA-48FA-BA11-1E88B3C5D135}" srcOrd="0" destOrd="0" presId="urn:microsoft.com/office/officeart/2008/layout/VerticalCircleList"/>
    <dgm:cxn modelId="{A9E2FE0F-86EA-400F-848D-C7172975268B}" type="presParOf" srcId="{CE8098F8-B0B3-451B-BC8C-E0EA43BF25D3}" destId="{EC333799-01EF-4113-8D6C-0B6508452520}" srcOrd="1" destOrd="0" presId="urn:microsoft.com/office/officeart/2008/layout/VerticalCircleList"/>
    <dgm:cxn modelId="{5E7C91DE-D07B-4478-A6F3-D070046C57A1}" type="presParOf" srcId="{CE8098F8-B0B3-451B-BC8C-E0EA43BF25D3}" destId="{FCE46B5D-EA3C-4CF2-A57F-FE3A6B2C96A9}" srcOrd="2" destOrd="0" presId="urn:microsoft.com/office/officeart/2008/layout/VerticalCircleList"/>
    <dgm:cxn modelId="{04DFE2BE-6D52-4F72-8A42-911AAFD18C95}" type="presParOf" srcId="{B885904B-0FAB-4CC0-83E5-03A0AD80B1A2}" destId="{0EFED50F-B39B-4B24-975F-42ED5A672163}" srcOrd="8" destOrd="0" presId="urn:microsoft.com/office/officeart/2008/layout/VerticalCircleList"/>
    <dgm:cxn modelId="{B29087D3-7842-498E-9AB0-E2A6D522B083}" type="presParOf" srcId="{0EFED50F-B39B-4B24-975F-42ED5A672163}" destId="{9C3AA5C1-ED78-4EB2-B6CC-E1E6E97A77C9}" srcOrd="0" destOrd="0" presId="urn:microsoft.com/office/officeart/2008/layout/VerticalCircleList"/>
    <dgm:cxn modelId="{E133A3F3-B389-4B93-9632-26657A28A328}" type="presParOf" srcId="{0EFED50F-B39B-4B24-975F-42ED5A672163}" destId="{10889D66-4B1A-4763-8783-A63253BB997D}" srcOrd="1" destOrd="0" presId="urn:microsoft.com/office/officeart/2008/layout/VerticalCircleList"/>
    <dgm:cxn modelId="{43D15044-627F-4E36-A93C-76DF7ECC372D}" type="presParOf" srcId="{0EFED50F-B39B-4B24-975F-42ED5A672163}" destId="{14C82BD6-E507-42FC-B0B6-5556D02B113A}" srcOrd="2" destOrd="0" presId="urn:microsoft.com/office/officeart/2008/layout/VerticalCircleList"/>
    <dgm:cxn modelId="{4F869C8B-2779-4D87-B430-66EA84289B7B}" type="presParOf" srcId="{B885904B-0FAB-4CC0-83E5-03A0AD80B1A2}" destId="{C77F0ECB-F2B2-4644-9B7C-8D0E6110F9DC}" srcOrd="9" destOrd="0" presId="urn:microsoft.com/office/officeart/2008/layout/VerticalCircleList"/>
    <dgm:cxn modelId="{AE044646-2BE2-4EDC-A049-0F9154464029}" type="presParOf" srcId="{C77F0ECB-F2B2-4644-9B7C-8D0E6110F9DC}" destId="{894975B8-5095-45CE-AD85-9BD7C1A5A511}" srcOrd="0" destOrd="0" presId="urn:microsoft.com/office/officeart/2008/layout/VerticalCircleList"/>
    <dgm:cxn modelId="{61D72944-BC15-45AF-8713-B09F376D0104}" type="presParOf" srcId="{C77F0ECB-F2B2-4644-9B7C-8D0E6110F9DC}" destId="{416ADC62-B577-4A45-A221-7D0404BC1FA0}" srcOrd="1" destOrd="0" presId="urn:microsoft.com/office/officeart/2008/layout/VerticalCircleList"/>
    <dgm:cxn modelId="{4E6B3686-17DE-4003-B2B1-25B46EE824A6}" type="presParOf" srcId="{C77F0ECB-F2B2-4644-9B7C-8D0E6110F9DC}" destId="{8738B80A-8562-48EF-9A03-1503859CC06E}" srcOrd="2" destOrd="0" presId="urn:microsoft.com/office/officeart/2008/layout/VerticalCircleList"/>
    <dgm:cxn modelId="{8B495A26-5430-4322-9625-70FCEE01A50F}" type="presParOf" srcId="{B885904B-0FAB-4CC0-83E5-03A0AD80B1A2}" destId="{4E77F46C-2DDD-472E-BB25-26FEDB015ED4}" srcOrd="10" destOrd="0" presId="urn:microsoft.com/office/officeart/2008/layout/VerticalCircleList"/>
    <dgm:cxn modelId="{4F1DB75C-55EF-4AC6-8901-37DA92DA7813}" type="presParOf" srcId="{4E77F46C-2DDD-472E-BB25-26FEDB015ED4}" destId="{D12CA383-9DCD-462E-9D43-63BC9EC24F8B}" srcOrd="0" destOrd="0" presId="urn:microsoft.com/office/officeart/2008/layout/VerticalCircleList"/>
    <dgm:cxn modelId="{BA788EBE-D75D-4080-A28F-E372E61340B3}" type="presParOf" srcId="{4E77F46C-2DDD-472E-BB25-26FEDB015ED4}" destId="{49CDFDA1-7793-46BB-B756-8032E333155B}" srcOrd="1" destOrd="0" presId="urn:microsoft.com/office/officeart/2008/layout/VerticalCircleList"/>
    <dgm:cxn modelId="{9655E23F-E760-4EF6-94FD-BA23DD279943}" type="presParOf" srcId="{4E77F46C-2DDD-472E-BB25-26FEDB015ED4}" destId="{E46A900A-D803-4285-A364-5864885A4B3F}" srcOrd="2" destOrd="0" presId="urn:microsoft.com/office/officeart/2008/layout/VerticalCircleList"/>
    <dgm:cxn modelId="{C2F47367-C01D-4712-82DD-AC23535FC234}" type="presParOf" srcId="{B885904B-0FAB-4CC0-83E5-03A0AD80B1A2}" destId="{CE8C2437-5A06-4E89-9FF5-983D20D11442}" srcOrd="11" destOrd="0" presId="urn:microsoft.com/office/officeart/2008/layout/VerticalCircleList"/>
    <dgm:cxn modelId="{7C1813EB-C190-41BD-81C4-88F232EEE462}" type="presParOf" srcId="{CE8C2437-5A06-4E89-9FF5-983D20D11442}" destId="{B794084E-F532-4B90-9F37-968E5A7BB622}" srcOrd="0" destOrd="0" presId="urn:microsoft.com/office/officeart/2008/layout/VerticalCircleList"/>
    <dgm:cxn modelId="{52A54B1C-4FE5-4419-A11A-9CD124EAFA43}" type="presParOf" srcId="{CE8C2437-5A06-4E89-9FF5-983D20D11442}" destId="{E8F3973B-307F-4B8D-BCCF-240AFD9C1F36}" srcOrd="1" destOrd="0" presId="urn:microsoft.com/office/officeart/2008/layout/VerticalCircleList"/>
    <dgm:cxn modelId="{39F19FFC-4898-498C-8E7F-2AFADBE428E4}" type="presParOf" srcId="{CE8C2437-5A06-4E89-9FF5-983D20D11442}" destId="{EB0DAAB7-089C-4C69-BBB7-0C096789892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64673-04B4-4C35-8E18-E2199EB66FAC}" type="doc">
      <dgm:prSet loTypeId="urn:microsoft.com/office/officeart/2005/8/layout/target3" loCatId="list" qsTypeId="urn:microsoft.com/office/officeart/2005/8/quickstyle/simple4" qsCatId="simple" csTypeId="urn:microsoft.com/office/officeart/2005/8/colors/colorful2" csCatId="colorful" phldr="1"/>
      <dgm:spPr/>
      <dgm:t>
        <a:bodyPr/>
        <a:lstStyle/>
        <a:p>
          <a:endParaRPr lang="en-US"/>
        </a:p>
      </dgm:t>
    </dgm:pt>
    <dgm:pt modelId="{9A2226A8-23EA-40F5-BA11-82B1D3172CD9}">
      <dgm:prSet phldrT="[Text]" custT="1"/>
      <dgm:spPr/>
      <dgm:t>
        <a:bodyPr/>
        <a:lstStyle/>
        <a:p>
          <a:r>
            <a:rPr lang="en-US" sz="1800" b="1" dirty="0" smtClean="0"/>
            <a:t>Concern for others</a:t>
          </a:r>
        </a:p>
      </dgm:t>
    </dgm:pt>
    <dgm:pt modelId="{C63E3A08-5BCA-475F-9957-330A2898A6F3}" type="parTrans" cxnId="{13EBED35-64BE-4028-A5BE-F61141A75F85}">
      <dgm:prSet/>
      <dgm:spPr/>
      <dgm:t>
        <a:bodyPr/>
        <a:lstStyle/>
        <a:p>
          <a:endParaRPr lang="en-US"/>
        </a:p>
      </dgm:t>
    </dgm:pt>
    <dgm:pt modelId="{8A2C8CC4-E7BF-485F-9DF6-71854EFEA5F0}" type="sibTrans" cxnId="{13EBED35-64BE-4028-A5BE-F61141A75F85}">
      <dgm:prSet/>
      <dgm:spPr/>
      <dgm:t>
        <a:bodyPr/>
        <a:lstStyle/>
        <a:p>
          <a:endParaRPr lang="en-US"/>
        </a:p>
      </dgm:t>
    </dgm:pt>
    <dgm:pt modelId="{A4042334-C8FC-4915-A80D-3662C3BE602F}">
      <dgm:prSet phldrT="[Text]" custT="1"/>
      <dgm:spPr/>
      <dgm:t>
        <a:bodyPr/>
        <a:lstStyle/>
        <a:p>
          <a:r>
            <a:rPr lang="en-US" sz="1800" b="1" dirty="0"/>
            <a:t>Systems </a:t>
          </a:r>
          <a:r>
            <a:rPr lang="en-US" sz="1800" b="1" dirty="0" smtClean="0"/>
            <a:t>Perception</a:t>
          </a:r>
          <a:endParaRPr lang="en-US" sz="1800" b="1" dirty="0"/>
        </a:p>
      </dgm:t>
    </dgm:pt>
    <dgm:pt modelId="{21F6AD5A-50C7-45B9-8F8E-847731B5FC69}" type="parTrans" cxnId="{9EB68FA4-40B1-426E-B11F-64B2C0C23D0C}">
      <dgm:prSet/>
      <dgm:spPr/>
      <dgm:t>
        <a:bodyPr/>
        <a:lstStyle/>
        <a:p>
          <a:endParaRPr lang="en-US"/>
        </a:p>
      </dgm:t>
    </dgm:pt>
    <dgm:pt modelId="{BD9597CC-23BF-49BA-BA66-ADAB9A3E0C23}" type="sibTrans" cxnId="{9EB68FA4-40B1-426E-B11F-64B2C0C23D0C}">
      <dgm:prSet/>
      <dgm:spPr/>
      <dgm:t>
        <a:bodyPr/>
        <a:lstStyle/>
        <a:p>
          <a:endParaRPr lang="en-US"/>
        </a:p>
      </dgm:t>
    </dgm:pt>
    <dgm:pt modelId="{F9CD9DBC-BA9C-4052-84DF-5D9A202FAA64}">
      <dgm:prSet phldrT="[Text]" custT="1"/>
      <dgm:spPr/>
      <dgm:t>
        <a:bodyPr/>
        <a:lstStyle/>
        <a:p>
          <a:r>
            <a:rPr lang="en-US" sz="1800" b="1" dirty="0"/>
            <a:t>Openness to Change</a:t>
          </a:r>
        </a:p>
      </dgm:t>
    </dgm:pt>
    <dgm:pt modelId="{189C3AF8-354F-4F14-9706-D52CA6E629DA}" type="parTrans" cxnId="{8764C436-84E7-4C81-AF53-FD0E5CE495D8}">
      <dgm:prSet/>
      <dgm:spPr/>
      <dgm:t>
        <a:bodyPr/>
        <a:lstStyle/>
        <a:p>
          <a:endParaRPr lang="en-US"/>
        </a:p>
      </dgm:t>
    </dgm:pt>
    <dgm:pt modelId="{C45F3517-5D30-4CEB-9174-05EB63D77528}" type="sibTrans" cxnId="{8764C436-84E7-4C81-AF53-FD0E5CE495D8}">
      <dgm:prSet/>
      <dgm:spPr/>
      <dgm:t>
        <a:bodyPr/>
        <a:lstStyle/>
        <a:p>
          <a:endParaRPr lang="en-US"/>
        </a:p>
      </dgm:t>
    </dgm:pt>
    <dgm:pt modelId="{424B46A1-3590-47F6-876E-47665672BF64}">
      <dgm:prSet phldrT="[Text]" custT="1"/>
      <dgm:spPr/>
      <dgm:t>
        <a:bodyPr/>
        <a:lstStyle/>
        <a:p>
          <a:r>
            <a:rPr lang="en-US" sz="1800" b="1" dirty="0" smtClean="0"/>
            <a:t>Agency Beliefs</a:t>
          </a:r>
          <a:endParaRPr lang="en-US" sz="1800" b="1" dirty="0"/>
        </a:p>
      </dgm:t>
    </dgm:pt>
    <dgm:pt modelId="{98BDB74C-4E6B-450E-94E3-DF9DF0828C53}" type="parTrans" cxnId="{0EA85C25-D95F-4D71-88E1-EB824B915C32}">
      <dgm:prSet/>
      <dgm:spPr/>
      <dgm:t>
        <a:bodyPr/>
        <a:lstStyle/>
        <a:p>
          <a:endParaRPr lang="en-US"/>
        </a:p>
      </dgm:t>
    </dgm:pt>
    <dgm:pt modelId="{6E84A2DE-7744-44C4-A6E1-FD59CC275DAF}" type="sibTrans" cxnId="{0EA85C25-D95F-4D71-88E1-EB824B915C32}">
      <dgm:prSet/>
      <dgm:spPr/>
      <dgm:t>
        <a:bodyPr/>
        <a:lstStyle/>
        <a:p>
          <a:endParaRPr lang="en-US"/>
        </a:p>
      </dgm:t>
    </dgm:pt>
    <dgm:pt modelId="{CAC1E6EE-0CF6-4C14-87B8-226441309F1D}">
      <dgm:prSet phldrT="[Text]" custT="1"/>
      <dgm:spPr/>
      <dgm:t>
        <a:bodyPr/>
        <a:lstStyle/>
        <a:p>
          <a:r>
            <a:rPr lang="en-US" sz="1800" b="1" dirty="0"/>
            <a:t>Time Perspective</a:t>
          </a:r>
        </a:p>
      </dgm:t>
    </dgm:pt>
    <dgm:pt modelId="{8D20B54A-CC56-4F17-9E12-3A976214DB9F}" type="parTrans" cxnId="{E1F84558-85E3-4E3C-98D4-793E6D5F9758}">
      <dgm:prSet/>
      <dgm:spPr/>
      <dgm:t>
        <a:bodyPr/>
        <a:lstStyle/>
        <a:p>
          <a:endParaRPr lang="en-US"/>
        </a:p>
      </dgm:t>
    </dgm:pt>
    <dgm:pt modelId="{2722EB1E-A437-4F65-B238-40203A9D3A51}" type="sibTrans" cxnId="{E1F84558-85E3-4E3C-98D4-793E6D5F9758}">
      <dgm:prSet/>
      <dgm:spPr/>
      <dgm:t>
        <a:bodyPr/>
        <a:lstStyle/>
        <a:p>
          <a:endParaRPr lang="en-US"/>
        </a:p>
      </dgm:t>
    </dgm:pt>
    <dgm:pt modelId="{7F3EBEA2-39F8-4DA8-932D-E4010CD64974}" type="pres">
      <dgm:prSet presAssocID="{3B764673-04B4-4C35-8E18-E2199EB66FAC}" presName="Name0" presStyleCnt="0">
        <dgm:presLayoutVars>
          <dgm:chMax val="7"/>
          <dgm:dir/>
          <dgm:animLvl val="lvl"/>
          <dgm:resizeHandles val="exact"/>
        </dgm:presLayoutVars>
      </dgm:prSet>
      <dgm:spPr/>
      <dgm:t>
        <a:bodyPr/>
        <a:lstStyle/>
        <a:p>
          <a:endParaRPr lang="fi-FI"/>
        </a:p>
      </dgm:t>
    </dgm:pt>
    <dgm:pt modelId="{93F23F84-DB01-4546-B51E-C9F5FDB780A8}" type="pres">
      <dgm:prSet presAssocID="{9A2226A8-23EA-40F5-BA11-82B1D3172CD9}" presName="circle1" presStyleLbl="node1" presStyleIdx="0" presStyleCnt="5" custLinFactNeighborY="818"/>
      <dgm:spPr/>
    </dgm:pt>
    <dgm:pt modelId="{93226E5A-5792-4FD7-85F4-873F8B8E5A4F}" type="pres">
      <dgm:prSet presAssocID="{9A2226A8-23EA-40F5-BA11-82B1D3172CD9}" presName="space" presStyleCnt="0"/>
      <dgm:spPr/>
    </dgm:pt>
    <dgm:pt modelId="{7DBB0AAC-91AE-4960-8F90-66A792A9D292}" type="pres">
      <dgm:prSet presAssocID="{9A2226A8-23EA-40F5-BA11-82B1D3172CD9}" presName="rect1" presStyleLbl="alignAcc1" presStyleIdx="0" presStyleCnt="5"/>
      <dgm:spPr/>
      <dgm:t>
        <a:bodyPr/>
        <a:lstStyle/>
        <a:p>
          <a:endParaRPr lang="fi-FI"/>
        </a:p>
      </dgm:t>
    </dgm:pt>
    <dgm:pt modelId="{335FE31E-A4B2-4C05-9563-D4B2B6713A70}" type="pres">
      <dgm:prSet presAssocID="{A4042334-C8FC-4915-A80D-3662C3BE602F}" presName="vertSpace2" presStyleLbl="node1" presStyleIdx="0" presStyleCnt="5"/>
      <dgm:spPr/>
    </dgm:pt>
    <dgm:pt modelId="{9CA668F0-CE75-4545-9E46-5A1DC19BCF25}" type="pres">
      <dgm:prSet presAssocID="{A4042334-C8FC-4915-A80D-3662C3BE602F}" presName="circle2" presStyleLbl="node1" presStyleIdx="1" presStyleCnt="5"/>
      <dgm:spPr/>
    </dgm:pt>
    <dgm:pt modelId="{C7576484-1D96-410A-A9F8-9E6032841E12}" type="pres">
      <dgm:prSet presAssocID="{A4042334-C8FC-4915-A80D-3662C3BE602F}" presName="rect2" presStyleLbl="alignAcc1" presStyleIdx="1" presStyleCnt="5"/>
      <dgm:spPr/>
      <dgm:t>
        <a:bodyPr/>
        <a:lstStyle/>
        <a:p>
          <a:endParaRPr lang="fi-FI"/>
        </a:p>
      </dgm:t>
    </dgm:pt>
    <dgm:pt modelId="{15D2C646-82FE-44F3-9372-A4A298FFEA30}" type="pres">
      <dgm:prSet presAssocID="{F9CD9DBC-BA9C-4052-84DF-5D9A202FAA64}" presName="vertSpace3" presStyleLbl="node1" presStyleIdx="1" presStyleCnt="5"/>
      <dgm:spPr/>
    </dgm:pt>
    <dgm:pt modelId="{9F9CFA36-C06D-4C9D-84CB-0795A1A6F0E7}" type="pres">
      <dgm:prSet presAssocID="{F9CD9DBC-BA9C-4052-84DF-5D9A202FAA64}" presName="circle3" presStyleLbl="node1" presStyleIdx="2" presStyleCnt="5"/>
      <dgm:spPr/>
    </dgm:pt>
    <dgm:pt modelId="{5CE36C18-D503-402E-8E6A-D786C38369EB}" type="pres">
      <dgm:prSet presAssocID="{F9CD9DBC-BA9C-4052-84DF-5D9A202FAA64}" presName="rect3" presStyleLbl="alignAcc1" presStyleIdx="2" presStyleCnt="5"/>
      <dgm:spPr/>
      <dgm:t>
        <a:bodyPr/>
        <a:lstStyle/>
        <a:p>
          <a:endParaRPr lang="fi-FI"/>
        </a:p>
      </dgm:t>
    </dgm:pt>
    <dgm:pt modelId="{0A98C5B9-43F8-423D-BE4F-D9965EE2D84E}" type="pres">
      <dgm:prSet presAssocID="{424B46A1-3590-47F6-876E-47665672BF64}" presName="vertSpace4" presStyleLbl="node1" presStyleIdx="2" presStyleCnt="5"/>
      <dgm:spPr/>
    </dgm:pt>
    <dgm:pt modelId="{03129081-9CD8-4BCC-AA63-B4B496ABC1DB}" type="pres">
      <dgm:prSet presAssocID="{424B46A1-3590-47F6-876E-47665672BF64}" presName="circle4" presStyleLbl="node1" presStyleIdx="3" presStyleCnt="5"/>
      <dgm:spPr/>
    </dgm:pt>
    <dgm:pt modelId="{D69630D8-91B0-4099-8D7E-E916F3712EDC}" type="pres">
      <dgm:prSet presAssocID="{424B46A1-3590-47F6-876E-47665672BF64}" presName="rect4" presStyleLbl="alignAcc1" presStyleIdx="3" presStyleCnt="5"/>
      <dgm:spPr/>
      <dgm:t>
        <a:bodyPr/>
        <a:lstStyle/>
        <a:p>
          <a:endParaRPr lang="fi-FI"/>
        </a:p>
      </dgm:t>
    </dgm:pt>
    <dgm:pt modelId="{4D929274-4FC3-4CC5-AEAE-397A7C7D823D}" type="pres">
      <dgm:prSet presAssocID="{CAC1E6EE-0CF6-4C14-87B8-226441309F1D}" presName="vertSpace5" presStyleLbl="node1" presStyleIdx="3" presStyleCnt="5"/>
      <dgm:spPr/>
    </dgm:pt>
    <dgm:pt modelId="{A34FC0D4-C27C-4825-828D-09F52DE3ED5F}" type="pres">
      <dgm:prSet presAssocID="{CAC1E6EE-0CF6-4C14-87B8-226441309F1D}" presName="circle5" presStyleLbl="node1" presStyleIdx="4" presStyleCnt="5"/>
      <dgm:spPr/>
    </dgm:pt>
    <dgm:pt modelId="{0CA7A0F7-4F86-493F-A9D2-9904E6BB5A56}" type="pres">
      <dgm:prSet presAssocID="{CAC1E6EE-0CF6-4C14-87B8-226441309F1D}" presName="rect5" presStyleLbl="alignAcc1" presStyleIdx="4" presStyleCnt="5"/>
      <dgm:spPr/>
      <dgm:t>
        <a:bodyPr/>
        <a:lstStyle/>
        <a:p>
          <a:endParaRPr lang="fi-FI"/>
        </a:p>
      </dgm:t>
    </dgm:pt>
    <dgm:pt modelId="{8A727954-FF93-419C-8316-D2F192902AFB}" type="pres">
      <dgm:prSet presAssocID="{9A2226A8-23EA-40F5-BA11-82B1D3172CD9}" presName="rect1ParTxNoCh" presStyleLbl="alignAcc1" presStyleIdx="4" presStyleCnt="5">
        <dgm:presLayoutVars>
          <dgm:chMax val="1"/>
          <dgm:bulletEnabled val="1"/>
        </dgm:presLayoutVars>
      </dgm:prSet>
      <dgm:spPr/>
      <dgm:t>
        <a:bodyPr/>
        <a:lstStyle/>
        <a:p>
          <a:endParaRPr lang="fi-FI"/>
        </a:p>
      </dgm:t>
    </dgm:pt>
    <dgm:pt modelId="{4FE043DD-5498-4997-9E39-F1F4A3A643EF}" type="pres">
      <dgm:prSet presAssocID="{A4042334-C8FC-4915-A80D-3662C3BE602F}" presName="rect2ParTxNoCh" presStyleLbl="alignAcc1" presStyleIdx="4" presStyleCnt="5">
        <dgm:presLayoutVars>
          <dgm:chMax val="1"/>
          <dgm:bulletEnabled val="1"/>
        </dgm:presLayoutVars>
      </dgm:prSet>
      <dgm:spPr/>
      <dgm:t>
        <a:bodyPr/>
        <a:lstStyle/>
        <a:p>
          <a:endParaRPr lang="fi-FI"/>
        </a:p>
      </dgm:t>
    </dgm:pt>
    <dgm:pt modelId="{E4A04020-D86D-4255-B96E-4762C8B2EA77}" type="pres">
      <dgm:prSet presAssocID="{F9CD9DBC-BA9C-4052-84DF-5D9A202FAA64}" presName="rect3ParTxNoCh" presStyleLbl="alignAcc1" presStyleIdx="4" presStyleCnt="5">
        <dgm:presLayoutVars>
          <dgm:chMax val="1"/>
          <dgm:bulletEnabled val="1"/>
        </dgm:presLayoutVars>
      </dgm:prSet>
      <dgm:spPr/>
      <dgm:t>
        <a:bodyPr/>
        <a:lstStyle/>
        <a:p>
          <a:endParaRPr lang="fi-FI"/>
        </a:p>
      </dgm:t>
    </dgm:pt>
    <dgm:pt modelId="{2814039F-DF0B-4995-A129-BA631FCD5F3A}" type="pres">
      <dgm:prSet presAssocID="{424B46A1-3590-47F6-876E-47665672BF64}" presName="rect4ParTxNoCh" presStyleLbl="alignAcc1" presStyleIdx="4" presStyleCnt="5">
        <dgm:presLayoutVars>
          <dgm:chMax val="1"/>
          <dgm:bulletEnabled val="1"/>
        </dgm:presLayoutVars>
      </dgm:prSet>
      <dgm:spPr/>
      <dgm:t>
        <a:bodyPr/>
        <a:lstStyle/>
        <a:p>
          <a:endParaRPr lang="fi-FI"/>
        </a:p>
      </dgm:t>
    </dgm:pt>
    <dgm:pt modelId="{7DE1146C-9E8B-4DA8-96DA-77BF71272D23}" type="pres">
      <dgm:prSet presAssocID="{CAC1E6EE-0CF6-4C14-87B8-226441309F1D}" presName="rect5ParTxNoCh" presStyleLbl="alignAcc1" presStyleIdx="4" presStyleCnt="5">
        <dgm:presLayoutVars>
          <dgm:chMax val="1"/>
          <dgm:bulletEnabled val="1"/>
        </dgm:presLayoutVars>
      </dgm:prSet>
      <dgm:spPr/>
      <dgm:t>
        <a:bodyPr/>
        <a:lstStyle/>
        <a:p>
          <a:endParaRPr lang="fi-FI"/>
        </a:p>
      </dgm:t>
    </dgm:pt>
  </dgm:ptLst>
  <dgm:cxnLst>
    <dgm:cxn modelId="{4B755D67-15E7-4C7F-87D2-E147115E782A}" type="presOf" srcId="{9A2226A8-23EA-40F5-BA11-82B1D3172CD9}" destId="{8A727954-FF93-419C-8316-D2F192902AFB}" srcOrd="1" destOrd="0" presId="urn:microsoft.com/office/officeart/2005/8/layout/target3"/>
    <dgm:cxn modelId="{35D932D7-FFE9-4FC9-9ACC-D857B4028998}" type="presOf" srcId="{CAC1E6EE-0CF6-4C14-87B8-226441309F1D}" destId="{7DE1146C-9E8B-4DA8-96DA-77BF71272D23}" srcOrd="1" destOrd="0" presId="urn:microsoft.com/office/officeart/2005/8/layout/target3"/>
    <dgm:cxn modelId="{E1F84558-85E3-4E3C-98D4-793E6D5F9758}" srcId="{3B764673-04B4-4C35-8E18-E2199EB66FAC}" destId="{CAC1E6EE-0CF6-4C14-87B8-226441309F1D}" srcOrd="4" destOrd="0" parTransId="{8D20B54A-CC56-4F17-9E12-3A976214DB9F}" sibTransId="{2722EB1E-A437-4F65-B238-40203A9D3A51}"/>
    <dgm:cxn modelId="{FCDD5A4A-713B-4577-9E29-61D1AA074B61}" type="presOf" srcId="{3B764673-04B4-4C35-8E18-E2199EB66FAC}" destId="{7F3EBEA2-39F8-4DA8-932D-E4010CD64974}" srcOrd="0" destOrd="0" presId="urn:microsoft.com/office/officeart/2005/8/layout/target3"/>
    <dgm:cxn modelId="{35333625-113D-488B-90F4-AC5CAC3D5D55}" type="presOf" srcId="{F9CD9DBC-BA9C-4052-84DF-5D9A202FAA64}" destId="{5CE36C18-D503-402E-8E6A-D786C38369EB}" srcOrd="0" destOrd="0" presId="urn:microsoft.com/office/officeart/2005/8/layout/target3"/>
    <dgm:cxn modelId="{292C1271-FA73-4F60-BF5B-D30ECB9D7EBA}" type="presOf" srcId="{424B46A1-3590-47F6-876E-47665672BF64}" destId="{2814039F-DF0B-4995-A129-BA631FCD5F3A}" srcOrd="1" destOrd="0" presId="urn:microsoft.com/office/officeart/2005/8/layout/target3"/>
    <dgm:cxn modelId="{8764C436-84E7-4C81-AF53-FD0E5CE495D8}" srcId="{3B764673-04B4-4C35-8E18-E2199EB66FAC}" destId="{F9CD9DBC-BA9C-4052-84DF-5D9A202FAA64}" srcOrd="2" destOrd="0" parTransId="{189C3AF8-354F-4F14-9706-D52CA6E629DA}" sibTransId="{C45F3517-5D30-4CEB-9174-05EB63D77528}"/>
    <dgm:cxn modelId="{197A22B5-417B-47D5-9F55-D5AE44AD23BD}" type="presOf" srcId="{F9CD9DBC-BA9C-4052-84DF-5D9A202FAA64}" destId="{E4A04020-D86D-4255-B96E-4762C8B2EA77}" srcOrd="1" destOrd="0" presId="urn:microsoft.com/office/officeart/2005/8/layout/target3"/>
    <dgm:cxn modelId="{6A0529C8-210D-4E6A-B7BA-51CDE542FD8C}" type="presOf" srcId="{CAC1E6EE-0CF6-4C14-87B8-226441309F1D}" destId="{0CA7A0F7-4F86-493F-A9D2-9904E6BB5A56}" srcOrd="0" destOrd="0" presId="urn:microsoft.com/office/officeart/2005/8/layout/target3"/>
    <dgm:cxn modelId="{5DF0612A-DF96-4115-9224-FD5941B8A813}" type="presOf" srcId="{A4042334-C8FC-4915-A80D-3662C3BE602F}" destId="{C7576484-1D96-410A-A9F8-9E6032841E12}" srcOrd="0" destOrd="0" presId="urn:microsoft.com/office/officeart/2005/8/layout/target3"/>
    <dgm:cxn modelId="{13EBED35-64BE-4028-A5BE-F61141A75F85}" srcId="{3B764673-04B4-4C35-8E18-E2199EB66FAC}" destId="{9A2226A8-23EA-40F5-BA11-82B1D3172CD9}" srcOrd="0" destOrd="0" parTransId="{C63E3A08-5BCA-475F-9957-330A2898A6F3}" sibTransId="{8A2C8CC4-E7BF-485F-9DF6-71854EFEA5F0}"/>
    <dgm:cxn modelId="{A451EF9E-69F2-483D-A485-52944D48DBE0}" type="presOf" srcId="{424B46A1-3590-47F6-876E-47665672BF64}" destId="{D69630D8-91B0-4099-8D7E-E916F3712EDC}" srcOrd="0" destOrd="0" presId="urn:microsoft.com/office/officeart/2005/8/layout/target3"/>
    <dgm:cxn modelId="{0EA85C25-D95F-4D71-88E1-EB824B915C32}" srcId="{3B764673-04B4-4C35-8E18-E2199EB66FAC}" destId="{424B46A1-3590-47F6-876E-47665672BF64}" srcOrd="3" destOrd="0" parTransId="{98BDB74C-4E6B-450E-94E3-DF9DF0828C53}" sibTransId="{6E84A2DE-7744-44C4-A6E1-FD59CC275DAF}"/>
    <dgm:cxn modelId="{9EB68FA4-40B1-426E-B11F-64B2C0C23D0C}" srcId="{3B764673-04B4-4C35-8E18-E2199EB66FAC}" destId="{A4042334-C8FC-4915-A80D-3662C3BE602F}" srcOrd="1" destOrd="0" parTransId="{21F6AD5A-50C7-45B9-8F8E-847731B5FC69}" sibTransId="{BD9597CC-23BF-49BA-BA66-ADAB9A3E0C23}"/>
    <dgm:cxn modelId="{C6F25688-0D30-4F1D-863A-F99DB6768D70}" type="presOf" srcId="{9A2226A8-23EA-40F5-BA11-82B1D3172CD9}" destId="{7DBB0AAC-91AE-4960-8F90-66A792A9D292}" srcOrd="0" destOrd="0" presId="urn:microsoft.com/office/officeart/2005/8/layout/target3"/>
    <dgm:cxn modelId="{C28A7AFC-4721-44CE-BB97-66665840288A}" type="presOf" srcId="{A4042334-C8FC-4915-A80D-3662C3BE602F}" destId="{4FE043DD-5498-4997-9E39-F1F4A3A643EF}" srcOrd="1" destOrd="0" presId="urn:microsoft.com/office/officeart/2005/8/layout/target3"/>
    <dgm:cxn modelId="{E50B6117-C0B5-4525-AA39-87217369E2B3}" type="presParOf" srcId="{7F3EBEA2-39F8-4DA8-932D-E4010CD64974}" destId="{93F23F84-DB01-4546-B51E-C9F5FDB780A8}" srcOrd="0" destOrd="0" presId="urn:microsoft.com/office/officeart/2005/8/layout/target3"/>
    <dgm:cxn modelId="{E3965657-8F1B-405E-9697-98ADD64938AC}" type="presParOf" srcId="{7F3EBEA2-39F8-4DA8-932D-E4010CD64974}" destId="{93226E5A-5792-4FD7-85F4-873F8B8E5A4F}" srcOrd="1" destOrd="0" presId="urn:microsoft.com/office/officeart/2005/8/layout/target3"/>
    <dgm:cxn modelId="{B9F51E7D-D13E-4217-9B11-454D01A0E57A}" type="presParOf" srcId="{7F3EBEA2-39F8-4DA8-932D-E4010CD64974}" destId="{7DBB0AAC-91AE-4960-8F90-66A792A9D292}" srcOrd="2" destOrd="0" presId="urn:microsoft.com/office/officeart/2005/8/layout/target3"/>
    <dgm:cxn modelId="{08B7B085-7EA6-4502-9D97-53BF467A89E0}" type="presParOf" srcId="{7F3EBEA2-39F8-4DA8-932D-E4010CD64974}" destId="{335FE31E-A4B2-4C05-9563-D4B2B6713A70}" srcOrd="3" destOrd="0" presId="urn:microsoft.com/office/officeart/2005/8/layout/target3"/>
    <dgm:cxn modelId="{77D706F3-3FCF-46F2-A30C-F1CD806566AD}" type="presParOf" srcId="{7F3EBEA2-39F8-4DA8-932D-E4010CD64974}" destId="{9CA668F0-CE75-4545-9E46-5A1DC19BCF25}" srcOrd="4" destOrd="0" presId="urn:microsoft.com/office/officeart/2005/8/layout/target3"/>
    <dgm:cxn modelId="{034D89FC-32E3-46CE-A7FB-9BC43ED8B2DF}" type="presParOf" srcId="{7F3EBEA2-39F8-4DA8-932D-E4010CD64974}" destId="{C7576484-1D96-410A-A9F8-9E6032841E12}" srcOrd="5" destOrd="0" presId="urn:microsoft.com/office/officeart/2005/8/layout/target3"/>
    <dgm:cxn modelId="{56CFAA8C-0A93-40F2-A155-66CC2E8B1BE0}" type="presParOf" srcId="{7F3EBEA2-39F8-4DA8-932D-E4010CD64974}" destId="{15D2C646-82FE-44F3-9372-A4A298FFEA30}" srcOrd="6" destOrd="0" presId="urn:microsoft.com/office/officeart/2005/8/layout/target3"/>
    <dgm:cxn modelId="{3BA78B43-0B21-4F1C-A62E-BDCCCC7046A3}" type="presParOf" srcId="{7F3EBEA2-39F8-4DA8-932D-E4010CD64974}" destId="{9F9CFA36-C06D-4C9D-84CB-0795A1A6F0E7}" srcOrd="7" destOrd="0" presId="urn:microsoft.com/office/officeart/2005/8/layout/target3"/>
    <dgm:cxn modelId="{37B53D2E-7E72-4D6A-86B2-3F49FA41A64F}" type="presParOf" srcId="{7F3EBEA2-39F8-4DA8-932D-E4010CD64974}" destId="{5CE36C18-D503-402E-8E6A-D786C38369EB}" srcOrd="8" destOrd="0" presId="urn:microsoft.com/office/officeart/2005/8/layout/target3"/>
    <dgm:cxn modelId="{843C9A67-F747-44BA-9141-8A00AA29FC70}" type="presParOf" srcId="{7F3EBEA2-39F8-4DA8-932D-E4010CD64974}" destId="{0A98C5B9-43F8-423D-BE4F-D9965EE2D84E}" srcOrd="9" destOrd="0" presId="urn:microsoft.com/office/officeart/2005/8/layout/target3"/>
    <dgm:cxn modelId="{49BE8FB5-C0EA-484F-83CC-80D930C52A4F}" type="presParOf" srcId="{7F3EBEA2-39F8-4DA8-932D-E4010CD64974}" destId="{03129081-9CD8-4BCC-AA63-B4B496ABC1DB}" srcOrd="10" destOrd="0" presId="urn:microsoft.com/office/officeart/2005/8/layout/target3"/>
    <dgm:cxn modelId="{1B1758F3-A903-4AA5-B65C-EB6F0A854A28}" type="presParOf" srcId="{7F3EBEA2-39F8-4DA8-932D-E4010CD64974}" destId="{D69630D8-91B0-4099-8D7E-E916F3712EDC}" srcOrd="11" destOrd="0" presId="urn:microsoft.com/office/officeart/2005/8/layout/target3"/>
    <dgm:cxn modelId="{E5FBDA02-5F77-4A3A-BBCE-48D9C9F95082}" type="presParOf" srcId="{7F3EBEA2-39F8-4DA8-932D-E4010CD64974}" destId="{4D929274-4FC3-4CC5-AEAE-397A7C7D823D}" srcOrd="12" destOrd="0" presId="urn:microsoft.com/office/officeart/2005/8/layout/target3"/>
    <dgm:cxn modelId="{91BD3739-FF2D-485C-9094-462C38926919}" type="presParOf" srcId="{7F3EBEA2-39F8-4DA8-932D-E4010CD64974}" destId="{A34FC0D4-C27C-4825-828D-09F52DE3ED5F}" srcOrd="13" destOrd="0" presId="urn:microsoft.com/office/officeart/2005/8/layout/target3"/>
    <dgm:cxn modelId="{B7F42E3D-C1E7-4477-AB3A-D21F4FB50694}" type="presParOf" srcId="{7F3EBEA2-39F8-4DA8-932D-E4010CD64974}" destId="{0CA7A0F7-4F86-493F-A9D2-9904E6BB5A56}" srcOrd="14" destOrd="0" presId="urn:microsoft.com/office/officeart/2005/8/layout/target3"/>
    <dgm:cxn modelId="{D3EE60BD-3E7D-4097-8BB7-4AB5E9166F70}" type="presParOf" srcId="{7F3EBEA2-39F8-4DA8-932D-E4010CD64974}" destId="{8A727954-FF93-419C-8316-D2F192902AFB}" srcOrd="15" destOrd="0" presId="urn:microsoft.com/office/officeart/2005/8/layout/target3"/>
    <dgm:cxn modelId="{BC71CB59-5700-4B1E-96AA-213446D12328}" type="presParOf" srcId="{7F3EBEA2-39F8-4DA8-932D-E4010CD64974}" destId="{4FE043DD-5498-4997-9E39-F1F4A3A643EF}" srcOrd="16" destOrd="0" presId="urn:microsoft.com/office/officeart/2005/8/layout/target3"/>
    <dgm:cxn modelId="{D2FC9639-2A1E-4884-AA50-5D3A53D42317}" type="presParOf" srcId="{7F3EBEA2-39F8-4DA8-932D-E4010CD64974}" destId="{E4A04020-D86D-4255-B96E-4762C8B2EA77}" srcOrd="17" destOrd="0" presId="urn:microsoft.com/office/officeart/2005/8/layout/target3"/>
    <dgm:cxn modelId="{6560A4B2-DE1C-4F5E-BB57-1DAB7975E09E}" type="presParOf" srcId="{7F3EBEA2-39F8-4DA8-932D-E4010CD64974}" destId="{2814039F-DF0B-4995-A129-BA631FCD5F3A}" srcOrd="18" destOrd="0" presId="urn:microsoft.com/office/officeart/2005/8/layout/target3"/>
    <dgm:cxn modelId="{CA7DE387-CE2E-48EF-91FB-92F2A461C9EA}" type="presParOf" srcId="{7F3EBEA2-39F8-4DA8-932D-E4010CD64974}" destId="{7DE1146C-9E8B-4DA8-96DA-77BF71272D23}" srcOrd="19"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69D43-D0E5-4FD8-B61B-B5627C69A489}">
      <dsp:nvSpPr>
        <dsp:cNvPr id="0" name=""/>
        <dsp:cNvSpPr/>
      </dsp:nvSpPr>
      <dsp:spPr>
        <a:xfrm>
          <a:off x="2631563" y="0"/>
          <a:ext cx="3311799" cy="1155764"/>
        </a:xfrm>
        <a:prstGeom prst="rightArrow">
          <a:avLst>
            <a:gd name="adj1" fmla="val 75000"/>
            <a:gd name="adj2" fmla="val 50000"/>
          </a:avLst>
        </a:prstGeom>
        <a:solidFill>
          <a:srgbClr val="FFFF00">
            <a:alpha val="90000"/>
          </a:srgb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i-FI" sz="1800" kern="1200" dirty="0" err="1" smtClean="0"/>
            <a:t>Limit</a:t>
          </a:r>
          <a:r>
            <a:rPr lang="fi-FI" sz="1800" kern="1200" dirty="0" smtClean="0"/>
            <a:t> </a:t>
          </a:r>
          <a:r>
            <a:rPr lang="fi-FI" sz="1800" kern="1200" dirty="0" err="1" smtClean="0"/>
            <a:t>or</a:t>
          </a:r>
          <a:r>
            <a:rPr lang="fi-FI" sz="1800" kern="1200" dirty="0" smtClean="0"/>
            <a:t> </a:t>
          </a:r>
          <a:r>
            <a:rPr lang="fi-FI" sz="1800" kern="1200" dirty="0" err="1" smtClean="0"/>
            <a:t>ban</a:t>
          </a:r>
          <a:r>
            <a:rPr lang="fi-FI" sz="1800" kern="1200" dirty="0" smtClean="0"/>
            <a:t> </a:t>
          </a:r>
          <a:r>
            <a:rPr lang="fi-FI" sz="1800" kern="1200" dirty="0" err="1"/>
            <a:t>advertisements</a:t>
          </a:r>
          <a:endParaRPr lang="fi-FI" sz="1800" kern="1200" dirty="0"/>
        </a:p>
        <a:p>
          <a:pPr marL="171450" lvl="1" indent="-171450" algn="l" defTabSz="800100">
            <a:lnSpc>
              <a:spcPct val="90000"/>
            </a:lnSpc>
            <a:spcBef>
              <a:spcPct val="0"/>
            </a:spcBef>
            <a:spcAft>
              <a:spcPct val="15000"/>
            </a:spcAft>
            <a:buChar char="••"/>
          </a:pPr>
          <a:r>
            <a:rPr lang="fi-FI" sz="1800" kern="1200" dirty="0" err="1"/>
            <a:t>Targeted</a:t>
          </a:r>
          <a:r>
            <a:rPr lang="fi-FI" sz="1800" kern="1200" dirty="0"/>
            <a:t> </a:t>
          </a:r>
          <a:r>
            <a:rPr lang="fi-FI" sz="1800" kern="1200" dirty="0" err="1"/>
            <a:t>taxation</a:t>
          </a:r>
          <a:endParaRPr lang="fi-FI" sz="1800" kern="1200" dirty="0"/>
        </a:p>
      </dsp:txBody>
      <dsp:txXfrm>
        <a:off x="2631563" y="144471"/>
        <a:ext cx="2878388" cy="866823"/>
      </dsp:txXfrm>
    </dsp:sp>
    <dsp:sp modelId="{846620B1-2126-4CC0-BC58-7F0C4464B40E}">
      <dsp:nvSpPr>
        <dsp:cNvPr id="0" name=""/>
        <dsp:cNvSpPr/>
      </dsp:nvSpPr>
      <dsp:spPr>
        <a:xfrm>
          <a:off x="908" y="0"/>
          <a:ext cx="2629745" cy="1090960"/>
        </a:xfrm>
        <a:prstGeom prst="roundRect">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i-FI" sz="2300" kern="1200" dirty="0" err="1" smtClean="0"/>
            <a:t>Aim</a:t>
          </a:r>
          <a:r>
            <a:rPr lang="fi-FI" sz="2300" kern="1200" dirty="0" smtClean="0"/>
            <a:t>: </a:t>
          </a:r>
          <a:r>
            <a:rPr lang="fi-FI" sz="2300" kern="1200" dirty="0" err="1" smtClean="0"/>
            <a:t>Reduce</a:t>
          </a:r>
          <a:r>
            <a:rPr lang="fi-FI" sz="2300" kern="1200" dirty="0" smtClean="0"/>
            <a:t> </a:t>
          </a:r>
          <a:r>
            <a:rPr lang="fi-FI" sz="2300" kern="1200" dirty="0" err="1"/>
            <a:t>attraction</a:t>
          </a:r>
          <a:r>
            <a:rPr lang="fi-FI" sz="2300" kern="1200" dirty="0"/>
            <a:t> of </a:t>
          </a:r>
          <a:r>
            <a:rPr lang="fi-FI" sz="2300" kern="1200" dirty="0" err="1"/>
            <a:t>harmful</a:t>
          </a:r>
          <a:r>
            <a:rPr lang="fi-FI" sz="2300" kern="1200" dirty="0"/>
            <a:t> products</a:t>
          </a:r>
        </a:p>
      </dsp:txBody>
      <dsp:txXfrm>
        <a:off x="54164" y="53256"/>
        <a:ext cx="2523233" cy="984448"/>
      </dsp:txXfrm>
    </dsp:sp>
    <dsp:sp modelId="{734BD842-83E6-457D-B829-023A49234F75}">
      <dsp:nvSpPr>
        <dsp:cNvPr id="0" name=""/>
        <dsp:cNvSpPr/>
      </dsp:nvSpPr>
      <dsp:spPr>
        <a:xfrm>
          <a:off x="2611830" y="1125342"/>
          <a:ext cx="3331532" cy="2496623"/>
        </a:xfrm>
        <a:prstGeom prst="rightArrow">
          <a:avLst>
            <a:gd name="adj1" fmla="val 75000"/>
            <a:gd name="adj2" fmla="val 50000"/>
          </a:avLst>
        </a:prstGeom>
        <a:solidFill>
          <a:srgbClr val="FFC000">
            <a:alpha val="90000"/>
          </a:srgb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i-FI" sz="1800" kern="1200" dirty="0" err="1" smtClean="0"/>
            <a:t>Material</a:t>
          </a:r>
          <a:r>
            <a:rPr lang="fi-FI" sz="1800" kern="1200" dirty="0" smtClean="0"/>
            <a:t> </a:t>
          </a:r>
          <a:r>
            <a:rPr lang="fi-FI" sz="1800" kern="1200" dirty="0" err="1" smtClean="0"/>
            <a:t>footprint</a:t>
          </a:r>
          <a:r>
            <a:rPr lang="fi-FI" sz="1800" kern="1200" dirty="0" smtClean="0"/>
            <a:t> </a:t>
          </a:r>
          <a:r>
            <a:rPr lang="fi-FI" sz="1800" kern="1200" dirty="0" err="1" smtClean="0"/>
            <a:t>measures</a:t>
          </a:r>
          <a:endParaRPr lang="fi-FI" sz="1800" kern="1200" dirty="0"/>
        </a:p>
        <a:p>
          <a:pPr marL="171450" lvl="1" indent="-171450" algn="l" defTabSz="800100">
            <a:lnSpc>
              <a:spcPct val="90000"/>
            </a:lnSpc>
            <a:spcBef>
              <a:spcPct val="0"/>
            </a:spcBef>
            <a:spcAft>
              <a:spcPct val="15000"/>
            </a:spcAft>
            <a:buChar char="••"/>
          </a:pPr>
          <a:r>
            <a:rPr lang="fi-FI" sz="1800" kern="1200" dirty="0" smtClean="0"/>
            <a:t>City </a:t>
          </a:r>
          <a:r>
            <a:rPr lang="fi-FI" sz="1800" kern="1200" dirty="0" err="1" smtClean="0"/>
            <a:t>planning</a:t>
          </a:r>
          <a:r>
            <a:rPr lang="fi-FI" sz="1800" kern="1200" dirty="0" smtClean="0"/>
            <a:t> </a:t>
          </a:r>
          <a:r>
            <a:rPr lang="fi-FI" sz="1800" kern="1200" dirty="0" err="1" smtClean="0"/>
            <a:t>measures</a:t>
          </a:r>
          <a:r>
            <a:rPr lang="fi-FI" sz="1800" kern="1200" dirty="0" smtClean="0"/>
            <a:t> to </a:t>
          </a:r>
          <a:r>
            <a:rPr lang="fi-FI" sz="1800" kern="1200" dirty="0" err="1" smtClean="0"/>
            <a:t>promote</a:t>
          </a:r>
          <a:r>
            <a:rPr lang="fi-FI" sz="1800" kern="1200" dirty="0" smtClean="0"/>
            <a:t> </a:t>
          </a:r>
          <a:r>
            <a:rPr lang="fi-FI" sz="1800" kern="1200" dirty="0" err="1" smtClean="0"/>
            <a:t>sharing</a:t>
          </a:r>
          <a:endParaRPr lang="fi-FI" sz="1800" kern="1200" dirty="0"/>
        </a:p>
        <a:p>
          <a:pPr marL="171450" lvl="1" indent="-171450" algn="l" defTabSz="800100">
            <a:lnSpc>
              <a:spcPct val="90000"/>
            </a:lnSpc>
            <a:spcBef>
              <a:spcPct val="0"/>
            </a:spcBef>
            <a:spcAft>
              <a:spcPct val="15000"/>
            </a:spcAft>
            <a:buChar char="••"/>
          </a:pPr>
          <a:r>
            <a:rPr lang="fi-FI" sz="1800" kern="1200" dirty="0" err="1" smtClean="0"/>
            <a:t>Consumption</a:t>
          </a:r>
          <a:r>
            <a:rPr lang="fi-FI" sz="1800" kern="1200" dirty="0" smtClean="0"/>
            <a:t> </a:t>
          </a:r>
          <a:r>
            <a:rPr lang="fi-FI" sz="1800" kern="1200" dirty="0" err="1"/>
            <a:t>tax</a:t>
          </a:r>
          <a:endParaRPr lang="fi-FI" sz="1800" kern="1200" dirty="0"/>
        </a:p>
        <a:p>
          <a:pPr marL="171450" lvl="1" indent="-171450" algn="l" defTabSz="800100">
            <a:lnSpc>
              <a:spcPct val="90000"/>
            </a:lnSpc>
            <a:spcBef>
              <a:spcPct val="0"/>
            </a:spcBef>
            <a:spcAft>
              <a:spcPct val="15000"/>
            </a:spcAft>
            <a:buChar char="••"/>
          </a:pPr>
          <a:r>
            <a:rPr lang="fi-FI" sz="1800" kern="1200" dirty="0" err="1"/>
            <a:t>Local</a:t>
          </a:r>
          <a:r>
            <a:rPr lang="fi-FI" sz="1800" kern="1200" dirty="0"/>
            <a:t> bonus </a:t>
          </a:r>
          <a:r>
            <a:rPr lang="fi-FI" sz="1800" kern="1200" dirty="0" err="1"/>
            <a:t>trading</a:t>
          </a:r>
          <a:r>
            <a:rPr lang="fi-FI" sz="1800" kern="1200" dirty="0"/>
            <a:t> </a:t>
          </a:r>
          <a:r>
            <a:rPr lang="fi-FI" sz="1800" kern="1200" dirty="0" err="1"/>
            <a:t>system</a:t>
          </a:r>
          <a:endParaRPr lang="fi-FI" sz="1800" kern="1200" dirty="0"/>
        </a:p>
      </dsp:txBody>
      <dsp:txXfrm>
        <a:off x="2611830" y="1437420"/>
        <a:ext cx="2395298" cy="1872467"/>
      </dsp:txXfrm>
    </dsp:sp>
    <dsp:sp modelId="{95F50B04-2089-4E45-959B-79CAD919BA81}">
      <dsp:nvSpPr>
        <dsp:cNvPr id="0" name=""/>
        <dsp:cNvSpPr/>
      </dsp:nvSpPr>
      <dsp:spPr>
        <a:xfrm>
          <a:off x="6304" y="1666627"/>
          <a:ext cx="2599222" cy="1451778"/>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i-FI" sz="2300" kern="1200" dirty="0" err="1" smtClean="0"/>
            <a:t>Aim</a:t>
          </a:r>
          <a:r>
            <a:rPr lang="fi-FI" sz="2300" kern="1200" dirty="0" smtClean="0"/>
            <a:t>: </a:t>
          </a:r>
          <a:r>
            <a:rPr lang="fi-FI" sz="2300" kern="1200" dirty="0" err="1" smtClean="0"/>
            <a:t>Promote</a:t>
          </a:r>
          <a:r>
            <a:rPr lang="fi-FI" sz="2300" kern="1200" dirty="0" smtClean="0"/>
            <a:t> </a:t>
          </a:r>
          <a:br>
            <a:rPr lang="fi-FI" sz="2300" kern="1200" dirty="0" smtClean="0"/>
          </a:br>
          <a:r>
            <a:rPr lang="fi-FI" sz="2300" kern="1200" dirty="0" err="1" smtClean="0"/>
            <a:t>low-consumption</a:t>
          </a:r>
          <a:endParaRPr lang="fi-FI" sz="2300" kern="1200" dirty="0"/>
        </a:p>
      </dsp:txBody>
      <dsp:txXfrm>
        <a:off x="77174" y="1737497"/>
        <a:ext cx="2457482" cy="1310038"/>
      </dsp:txXfrm>
    </dsp:sp>
    <dsp:sp modelId="{A956A40F-CFCE-401C-9F1F-32796E40628F}">
      <dsp:nvSpPr>
        <dsp:cNvPr id="0" name=""/>
        <dsp:cNvSpPr/>
      </dsp:nvSpPr>
      <dsp:spPr>
        <a:xfrm>
          <a:off x="2631563" y="3677894"/>
          <a:ext cx="3311799" cy="1155764"/>
        </a:xfrm>
        <a:prstGeom prst="rightArrow">
          <a:avLst>
            <a:gd name="adj1" fmla="val 75000"/>
            <a:gd name="adj2" fmla="val 50000"/>
          </a:avLst>
        </a:prstGeom>
        <a:solidFill>
          <a:srgbClr val="FF0000">
            <a:alpha val="90000"/>
          </a:srgb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i-FI" sz="1800" kern="1200" dirty="0" err="1" smtClean="0"/>
            <a:t>Consumption</a:t>
          </a:r>
          <a:r>
            <a:rPr lang="fi-FI" sz="1800" kern="1200" dirty="0" smtClean="0"/>
            <a:t> </a:t>
          </a:r>
          <a:r>
            <a:rPr lang="fi-FI" sz="1800" kern="1200" dirty="0" err="1" smtClean="0"/>
            <a:t>quotas</a:t>
          </a:r>
          <a:r>
            <a:rPr lang="fi-FI" sz="1800" kern="1200" dirty="0" smtClean="0"/>
            <a:t> / </a:t>
          </a:r>
          <a:r>
            <a:rPr lang="fi-FI" sz="1800" kern="1200" dirty="0" err="1"/>
            <a:t>allowances</a:t>
          </a:r>
          <a:endParaRPr lang="fi-FI" sz="1800" kern="1200" dirty="0"/>
        </a:p>
        <a:p>
          <a:pPr marL="171450" lvl="1" indent="-171450" algn="l" defTabSz="800100">
            <a:lnSpc>
              <a:spcPct val="90000"/>
            </a:lnSpc>
            <a:spcBef>
              <a:spcPct val="0"/>
            </a:spcBef>
            <a:spcAft>
              <a:spcPct val="15000"/>
            </a:spcAft>
            <a:buChar char="••"/>
          </a:pPr>
          <a:r>
            <a:rPr lang="fi-FI" sz="1800" kern="1200" dirty="0" err="1" smtClean="0"/>
            <a:t>Caps</a:t>
          </a:r>
          <a:r>
            <a:rPr lang="fi-FI" sz="1800" kern="1200" dirty="0" smtClean="0"/>
            <a:t> to </a:t>
          </a:r>
          <a:r>
            <a:rPr lang="fi-FI" sz="1800" kern="1200" dirty="0" err="1" smtClean="0"/>
            <a:t>earnings</a:t>
          </a:r>
          <a:r>
            <a:rPr lang="fi-FI" sz="1800" kern="1200" dirty="0" smtClean="0"/>
            <a:t> / </a:t>
          </a:r>
          <a:r>
            <a:rPr lang="fi-FI" sz="1800" kern="1200" dirty="0" err="1" smtClean="0"/>
            <a:t>worktime</a:t>
          </a:r>
          <a:endParaRPr lang="fi-FI" sz="1800" kern="1200" dirty="0"/>
        </a:p>
      </dsp:txBody>
      <dsp:txXfrm>
        <a:off x="2631563" y="3822365"/>
        <a:ext cx="2878388" cy="866823"/>
      </dsp:txXfrm>
    </dsp:sp>
    <dsp:sp modelId="{F57CDA21-7EBE-449D-871B-59FB22C9DBA9}">
      <dsp:nvSpPr>
        <dsp:cNvPr id="0" name=""/>
        <dsp:cNvSpPr/>
      </dsp:nvSpPr>
      <dsp:spPr>
        <a:xfrm>
          <a:off x="908" y="3788460"/>
          <a:ext cx="2629745" cy="1006150"/>
        </a:xfrm>
        <a:prstGeom prst="roundRect">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i-FI" sz="2300" kern="1200" dirty="0" err="1" smtClean="0"/>
            <a:t>Aim</a:t>
          </a:r>
          <a:r>
            <a:rPr lang="fi-FI" sz="2300" kern="1200" dirty="0" smtClean="0"/>
            <a:t>: </a:t>
          </a:r>
          <a:r>
            <a:rPr lang="fi-FI" sz="2300" kern="1200" dirty="0" err="1" smtClean="0"/>
            <a:t>Capping</a:t>
          </a:r>
          <a:r>
            <a:rPr lang="fi-FI" sz="2300" kern="1200" dirty="0" smtClean="0"/>
            <a:t> </a:t>
          </a:r>
          <a:br>
            <a:rPr lang="fi-FI" sz="2300" kern="1200" dirty="0" smtClean="0"/>
          </a:br>
          <a:r>
            <a:rPr lang="fi-FI" sz="2300" kern="1200" dirty="0" err="1" smtClean="0"/>
            <a:t>total</a:t>
          </a:r>
          <a:r>
            <a:rPr lang="fi-FI" sz="2300" kern="1200" dirty="0" smtClean="0"/>
            <a:t> </a:t>
          </a:r>
          <a:r>
            <a:rPr lang="fi-FI" sz="2300" kern="1200" dirty="0" err="1"/>
            <a:t>consumption</a:t>
          </a:r>
          <a:endParaRPr lang="fi-FI" sz="2300" kern="1200" dirty="0"/>
        </a:p>
      </dsp:txBody>
      <dsp:txXfrm>
        <a:off x="50024" y="3837576"/>
        <a:ext cx="2531513" cy="907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B1EFC-4E8C-4C92-BD52-F47FCF591DB4}">
      <dsp:nvSpPr>
        <dsp:cNvPr id="0" name=""/>
        <dsp:cNvSpPr/>
      </dsp:nvSpPr>
      <dsp:spPr>
        <a:xfrm>
          <a:off x="216433" y="0"/>
          <a:ext cx="385791" cy="385791"/>
        </a:xfrm>
        <a:prstGeom prst="ellipse">
          <a:avLst/>
        </a:prstGeom>
        <a:solidFill>
          <a:schemeClr val="accent2">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67910D7E-E9B3-4CE9-8A30-874D5E70F24C}">
      <dsp:nvSpPr>
        <dsp:cNvPr id="0" name=""/>
        <dsp:cNvSpPr/>
      </dsp:nvSpPr>
      <dsp:spPr>
        <a:xfrm>
          <a:off x="431292" y="1751"/>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a:t>Identification with all humanity</a:t>
          </a:r>
        </a:p>
      </dsp:txBody>
      <dsp:txXfrm>
        <a:off x="431292" y="1751"/>
        <a:ext cx="2058338" cy="385791"/>
      </dsp:txXfrm>
    </dsp:sp>
    <dsp:sp modelId="{D30A87E0-077A-4E4C-9A22-8157FAB67615}">
      <dsp:nvSpPr>
        <dsp:cNvPr id="0" name=""/>
        <dsp:cNvSpPr/>
      </dsp:nvSpPr>
      <dsp:spPr>
        <a:xfrm>
          <a:off x="222147" y="369036"/>
          <a:ext cx="385791" cy="385791"/>
        </a:xfrm>
        <a:prstGeom prst="ellipse">
          <a:avLst/>
        </a:prstGeom>
        <a:solidFill>
          <a:schemeClr val="accent2">
            <a:alpha val="50000"/>
            <a:hueOff val="249667"/>
            <a:satOff val="-4437"/>
            <a:lumOff val="143"/>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639A3F73-79D5-42D1-BF92-B20CA1801CF0}">
      <dsp:nvSpPr>
        <dsp:cNvPr id="0" name=""/>
        <dsp:cNvSpPr/>
      </dsp:nvSpPr>
      <dsp:spPr>
        <a:xfrm>
          <a:off x="431292" y="387543"/>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smtClean="0"/>
            <a:t>XX</a:t>
          </a:r>
          <a:endParaRPr lang="en-US" sz="1400" b="1" kern="1200" dirty="0"/>
        </a:p>
      </dsp:txBody>
      <dsp:txXfrm>
        <a:off x="431292" y="387543"/>
        <a:ext cx="2058338" cy="385791"/>
      </dsp:txXfrm>
    </dsp:sp>
    <dsp:sp modelId="{0B607E99-7498-44C5-86F9-D5E6077B53F7}">
      <dsp:nvSpPr>
        <dsp:cNvPr id="0" name=""/>
        <dsp:cNvSpPr/>
      </dsp:nvSpPr>
      <dsp:spPr>
        <a:xfrm>
          <a:off x="228431" y="760564"/>
          <a:ext cx="385791" cy="385791"/>
        </a:xfrm>
        <a:prstGeom prst="ellipse">
          <a:avLst/>
        </a:prstGeom>
        <a:solidFill>
          <a:schemeClr val="accent2">
            <a:alpha val="50000"/>
            <a:hueOff val="499335"/>
            <a:satOff val="-8874"/>
            <a:lumOff val="285"/>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EEBEFFC0-6855-48E5-BACD-BBA96D2FF7D1}">
      <dsp:nvSpPr>
        <dsp:cNvPr id="0" name=""/>
        <dsp:cNvSpPr/>
      </dsp:nvSpPr>
      <dsp:spPr>
        <a:xfrm>
          <a:off x="431292" y="773334"/>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smtClean="0"/>
            <a:t>YY</a:t>
          </a:r>
          <a:endParaRPr lang="en-US" sz="1400" b="1" kern="1200" dirty="0"/>
        </a:p>
      </dsp:txBody>
      <dsp:txXfrm>
        <a:off x="431292" y="773334"/>
        <a:ext cx="2058338" cy="385791"/>
      </dsp:txXfrm>
    </dsp:sp>
    <dsp:sp modelId="{85B633F9-F2FD-4561-B4D7-FDB7D583EEE0}">
      <dsp:nvSpPr>
        <dsp:cNvPr id="0" name=""/>
        <dsp:cNvSpPr/>
      </dsp:nvSpPr>
      <dsp:spPr>
        <a:xfrm>
          <a:off x="239118" y="1149778"/>
          <a:ext cx="385791" cy="385791"/>
        </a:xfrm>
        <a:prstGeom prst="ellipse">
          <a:avLst/>
        </a:prstGeom>
        <a:solidFill>
          <a:schemeClr val="accent2">
            <a:alpha val="50000"/>
            <a:hueOff val="749002"/>
            <a:satOff val="-13311"/>
            <a:lumOff val="428"/>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38E0D2EF-50FF-4FE9-B8B9-CE680209C0EF}">
      <dsp:nvSpPr>
        <dsp:cNvPr id="0" name=""/>
        <dsp:cNvSpPr/>
      </dsp:nvSpPr>
      <dsp:spPr>
        <a:xfrm>
          <a:off x="431292" y="1159126"/>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smtClean="0"/>
            <a:t>ZZ</a:t>
          </a:r>
          <a:endParaRPr lang="en-US" sz="1400" b="1" kern="1200" dirty="0"/>
        </a:p>
      </dsp:txBody>
      <dsp:txXfrm>
        <a:off x="431292" y="1159126"/>
        <a:ext cx="2058338" cy="385791"/>
      </dsp:txXfrm>
    </dsp:sp>
    <dsp:sp modelId="{8BEE13F1-968D-41C3-BDDE-9F0EC2994447}">
      <dsp:nvSpPr>
        <dsp:cNvPr id="0" name=""/>
        <dsp:cNvSpPr/>
      </dsp:nvSpPr>
      <dsp:spPr>
        <a:xfrm>
          <a:off x="238396" y="1544917"/>
          <a:ext cx="385791" cy="385791"/>
        </a:xfrm>
        <a:prstGeom prst="ellipse">
          <a:avLst/>
        </a:prstGeom>
        <a:solidFill>
          <a:schemeClr val="accent2">
            <a:alpha val="50000"/>
            <a:hueOff val="998669"/>
            <a:satOff val="-17748"/>
            <a:lumOff val="571"/>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959DA680-2D0A-40BF-935B-05ED3D6C70E0}">
      <dsp:nvSpPr>
        <dsp:cNvPr id="0" name=""/>
        <dsp:cNvSpPr/>
      </dsp:nvSpPr>
      <dsp:spPr>
        <a:xfrm>
          <a:off x="431292" y="1544917"/>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smtClean="0"/>
            <a:t>ÅÅ</a:t>
          </a:r>
          <a:endParaRPr lang="en-US" sz="1400" b="1" kern="1200" dirty="0"/>
        </a:p>
      </dsp:txBody>
      <dsp:txXfrm>
        <a:off x="431292" y="1544917"/>
        <a:ext cx="2058338" cy="385791"/>
      </dsp:txXfrm>
    </dsp:sp>
    <dsp:sp modelId="{00762C36-ED20-4446-9DC5-B9EA674A5B49}">
      <dsp:nvSpPr>
        <dsp:cNvPr id="0" name=""/>
        <dsp:cNvSpPr/>
      </dsp:nvSpPr>
      <dsp:spPr>
        <a:xfrm>
          <a:off x="238396" y="1930709"/>
          <a:ext cx="385791" cy="385791"/>
        </a:xfrm>
        <a:prstGeom prst="ellipse">
          <a:avLst/>
        </a:prstGeom>
        <a:solidFill>
          <a:schemeClr val="accent2">
            <a:alpha val="50000"/>
            <a:hueOff val="1248336"/>
            <a:satOff val="-22185"/>
            <a:lumOff val="713"/>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5C62CFD2-5B98-4C2D-ADAE-5FB72173EF2B}">
      <dsp:nvSpPr>
        <dsp:cNvPr id="0" name=""/>
        <dsp:cNvSpPr/>
      </dsp:nvSpPr>
      <dsp:spPr>
        <a:xfrm>
          <a:off x="431292" y="1930709"/>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a:t>Critical thinking</a:t>
          </a:r>
        </a:p>
      </dsp:txBody>
      <dsp:txXfrm>
        <a:off x="431292" y="1930709"/>
        <a:ext cx="2058338" cy="385791"/>
      </dsp:txXfrm>
    </dsp:sp>
    <dsp:sp modelId="{25F03B9F-EE41-4405-845E-80F36ECFD520}">
      <dsp:nvSpPr>
        <dsp:cNvPr id="0" name=""/>
        <dsp:cNvSpPr/>
      </dsp:nvSpPr>
      <dsp:spPr>
        <a:xfrm>
          <a:off x="238396" y="2316500"/>
          <a:ext cx="385791" cy="385791"/>
        </a:xfrm>
        <a:prstGeom prst="ellipse">
          <a:avLst/>
        </a:prstGeom>
        <a:solidFill>
          <a:schemeClr val="accent2">
            <a:alpha val="50000"/>
            <a:hueOff val="1498004"/>
            <a:satOff val="-26623"/>
            <a:lumOff val="856"/>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AB233386-F225-410D-9B2B-003B9913915D}">
      <dsp:nvSpPr>
        <dsp:cNvPr id="0" name=""/>
        <dsp:cNvSpPr/>
      </dsp:nvSpPr>
      <dsp:spPr>
        <a:xfrm>
          <a:off x="431292" y="2316500"/>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smtClean="0"/>
            <a:t>ÄÄ</a:t>
          </a:r>
          <a:endParaRPr lang="en-US" sz="1400" b="1" kern="1200" dirty="0"/>
        </a:p>
      </dsp:txBody>
      <dsp:txXfrm>
        <a:off x="431292" y="2316500"/>
        <a:ext cx="2058338" cy="385791"/>
      </dsp:txXfrm>
    </dsp:sp>
    <dsp:sp modelId="{EC333799-01EF-4113-8D6C-0B6508452520}">
      <dsp:nvSpPr>
        <dsp:cNvPr id="0" name=""/>
        <dsp:cNvSpPr/>
      </dsp:nvSpPr>
      <dsp:spPr>
        <a:xfrm>
          <a:off x="238396" y="2702291"/>
          <a:ext cx="385791" cy="385791"/>
        </a:xfrm>
        <a:prstGeom prst="ellipse">
          <a:avLst/>
        </a:prstGeom>
        <a:solidFill>
          <a:schemeClr val="accent2">
            <a:alpha val="50000"/>
            <a:hueOff val="1747671"/>
            <a:satOff val="-31060"/>
            <a:lumOff val="998"/>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FCE46B5D-EA3C-4CF2-A57F-FE3A6B2C96A9}">
      <dsp:nvSpPr>
        <dsp:cNvPr id="0" name=""/>
        <dsp:cNvSpPr/>
      </dsp:nvSpPr>
      <dsp:spPr>
        <a:xfrm>
          <a:off x="431292" y="2702291"/>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smtClean="0"/>
            <a:t>ÖÖ</a:t>
          </a:r>
          <a:endParaRPr lang="en-US" sz="1400" b="1" kern="1200" dirty="0"/>
        </a:p>
      </dsp:txBody>
      <dsp:txXfrm>
        <a:off x="431292" y="2702291"/>
        <a:ext cx="2058338" cy="385791"/>
      </dsp:txXfrm>
    </dsp:sp>
    <dsp:sp modelId="{10889D66-4B1A-4763-8783-A63253BB997D}">
      <dsp:nvSpPr>
        <dsp:cNvPr id="0" name=""/>
        <dsp:cNvSpPr/>
      </dsp:nvSpPr>
      <dsp:spPr>
        <a:xfrm>
          <a:off x="238396" y="3088083"/>
          <a:ext cx="385791" cy="385791"/>
        </a:xfrm>
        <a:prstGeom prst="ellipse">
          <a:avLst/>
        </a:prstGeom>
        <a:solidFill>
          <a:schemeClr val="accent2">
            <a:alpha val="50000"/>
            <a:hueOff val="1997338"/>
            <a:satOff val="-35497"/>
            <a:lumOff val="1141"/>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14C82BD6-E507-42FC-B0B6-5556D02B113A}">
      <dsp:nvSpPr>
        <dsp:cNvPr id="0" name=""/>
        <dsp:cNvSpPr/>
      </dsp:nvSpPr>
      <dsp:spPr>
        <a:xfrm>
          <a:off x="431292" y="3088083"/>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smtClean="0"/>
            <a:t>AA</a:t>
          </a:r>
          <a:endParaRPr lang="en-US" sz="1400" b="1" kern="1200" dirty="0"/>
        </a:p>
      </dsp:txBody>
      <dsp:txXfrm>
        <a:off x="431292" y="3088083"/>
        <a:ext cx="2058338" cy="385791"/>
      </dsp:txXfrm>
    </dsp:sp>
    <dsp:sp modelId="{416ADC62-B577-4A45-A221-7D0404BC1FA0}">
      <dsp:nvSpPr>
        <dsp:cNvPr id="0" name=""/>
        <dsp:cNvSpPr/>
      </dsp:nvSpPr>
      <dsp:spPr>
        <a:xfrm>
          <a:off x="238396" y="3473874"/>
          <a:ext cx="385791" cy="385791"/>
        </a:xfrm>
        <a:prstGeom prst="ellipse">
          <a:avLst/>
        </a:prstGeom>
        <a:solidFill>
          <a:schemeClr val="accent2">
            <a:alpha val="50000"/>
            <a:hueOff val="2247005"/>
            <a:satOff val="-39934"/>
            <a:lumOff val="1284"/>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8738B80A-8562-48EF-9A03-1503859CC06E}">
      <dsp:nvSpPr>
        <dsp:cNvPr id="0" name=""/>
        <dsp:cNvSpPr/>
      </dsp:nvSpPr>
      <dsp:spPr>
        <a:xfrm>
          <a:off x="431292" y="3473874"/>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smtClean="0"/>
            <a:t>BB</a:t>
          </a:r>
          <a:endParaRPr lang="en-US" sz="1400" b="1" kern="1200" dirty="0"/>
        </a:p>
      </dsp:txBody>
      <dsp:txXfrm>
        <a:off x="431292" y="3473874"/>
        <a:ext cx="2058338" cy="385791"/>
      </dsp:txXfrm>
    </dsp:sp>
    <dsp:sp modelId="{49CDFDA1-7793-46BB-B756-8032E333155B}">
      <dsp:nvSpPr>
        <dsp:cNvPr id="0" name=""/>
        <dsp:cNvSpPr/>
      </dsp:nvSpPr>
      <dsp:spPr>
        <a:xfrm>
          <a:off x="238396" y="3859666"/>
          <a:ext cx="385791" cy="385791"/>
        </a:xfrm>
        <a:prstGeom prst="ellipse">
          <a:avLst/>
        </a:prstGeom>
        <a:solidFill>
          <a:schemeClr val="accent2">
            <a:alpha val="50000"/>
            <a:hueOff val="2496673"/>
            <a:satOff val="-44371"/>
            <a:lumOff val="1426"/>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E46A900A-D803-4285-A364-5864885A4B3F}">
      <dsp:nvSpPr>
        <dsp:cNvPr id="0" name=""/>
        <dsp:cNvSpPr/>
      </dsp:nvSpPr>
      <dsp:spPr>
        <a:xfrm>
          <a:off x="431292" y="3859666"/>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smtClean="0"/>
            <a:t>CC</a:t>
          </a:r>
          <a:endParaRPr lang="en-US" sz="1400" b="1" kern="1200" dirty="0"/>
        </a:p>
      </dsp:txBody>
      <dsp:txXfrm>
        <a:off x="431292" y="3859666"/>
        <a:ext cx="2058338" cy="385791"/>
      </dsp:txXfrm>
    </dsp:sp>
    <dsp:sp modelId="{E8F3973B-307F-4B8D-BCCF-240AFD9C1F36}">
      <dsp:nvSpPr>
        <dsp:cNvPr id="0" name=""/>
        <dsp:cNvSpPr/>
      </dsp:nvSpPr>
      <dsp:spPr>
        <a:xfrm>
          <a:off x="238396" y="4245457"/>
          <a:ext cx="385791" cy="385791"/>
        </a:xfrm>
        <a:prstGeom prst="ellipse">
          <a:avLst/>
        </a:prstGeom>
        <a:solidFill>
          <a:schemeClr val="accent2">
            <a:alpha val="50000"/>
            <a:hueOff val="2746340"/>
            <a:satOff val="-48808"/>
            <a:lumOff val="1569"/>
            <a:alphaOff val="0"/>
          </a:schemeClr>
        </a:solidFill>
        <a:ln>
          <a:noFill/>
        </a:ln>
        <a:effectLst/>
      </dsp:spPr>
      <dsp:style>
        <a:lnRef idx="0">
          <a:scrgbClr r="0" g="0" b="0"/>
        </a:lnRef>
        <a:fillRef idx="3">
          <a:scrgbClr r="0" g="0" b="0"/>
        </a:fillRef>
        <a:effectRef idx="0">
          <a:scrgbClr r="0" g="0" b="0"/>
        </a:effectRef>
        <a:fontRef idx="minor">
          <a:schemeClr val="tx1"/>
        </a:fontRef>
      </dsp:style>
    </dsp:sp>
    <dsp:sp modelId="{EB0DAAB7-089C-4C69-BBB7-0C0967898925}">
      <dsp:nvSpPr>
        <dsp:cNvPr id="0" name=""/>
        <dsp:cNvSpPr/>
      </dsp:nvSpPr>
      <dsp:spPr>
        <a:xfrm>
          <a:off x="431292" y="4245457"/>
          <a:ext cx="2058338" cy="3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b="1" kern="1200" dirty="0" smtClean="0"/>
            <a:t>Considerations of future consequences</a:t>
          </a:r>
          <a:endParaRPr lang="en-US" sz="1400" b="1" kern="1200" dirty="0"/>
        </a:p>
      </dsp:txBody>
      <dsp:txXfrm>
        <a:off x="431292" y="4245457"/>
        <a:ext cx="2058338" cy="385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23F84-DB01-4546-B51E-C9F5FDB780A8}">
      <dsp:nvSpPr>
        <dsp:cNvPr id="0" name=""/>
        <dsp:cNvSpPr/>
      </dsp:nvSpPr>
      <dsp:spPr>
        <a:xfrm>
          <a:off x="0" y="604188"/>
          <a:ext cx="2663436" cy="2663436"/>
        </a:xfrm>
        <a:prstGeom prst="pie">
          <a:avLst>
            <a:gd name="adj1" fmla="val 5400000"/>
            <a:gd name="adj2" fmla="val 1620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DBB0AAC-91AE-4960-8F90-66A792A9D292}">
      <dsp:nvSpPr>
        <dsp:cNvPr id="0" name=""/>
        <dsp:cNvSpPr/>
      </dsp:nvSpPr>
      <dsp:spPr>
        <a:xfrm>
          <a:off x="1331718" y="582401"/>
          <a:ext cx="3107341" cy="2663436"/>
        </a:xfrm>
        <a:prstGeom prst="rect">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Concern for others</a:t>
          </a:r>
        </a:p>
      </dsp:txBody>
      <dsp:txXfrm>
        <a:off x="1331718" y="582401"/>
        <a:ext cx="3107341" cy="426149"/>
      </dsp:txXfrm>
    </dsp:sp>
    <dsp:sp modelId="{9CA668F0-CE75-4545-9E46-5A1DC19BCF25}">
      <dsp:nvSpPr>
        <dsp:cNvPr id="0" name=""/>
        <dsp:cNvSpPr/>
      </dsp:nvSpPr>
      <dsp:spPr>
        <a:xfrm>
          <a:off x="279660" y="1008551"/>
          <a:ext cx="2104114" cy="2104114"/>
        </a:xfrm>
        <a:prstGeom prst="pie">
          <a:avLst>
            <a:gd name="adj1" fmla="val 5400000"/>
            <a:gd name="adj2" fmla="val 16200000"/>
          </a:avLst>
        </a:prstGeom>
        <a:solidFill>
          <a:schemeClr val="accent2">
            <a:hueOff val="686585"/>
            <a:satOff val="-12202"/>
            <a:lumOff val="392"/>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7576484-1D96-410A-A9F8-9E6032841E12}">
      <dsp:nvSpPr>
        <dsp:cNvPr id="0" name=""/>
        <dsp:cNvSpPr/>
      </dsp:nvSpPr>
      <dsp:spPr>
        <a:xfrm>
          <a:off x="1331718" y="1008551"/>
          <a:ext cx="3107341" cy="2104114"/>
        </a:xfrm>
        <a:prstGeom prst="rect">
          <a:avLst/>
        </a:prstGeom>
        <a:solidFill>
          <a:schemeClr val="lt1">
            <a:alpha val="90000"/>
            <a:hueOff val="0"/>
            <a:satOff val="0"/>
            <a:lumOff val="0"/>
            <a:alphaOff val="0"/>
          </a:schemeClr>
        </a:solidFill>
        <a:ln w="10000" cap="flat" cmpd="sng" algn="ctr">
          <a:solidFill>
            <a:schemeClr val="accent2">
              <a:hueOff val="686585"/>
              <a:satOff val="-12202"/>
              <a:lumOff val="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Systems </a:t>
          </a:r>
          <a:r>
            <a:rPr lang="en-US" sz="1800" b="1" kern="1200" dirty="0" smtClean="0"/>
            <a:t>Perception</a:t>
          </a:r>
          <a:endParaRPr lang="en-US" sz="1800" b="1" kern="1200" dirty="0"/>
        </a:p>
      </dsp:txBody>
      <dsp:txXfrm>
        <a:off x="1331718" y="1008551"/>
        <a:ext cx="3107341" cy="426149"/>
      </dsp:txXfrm>
    </dsp:sp>
    <dsp:sp modelId="{9F9CFA36-C06D-4C9D-84CB-0795A1A6F0E7}">
      <dsp:nvSpPr>
        <dsp:cNvPr id="0" name=""/>
        <dsp:cNvSpPr/>
      </dsp:nvSpPr>
      <dsp:spPr>
        <a:xfrm>
          <a:off x="559321" y="1434701"/>
          <a:ext cx="1544792" cy="1544792"/>
        </a:xfrm>
        <a:prstGeom prst="pie">
          <a:avLst>
            <a:gd name="adj1" fmla="val 5400000"/>
            <a:gd name="adj2" fmla="val 16200000"/>
          </a:avLst>
        </a:prstGeom>
        <a:solidFill>
          <a:schemeClr val="accent2">
            <a:hueOff val="1373170"/>
            <a:satOff val="-24404"/>
            <a:lumOff val="78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CE36C18-D503-402E-8E6A-D786C38369EB}">
      <dsp:nvSpPr>
        <dsp:cNvPr id="0" name=""/>
        <dsp:cNvSpPr/>
      </dsp:nvSpPr>
      <dsp:spPr>
        <a:xfrm>
          <a:off x="1331718" y="1434701"/>
          <a:ext cx="3107341" cy="1544792"/>
        </a:xfrm>
        <a:prstGeom prst="rect">
          <a:avLst/>
        </a:prstGeom>
        <a:solidFill>
          <a:schemeClr val="lt1">
            <a:alpha val="90000"/>
            <a:hueOff val="0"/>
            <a:satOff val="0"/>
            <a:lumOff val="0"/>
            <a:alphaOff val="0"/>
          </a:schemeClr>
        </a:solidFill>
        <a:ln w="10000" cap="flat" cmpd="sng" algn="ctr">
          <a:solidFill>
            <a:schemeClr val="accent2">
              <a:hueOff val="1373170"/>
              <a:satOff val="-24404"/>
              <a:lumOff val="7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Openness to Change</a:t>
          </a:r>
        </a:p>
      </dsp:txBody>
      <dsp:txXfrm>
        <a:off x="1331718" y="1434701"/>
        <a:ext cx="3107341" cy="426149"/>
      </dsp:txXfrm>
    </dsp:sp>
    <dsp:sp modelId="{03129081-9CD8-4BCC-AA63-B4B496ABC1DB}">
      <dsp:nvSpPr>
        <dsp:cNvPr id="0" name=""/>
        <dsp:cNvSpPr/>
      </dsp:nvSpPr>
      <dsp:spPr>
        <a:xfrm>
          <a:off x="838982" y="1860850"/>
          <a:ext cx="985471" cy="985471"/>
        </a:xfrm>
        <a:prstGeom prst="pie">
          <a:avLst>
            <a:gd name="adj1" fmla="val 5400000"/>
            <a:gd name="adj2" fmla="val 16200000"/>
          </a:avLst>
        </a:prstGeom>
        <a:solidFill>
          <a:schemeClr val="accent2">
            <a:hueOff val="2059755"/>
            <a:satOff val="-36606"/>
            <a:lumOff val="1177"/>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69630D8-91B0-4099-8D7E-E916F3712EDC}">
      <dsp:nvSpPr>
        <dsp:cNvPr id="0" name=""/>
        <dsp:cNvSpPr/>
      </dsp:nvSpPr>
      <dsp:spPr>
        <a:xfrm>
          <a:off x="1331718" y="1860850"/>
          <a:ext cx="3107341" cy="985471"/>
        </a:xfrm>
        <a:prstGeom prst="rect">
          <a:avLst/>
        </a:prstGeom>
        <a:solidFill>
          <a:schemeClr val="lt1">
            <a:alpha val="90000"/>
            <a:hueOff val="0"/>
            <a:satOff val="0"/>
            <a:lumOff val="0"/>
            <a:alphaOff val="0"/>
          </a:schemeClr>
        </a:solidFill>
        <a:ln w="10000" cap="flat" cmpd="sng" algn="ctr">
          <a:solidFill>
            <a:schemeClr val="accent2">
              <a:hueOff val="2059755"/>
              <a:satOff val="-36606"/>
              <a:lumOff val="1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Agency Beliefs</a:t>
          </a:r>
          <a:endParaRPr lang="en-US" sz="1800" b="1" kern="1200" dirty="0"/>
        </a:p>
      </dsp:txBody>
      <dsp:txXfrm>
        <a:off x="1331718" y="1860850"/>
        <a:ext cx="3107341" cy="426149"/>
      </dsp:txXfrm>
    </dsp:sp>
    <dsp:sp modelId="{A34FC0D4-C27C-4825-828D-09F52DE3ED5F}">
      <dsp:nvSpPr>
        <dsp:cNvPr id="0" name=""/>
        <dsp:cNvSpPr/>
      </dsp:nvSpPr>
      <dsp:spPr>
        <a:xfrm>
          <a:off x="1118643" y="2287000"/>
          <a:ext cx="426149" cy="426149"/>
        </a:xfrm>
        <a:prstGeom prst="pie">
          <a:avLst>
            <a:gd name="adj1" fmla="val 5400000"/>
            <a:gd name="adj2" fmla="val 16200000"/>
          </a:avLst>
        </a:prstGeom>
        <a:solidFill>
          <a:schemeClr val="accent2">
            <a:hueOff val="2746340"/>
            <a:satOff val="-48808"/>
            <a:lumOff val="156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CA7A0F7-4F86-493F-A9D2-9904E6BB5A56}">
      <dsp:nvSpPr>
        <dsp:cNvPr id="0" name=""/>
        <dsp:cNvSpPr/>
      </dsp:nvSpPr>
      <dsp:spPr>
        <a:xfrm>
          <a:off x="1331718" y="2287000"/>
          <a:ext cx="3107341" cy="426149"/>
        </a:xfrm>
        <a:prstGeom prst="rect">
          <a:avLst/>
        </a:prstGeom>
        <a:solidFill>
          <a:schemeClr val="lt1">
            <a:alpha val="90000"/>
            <a:hueOff val="0"/>
            <a:satOff val="0"/>
            <a:lumOff val="0"/>
            <a:alphaOff val="0"/>
          </a:schemeClr>
        </a:solidFill>
        <a:ln w="10000" cap="flat" cmpd="sng" algn="ctr">
          <a:solidFill>
            <a:schemeClr val="accent2">
              <a:hueOff val="2746340"/>
              <a:satOff val="-48808"/>
              <a:lumOff val="1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Time Perspective</a:t>
          </a:r>
        </a:p>
      </dsp:txBody>
      <dsp:txXfrm>
        <a:off x="1331718" y="2287000"/>
        <a:ext cx="3107341" cy="42614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4278153" cy="28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55555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848" tIns="46201" rIns="88848" bIns="46201" numCol="1" anchor="t" anchorCtr="0" compatLnSpc="1">
            <a:prstTxWarp prst="textNoShape">
              <a:avLst/>
            </a:prstTxWarp>
            <a:spAutoFit/>
          </a:bodyPr>
          <a:lstStyle>
            <a:lvl1pPr eaLnBrk="0" hangingPunct="0">
              <a:defRPr>
                <a:latin typeface="Helvetica Neue" charset="0"/>
              </a:defRPr>
            </a:lvl1pPr>
          </a:lstStyle>
          <a:p>
            <a:endParaRPr lang="en-US" dirty="0">
              <a:latin typeface="Georgia"/>
            </a:endParaRPr>
          </a:p>
        </p:txBody>
      </p:sp>
      <p:sp>
        <p:nvSpPr>
          <p:cNvPr id="260099" name="Rectangle 3"/>
          <p:cNvSpPr>
            <a:spLocks noGrp="1" noChangeArrowheads="1"/>
          </p:cNvSpPr>
          <p:nvPr>
            <p:ph type="dt" sz="quarter" idx="1"/>
          </p:nvPr>
        </p:nvSpPr>
        <p:spPr bwMode="auto">
          <a:xfrm>
            <a:off x="5594510" y="0"/>
            <a:ext cx="4278153" cy="28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55555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848" tIns="46201" rIns="88848" bIns="46201" numCol="1" anchor="t" anchorCtr="0" compatLnSpc="1">
            <a:prstTxWarp prst="textNoShape">
              <a:avLst/>
            </a:prstTxWarp>
            <a:spAutoFit/>
          </a:bodyPr>
          <a:lstStyle>
            <a:lvl1pPr algn="r" eaLnBrk="0" hangingPunct="0">
              <a:defRPr>
                <a:latin typeface="Helvetica Neue" charset="0"/>
              </a:defRPr>
            </a:lvl1pPr>
          </a:lstStyle>
          <a:p>
            <a:endParaRPr lang="en-US" dirty="0">
              <a:latin typeface="Georgia"/>
            </a:endParaRPr>
          </a:p>
        </p:txBody>
      </p:sp>
      <p:sp>
        <p:nvSpPr>
          <p:cNvPr id="260100" name="Rectangle 4"/>
          <p:cNvSpPr>
            <a:spLocks noGrp="1" noChangeArrowheads="1"/>
          </p:cNvSpPr>
          <p:nvPr>
            <p:ph type="ftr" sz="quarter" idx="2"/>
          </p:nvPr>
        </p:nvSpPr>
        <p:spPr bwMode="auto">
          <a:xfrm>
            <a:off x="0" y="6460831"/>
            <a:ext cx="4278153" cy="28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55555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848" tIns="46201" rIns="88848" bIns="46201" numCol="1" anchor="b" anchorCtr="0" compatLnSpc="1">
            <a:prstTxWarp prst="textNoShape">
              <a:avLst/>
            </a:prstTxWarp>
            <a:spAutoFit/>
          </a:bodyPr>
          <a:lstStyle>
            <a:lvl1pPr eaLnBrk="0" hangingPunct="0">
              <a:defRPr>
                <a:latin typeface="Helvetica Neue" charset="0"/>
              </a:defRPr>
            </a:lvl1pPr>
          </a:lstStyle>
          <a:p>
            <a:endParaRPr lang="en-US" dirty="0">
              <a:latin typeface="Georgia"/>
            </a:endParaRPr>
          </a:p>
        </p:txBody>
      </p:sp>
      <p:sp>
        <p:nvSpPr>
          <p:cNvPr id="260101" name="Rectangle 5"/>
          <p:cNvSpPr>
            <a:spLocks noGrp="1" noChangeArrowheads="1"/>
          </p:cNvSpPr>
          <p:nvPr>
            <p:ph type="sldNum" sz="quarter" idx="3"/>
          </p:nvPr>
        </p:nvSpPr>
        <p:spPr bwMode="auto">
          <a:xfrm>
            <a:off x="5594510" y="6460831"/>
            <a:ext cx="4278153" cy="28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55555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848" tIns="46201" rIns="88848" bIns="46201" numCol="1" anchor="b" anchorCtr="0" compatLnSpc="1">
            <a:prstTxWarp prst="textNoShape">
              <a:avLst/>
            </a:prstTxWarp>
            <a:spAutoFit/>
          </a:bodyPr>
          <a:lstStyle>
            <a:lvl1pPr algn="r" eaLnBrk="0" hangingPunct="0">
              <a:defRPr>
                <a:latin typeface="Helvetica Neue" charset="0"/>
              </a:defRPr>
            </a:lvl1pPr>
          </a:lstStyle>
          <a:p>
            <a:fld id="{F4F1E964-E67B-A340-B3B0-CBEF0285B20F}" type="slidenum">
              <a:rPr lang="en-US">
                <a:latin typeface="Georgia"/>
              </a:rPr>
              <a:pPr/>
              <a:t>‹#›</a:t>
            </a:fld>
            <a:endParaRPr lang="en-US" dirty="0">
              <a:latin typeface="Georgia"/>
            </a:endParaRPr>
          </a:p>
        </p:txBody>
      </p:sp>
    </p:spTree>
    <p:extLst>
      <p:ext uri="{BB962C8B-B14F-4D97-AF65-F5344CB8AC3E}">
        <p14:creationId xmlns:p14="http://schemas.microsoft.com/office/powerpoint/2010/main" val="4249740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278153" cy="28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55555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848" tIns="46201" rIns="88848" bIns="46201" numCol="1" anchor="t" anchorCtr="0" compatLnSpc="1">
            <a:prstTxWarp prst="textNoShape">
              <a:avLst/>
            </a:prstTxWarp>
            <a:spAutoFit/>
          </a:bodyPr>
          <a:lstStyle>
            <a:lvl1pPr eaLnBrk="0" hangingPunct="0">
              <a:defRPr>
                <a:latin typeface="Georgia"/>
              </a:defRPr>
            </a:lvl1pPr>
          </a:lstStyle>
          <a:p>
            <a:endParaRPr lang="en-US" dirty="0"/>
          </a:p>
        </p:txBody>
      </p:sp>
      <p:sp>
        <p:nvSpPr>
          <p:cNvPr id="9219" name="Rectangle 3"/>
          <p:cNvSpPr>
            <a:spLocks noGrp="1" noChangeArrowheads="1"/>
          </p:cNvSpPr>
          <p:nvPr>
            <p:ph type="dt" idx="1"/>
          </p:nvPr>
        </p:nvSpPr>
        <p:spPr bwMode="auto">
          <a:xfrm>
            <a:off x="5594510" y="0"/>
            <a:ext cx="4278153" cy="28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55555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848" tIns="46201" rIns="88848" bIns="46201" numCol="1" anchor="t" anchorCtr="0" compatLnSpc="1">
            <a:prstTxWarp prst="textNoShape">
              <a:avLst/>
            </a:prstTxWarp>
            <a:spAutoFit/>
          </a:bodyPr>
          <a:lstStyle>
            <a:lvl1pPr algn="r" eaLnBrk="0" hangingPunct="0">
              <a:defRPr>
                <a:latin typeface="Georgia"/>
              </a:defRPr>
            </a:lvl1pPr>
          </a:lstStyle>
          <a:p>
            <a:endParaRPr lang="en-US" dirty="0"/>
          </a:p>
        </p:txBody>
      </p:sp>
      <p:sp>
        <p:nvSpPr>
          <p:cNvPr id="9220" name="Rectangle 4"/>
          <p:cNvSpPr>
            <a:spLocks noGrp="1" noRot="1" noChangeAspect="1" noChangeArrowheads="1" noTextEdit="1"/>
          </p:cNvSpPr>
          <p:nvPr>
            <p:ph type="sldImg" idx="2"/>
          </p:nvPr>
        </p:nvSpPr>
        <p:spPr bwMode="auto">
          <a:xfrm>
            <a:off x="2938463" y="504825"/>
            <a:ext cx="3995737" cy="25288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1316357" y="3202508"/>
            <a:ext cx="7239954" cy="125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55555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848" tIns="46201" rIns="88848" bIns="46201"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222" name="Rectangle 6"/>
          <p:cNvSpPr>
            <a:spLocks noGrp="1" noChangeArrowheads="1"/>
          </p:cNvSpPr>
          <p:nvPr>
            <p:ph type="ftr" sz="quarter" idx="4"/>
          </p:nvPr>
        </p:nvSpPr>
        <p:spPr bwMode="auto">
          <a:xfrm>
            <a:off x="0" y="6460831"/>
            <a:ext cx="4278153" cy="28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55555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848" tIns="46201" rIns="88848" bIns="46201" numCol="1" anchor="b" anchorCtr="0" compatLnSpc="1">
            <a:prstTxWarp prst="textNoShape">
              <a:avLst/>
            </a:prstTxWarp>
            <a:spAutoFit/>
          </a:bodyPr>
          <a:lstStyle>
            <a:lvl1pPr eaLnBrk="0" hangingPunct="0">
              <a:defRPr>
                <a:latin typeface="Georgia"/>
              </a:defRPr>
            </a:lvl1pPr>
          </a:lstStyle>
          <a:p>
            <a:endParaRPr lang="en-US" dirty="0"/>
          </a:p>
        </p:txBody>
      </p:sp>
      <p:sp>
        <p:nvSpPr>
          <p:cNvPr id="9223" name="Rectangle 7"/>
          <p:cNvSpPr>
            <a:spLocks noGrp="1" noChangeArrowheads="1"/>
          </p:cNvSpPr>
          <p:nvPr>
            <p:ph type="sldNum" sz="quarter" idx="5"/>
          </p:nvPr>
        </p:nvSpPr>
        <p:spPr bwMode="auto">
          <a:xfrm>
            <a:off x="5594510" y="6460831"/>
            <a:ext cx="4278153" cy="28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55555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8848" tIns="46201" rIns="88848" bIns="46201" numCol="1" anchor="b" anchorCtr="0" compatLnSpc="1">
            <a:prstTxWarp prst="textNoShape">
              <a:avLst/>
            </a:prstTxWarp>
            <a:spAutoFit/>
          </a:bodyPr>
          <a:lstStyle>
            <a:lvl1pPr algn="r" eaLnBrk="0" hangingPunct="0">
              <a:defRPr>
                <a:latin typeface="Georgia"/>
              </a:defRPr>
            </a:lvl1pPr>
          </a:lstStyle>
          <a:p>
            <a:fld id="{F4C1D758-B8AA-514A-806A-9EA96F8D101A}" type="slidenum">
              <a:rPr lang="en-US" smtClean="0"/>
              <a:pPr/>
              <a:t>‹#›</a:t>
            </a:fld>
            <a:endParaRPr lang="en-US" dirty="0"/>
          </a:p>
        </p:txBody>
      </p:sp>
    </p:spTree>
    <p:extLst>
      <p:ext uri="{BB962C8B-B14F-4D97-AF65-F5344CB8AC3E}">
        <p14:creationId xmlns:p14="http://schemas.microsoft.com/office/powerpoint/2010/main" val="16824760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Georgia"/>
        <a:ea typeface="ＭＳ Ｐゴシック" charset="0"/>
        <a:cs typeface="Georgia"/>
      </a:defRPr>
    </a:lvl1pPr>
    <a:lvl2pPr marL="457200" algn="l" rtl="0" fontAlgn="base">
      <a:spcBef>
        <a:spcPct val="30000"/>
      </a:spcBef>
      <a:spcAft>
        <a:spcPct val="0"/>
      </a:spcAft>
      <a:defRPr sz="1200" kern="1200">
        <a:solidFill>
          <a:schemeClr val="tx1"/>
        </a:solidFill>
        <a:latin typeface="Georgia"/>
        <a:ea typeface="Georgia"/>
        <a:cs typeface="Georgia"/>
      </a:defRPr>
    </a:lvl2pPr>
    <a:lvl3pPr marL="914400" algn="l" rtl="0" fontAlgn="base">
      <a:spcBef>
        <a:spcPct val="30000"/>
      </a:spcBef>
      <a:spcAft>
        <a:spcPct val="0"/>
      </a:spcAft>
      <a:defRPr sz="1200" kern="1200">
        <a:solidFill>
          <a:schemeClr val="tx1"/>
        </a:solidFill>
        <a:latin typeface="Georgia"/>
        <a:ea typeface="Georgia"/>
        <a:cs typeface="Georgia"/>
      </a:defRPr>
    </a:lvl3pPr>
    <a:lvl4pPr marL="1371600" algn="l" rtl="0" fontAlgn="base">
      <a:spcBef>
        <a:spcPct val="30000"/>
      </a:spcBef>
      <a:spcAft>
        <a:spcPct val="0"/>
      </a:spcAft>
      <a:defRPr sz="1200" kern="1200">
        <a:solidFill>
          <a:schemeClr val="tx1"/>
        </a:solidFill>
        <a:latin typeface="Georgia"/>
        <a:ea typeface="Georgia"/>
        <a:cs typeface="Georgia"/>
      </a:defRPr>
    </a:lvl4pPr>
    <a:lvl5pPr marL="1828800" algn="l" rtl="0" fontAlgn="base">
      <a:spcBef>
        <a:spcPct val="30000"/>
      </a:spcBef>
      <a:spcAft>
        <a:spcPct val="0"/>
      </a:spcAft>
      <a:defRPr sz="1200" kern="1200">
        <a:solidFill>
          <a:schemeClr val="tx1"/>
        </a:solidFill>
        <a:latin typeface="Georgia"/>
        <a:ea typeface="Georgia"/>
        <a:cs typeface="Georgi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F4C1D758-B8AA-514A-806A-9EA96F8D101A}" type="slidenum">
              <a:rPr lang="en-US" smtClean="0"/>
              <a:pPr/>
              <a:t>4</a:t>
            </a:fld>
            <a:endParaRPr lang="en-US" dirty="0"/>
          </a:p>
        </p:txBody>
      </p:sp>
    </p:spTree>
    <p:extLst>
      <p:ext uri="{BB962C8B-B14F-4D97-AF65-F5344CB8AC3E}">
        <p14:creationId xmlns:p14="http://schemas.microsoft.com/office/powerpoint/2010/main" val="49331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i-FI" dirty="0"/>
              <a:t>Environmental policy focus has been in the capping</a:t>
            </a:r>
            <a:r>
              <a:rPr lang="fi-FI" baseline="0" dirty="0"/>
              <a:t> of the impacts from extraction, production and waste generation. There are CO2 quotas, emission limits, etc. </a:t>
            </a:r>
          </a:p>
          <a:p>
            <a:r>
              <a:rPr lang="fi-FI" baseline="0" dirty="0"/>
              <a:t>The weak point is the consumption side. The </a:t>
            </a:r>
            <a:r>
              <a:rPr lang="fi-FI" baseline="0" dirty="0" err="1"/>
              <a:t>generation</a:t>
            </a:r>
            <a:r>
              <a:rPr lang="fi-FI" baseline="0" dirty="0"/>
              <a:t> of </a:t>
            </a:r>
            <a:r>
              <a:rPr lang="fi-FI" baseline="0" dirty="0" err="1"/>
              <a:t>demand</a:t>
            </a:r>
            <a:r>
              <a:rPr lang="fi-FI" baseline="0" dirty="0"/>
              <a:t> </a:t>
            </a:r>
            <a:r>
              <a:rPr lang="fi-FI" baseline="0" dirty="0" err="1"/>
              <a:t>created</a:t>
            </a:r>
            <a:r>
              <a:rPr lang="fi-FI" baseline="0" dirty="0"/>
              <a:t> </a:t>
            </a:r>
            <a:r>
              <a:rPr lang="fi-FI" baseline="0" dirty="0" err="1"/>
              <a:t>by</a:t>
            </a:r>
            <a:r>
              <a:rPr lang="fi-FI" baseline="0" dirty="0"/>
              <a:t> </a:t>
            </a:r>
            <a:r>
              <a:rPr lang="fi-FI" baseline="0" dirty="0" err="1"/>
              <a:t>consumer</a:t>
            </a:r>
            <a:r>
              <a:rPr lang="fi-FI" baseline="0" dirty="0"/>
              <a:t> </a:t>
            </a:r>
            <a:r>
              <a:rPr lang="fi-FI" baseline="0" dirty="0" err="1"/>
              <a:t>consumption</a:t>
            </a:r>
            <a:r>
              <a:rPr lang="fi-FI" baseline="0" dirty="0"/>
              <a:t> </a:t>
            </a:r>
            <a:r>
              <a:rPr lang="fi-FI" baseline="0" dirty="0" err="1"/>
              <a:t>has</a:t>
            </a:r>
            <a:r>
              <a:rPr lang="fi-FI" baseline="0" dirty="0"/>
              <a:t> </a:t>
            </a:r>
            <a:r>
              <a:rPr lang="fi-FI" baseline="0" dirty="0" err="1"/>
              <a:t>been</a:t>
            </a:r>
            <a:r>
              <a:rPr lang="fi-FI" baseline="0" dirty="0"/>
              <a:t> </a:t>
            </a:r>
            <a:r>
              <a:rPr lang="fi-FI" baseline="0" dirty="0" err="1"/>
              <a:t>mainly</a:t>
            </a:r>
            <a:r>
              <a:rPr lang="fi-FI" baseline="0" dirty="0"/>
              <a:t> </a:t>
            </a:r>
            <a:r>
              <a:rPr lang="fi-FI" baseline="0" dirty="0" err="1"/>
              <a:t>managed</a:t>
            </a:r>
            <a:r>
              <a:rPr lang="fi-FI" baseline="0" dirty="0"/>
              <a:t> </a:t>
            </a:r>
            <a:r>
              <a:rPr lang="fi-FI" baseline="0" dirty="0" err="1"/>
              <a:t>with</a:t>
            </a:r>
            <a:r>
              <a:rPr lang="fi-FI" baseline="0" dirty="0"/>
              <a:t> soft </a:t>
            </a:r>
            <a:r>
              <a:rPr lang="fi-FI" baseline="0" dirty="0" err="1"/>
              <a:t>policies</a:t>
            </a:r>
            <a:r>
              <a:rPr lang="fi-FI" baseline="0" dirty="0"/>
              <a:t>, </a:t>
            </a:r>
            <a:r>
              <a:rPr lang="fi-FI" baseline="0" dirty="0" err="1"/>
              <a:t>environmental</a:t>
            </a:r>
            <a:r>
              <a:rPr lang="fi-FI" baseline="0" dirty="0"/>
              <a:t> </a:t>
            </a:r>
            <a:r>
              <a:rPr lang="fi-FI" baseline="0" dirty="0" err="1"/>
              <a:t>education</a:t>
            </a:r>
            <a:r>
              <a:rPr lang="fi-FI" baseline="0" dirty="0"/>
              <a:t> and </a:t>
            </a:r>
            <a:r>
              <a:rPr lang="fi-FI" baseline="0" dirty="0" err="1"/>
              <a:t>awareness</a:t>
            </a:r>
            <a:r>
              <a:rPr lang="fi-FI" baseline="0" dirty="0"/>
              <a:t> </a:t>
            </a:r>
            <a:r>
              <a:rPr lang="fi-FI" baseline="0" dirty="0" err="1"/>
              <a:t>raising</a:t>
            </a:r>
            <a:r>
              <a:rPr lang="fi-FI" baseline="0" dirty="0"/>
              <a:t>, </a:t>
            </a:r>
            <a:r>
              <a:rPr lang="fi-FI" baseline="0" dirty="0" err="1"/>
              <a:t>e.g</a:t>
            </a:r>
            <a:r>
              <a:rPr lang="fi-FI" baseline="0" dirty="0"/>
              <a:t>. environmental labelling. There are some policies, like car taxation, have been targeted directly at consumers, but there is vast potential that is until now unused. </a:t>
            </a:r>
          </a:p>
          <a:p>
            <a:endParaRPr lang="fi-FI" baseline="0" dirty="0"/>
          </a:p>
          <a:p>
            <a:r>
              <a:rPr lang="fi-FI" baseline="0" dirty="0"/>
              <a:t>EEA study reductions in environmental impacts of the Pcsystem are mainly due to changes in production systems, not in changes of consumption patterns.</a:t>
            </a:r>
          </a:p>
          <a:p>
            <a:r>
              <a:rPr lang="fi-FI" baseline="0" dirty="0"/>
              <a:t>As long as we live in market economy, the demand is created by consumers and if that demand is not harnessed, the system keeps on leaking/running on excess/overconsuming.</a:t>
            </a:r>
          </a:p>
          <a:p>
            <a:endParaRPr lang="fi-FI" baseline="0" dirty="0"/>
          </a:p>
        </p:txBody>
      </p:sp>
      <p:sp>
        <p:nvSpPr>
          <p:cNvPr id="4" name="Slide Number Placeholder 3"/>
          <p:cNvSpPr>
            <a:spLocks noGrp="1"/>
          </p:cNvSpPr>
          <p:nvPr>
            <p:ph type="sldNum" sz="quarter" idx="10"/>
          </p:nvPr>
        </p:nvSpPr>
        <p:spPr/>
        <p:txBody>
          <a:bodyPr/>
          <a:lstStyle/>
          <a:p>
            <a:fld id="{F4C1D758-B8AA-514A-806A-9EA96F8D101A}" type="slidenum">
              <a:rPr lang="en-US" smtClean="0"/>
              <a:pPr/>
              <a:t>5</a:t>
            </a:fld>
            <a:endParaRPr lang="en-US" dirty="0"/>
          </a:p>
        </p:txBody>
      </p:sp>
    </p:spTree>
    <p:extLst>
      <p:ext uri="{BB962C8B-B14F-4D97-AF65-F5344CB8AC3E}">
        <p14:creationId xmlns:p14="http://schemas.microsoft.com/office/powerpoint/2010/main" val="313270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1425" y="3255509"/>
            <a:ext cx="7267831" cy="278576"/>
          </a:xfrm>
        </p:spPr>
        <p:txBody>
          <a:bodyPr/>
          <a:lstStyle/>
          <a:p>
            <a:endParaRPr lang="fi-FI" dirty="0"/>
          </a:p>
        </p:txBody>
      </p:sp>
      <p:sp>
        <p:nvSpPr>
          <p:cNvPr id="4" name="Slide Number Placeholder 3"/>
          <p:cNvSpPr>
            <a:spLocks noGrp="1"/>
          </p:cNvSpPr>
          <p:nvPr>
            <p:ph type="sldNum" sz="quarter" idx="10"/>
          </p:nvPr>
        </p:nvSpPr>
        <p:spPr/>
        <p:txBody>
          <a:bodyPr/>
          <a:lstStyle/>
          <a:p>
            <a:fld id="{F4C1D758-B8AA-514A-806A-9EA96F8D101A}" type="slidenum">
              <a:rPr lang="en-US" smtClean="0"/>
              <a:pPr/>
              <a:t>12</a:t>
            </a:fld>
            <a:endParaRPr lang="en-US" dirty="0"/>
          </a:p>
        </p:txBody>
      </p:sp>
    </p:spTree>
    <p:extLst>
      <p:ext uri="{BB962C8B-B14F-4D97-AF65-F5344CB8AC3E}">
        <p14:creationId xmlns:p14="http://schemas.microsoft.com/office/powerpoint/2010/main" val="125250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1" y="4724206"/>
            <a:ext cx="5029200" cy="2107373"/>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i-FI" baseline="0" dirty="0" smtClean="0"/>
              <a:t>Targetting consumption reduction has been considered politically incorrect and against the consumer’s freedom of choice. Thus the policies have been based on the faith on consumers capabilities to ”make the right choices”.</a:t>
            </a:r>
            <a:endParaRPr lang="fi-FI" dirty="0" smtClean="0"/>
          </a:p>
          <a:p>
            <a:endParaRPr lang="fi-FI" dirty="0" smtClean="0"/>
          </a:p>
          <a:p>
            <a:r>
              <a:rPr lang="fi-FI" dirty="0" smtClean="0"/>
              <a:t>Elisabeth Shove: the current policies build on </a:t>
            </a:r>
            <a:r>
              <a:rPr lang="fi-FI" baseline="0" dirty="0" smtClean="0"/>
              <a:t>attitude, behaviour and choice of individuals rather than look at how the systems in which we live in and which either enable or disable certain types of living, are build and how they could be developed to support sustainable lifestyles</a:t>
            </a:r>
          </a:p>
          <a:p>
            <a:endParaRPr lang="fi-FI" dirty="0"/>
          </a:p>
        </p:txBody>
      </p:sp>
      <p:sp>
        <p:nvSpPr>
          <p:cNvPr id="4" name="Slide Number Placeholder 3"/>
          <p:cNvSpPr>
            <a:spLocks noGrp="1"/>
          </p:cNvSpPr>
          <p:nvPr>
            <p:ph type="sldNum" sz="quarter" idx="10"/>
          </p:nvPr>
        </p:nvSpPr>
        <p:spPr/>
        <p:txBody>
          <a:bodyPr/>
          <a:lstStyle/>
          <a:p>
            <a:fld id="{F4C1D758-B8AA-514A-806A-9EA96F8D101A}" type="slidenum">
              <a:rPr lang="en-US" smtClean="0"/>
              <a:pPr/>
              <a:t>14</a:t>
            </a:fld>
            <a:endParaRPr lang="en-US" dirty="0"/>
          </a:p>
        </p:txBody>
      </p:sp>
    </p:spTree>
    <p:extLst>
      <p:ext uri="{BB962C8B-B14F-4D97-AF65-F5344CB8AC3E}">
        <p14:creationId xmlns:p14="http://schemas.microsoft.com/office/powerpoint/2010/main" val="401531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16357" y="3202508"/>
            <a:ext cx="7239954" cy="462636"/>
          </a:xfrm>
        </p:spPr>
        <p:txBody>
          <a:bodyPr/>
          <a:lstStyle/>
          <a:p>
            <a:r>
              <a:rPr lang="fi-FI" dirty="0"/>
              <a:t>TYPICALLY</a:t>
            </a:r>
            <a:r>
              <a:rPr lang="fi-FI" baseline="0" dirty="0"/>
              <a:t> THIS IS DONE BY ÀNALYSING PAST EVENTS – I AM TRYING TO FORESEE A TRANSITION? IS THIS EVEN A RIGHT THEORY FOR ME??</a:t>
            </a:r>
            <a:endParaRPr lang="fi-FI" dirty="0"/>
          </a:p>
        </p:txBody>
      </p:sp>
      <p:sp>
        <p:nvSpPr>
          <p:cNvPr id="4" name="Slide Number Placeholder 3"/>
          <p:cNvSpPr>
            <a:spLocks noGrp="1"/>
          </p:cNvSpPr>
          <p:nvPr>
            <p:ph type="sldNum" sz="quarter" idx="10"/>
          </p:nvPr>
        </p:nvSpPr>
        <p:spPr/>
        <p:txBody>
          <a:bodyPr/>
          <a:lstStyle/>
          <a:p>
            <a:fld id="{F4C1D758-B8AA-514A-806A-9EA96F8D101A}" type="slidenum">
              <a:rPr lang="en-US" smtClean="0"/>
              <a:pPr/>
              <a:t>15</a:t>
            </a:fld>
            <a:endParaRPr lang="en-US" dirty="0"/>
          </a:p>
        </p:txBody>
      </p:sp>
    </p:spTree>
    <p:extLst>
      <p:ext uri="{BB962C8B-B14F-4D97-AF65-F5344CB8AC3E}">
        <p14:creationId xmlns:p14="http://schemas.microsoft.com/office/powerpoint/2010/main" val="243052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Decision makers as change agents of transition – searching for rifts in the regime</a:t>
            </a:r>
            <a:endParaRPr lang="fi-FI" dirty="0"/>
          </a:p>
        </p:txBody>
      </p:sp>
      <p:sp>
        <p:nvSpPr>
          <p:cNvPr id="4" name="Slide Number Placeholder 3"/>
          <p:cNvSpPr>
            <a:spLocks noGrp="1"/>
          </p:cNvSpPr>
          <p:nvPr>
            <p:ph type="sldNum" sz="quarter" idx="10"/>
          </p:nvPr>
        </p:nvSpPr>
        <p:spPr/>
        <p:txBody>
          <a:bodyPr/>
          <a:lstStyle/>
          <a:p>
            <a:fld id="{F4C1D758-B8AA-514A-806A-9EA96F8D101A}"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298642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065702"/>
            <a:ext cx="9194800" cy="75248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94" y="5135520"/>
            <a:ext cx="2261920" cy="60509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72258" y="5127763"/>
            <a:ext cx="6822542" cy="60509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75325" y="3426267"/>
            <a:ext cx="6512983" cy="1551517"/>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75326" y="5132728"/>
            <a:ext cx="6742853" cy="581819"/>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Date Placeholder 27"/>
          <p:cNvSpPr>
            <a:spLocks noGrp="1"/>
          </p:cNvSpPr>
          <p:nvPr>
            <p:ph type="dt" sz="half" idx="10"/>
          </p:nvPr>
        </p:nvSpPr>
        <p:spPr>
          <a:xfrm>
            <a:off x="76623" y="5148562"/>
            <a:ext cx="2068830" cy="581819"/>
          </a:xfrm>
        </p:spPr>
        <p:txBody>
          <a:bodyPr>
            <a:noAutofit/>
          </a:bodyPr>
          <a:lstStyle>
            <a:lvl1pPr algn="ctr">
              <a:defRPr sz="2000">
                <a:solidFill>
                  <a:srgbClr val="FFFFFF"/>
                </a:solidFill>
              </a:defRPr>
            </a:lvl1pPr>
          </a:lstStyle>
          <a:p>
            <a:r>
              <a:rPr lang="fi-FI"/>
              <a:t>12.6.2015</a:t>
            </a:r>
            <a:endParaRPr lang="fi-FI" dirty="0"/>
          </a:p>
        </p:txBody>
      </p:sp>
      <p:sp>
        <p:nvSpPr>
          <p:cNvPr id="17" name="Footer Placeholder 16"/>
          <p:cNvSpPr>
            <a:spLocks noGrp="1"/>
          </p:cNvSpPr>
          <p:nvPr>
            <p:ph type="ftr" sz="quarter" idx="11"/>
          </p:nvPr>
        </p:nvSpPr>
        <p:spPr>
          <a:xfrm>
            <a:off x="2096979" y="200675"/>
            <a:ext cx="5899998" cy="309765"/>
          </a:xfrm>
        </p:spPr>
        <p:txBody>
          <a:bodyPr/>
          <a:lstStyle>
            <a:lvl1pPr algn="r">
              <a:defRPr>
                <a:solidFill>
                  <a:schemeClr val="tx2"/>
                </a:solidFill>
              </a:defRPr>
            </a:lvl1pPr>
          </a:lstStyle>
          <a:p>
            <a:r>
              <a:rPr lang="fi-FI"/>
              <a:t>Sanna Ahvenharju - FFRC</a:t>
            </a:r>
            <a:endParaRPr lang="fi-FI" dirty="0"/>
          </a:p>
        </p:txBody>
      </p:sp>
      <p:sp>
        <p:nvSpPr>
          <p:cNvPr id="29" name="Slide Number Placeholder 28"/>
          <p:cNvSpPr>
            <a:spLocks noGrp="1"/>
          </p:cNvSpPr>
          <p:nvPr>
            <p:ph type="sldNum" sz="quarter" idx="12"/>
          </p:nvPr>
        </p:nvSpPr>
        <p:spPr>
          <a:xfrm>
            <a:off x="8045451" y="193940"/>
            <a:ext cx="842857" cy="323233"/>
          </a:xfrm>
        </p:spPr>
        <p:txBody>
          <a:bodyPr/>
          <a:lstStyle>
            <a:lvl1pPr>
              <a:defRPr>
                <a:solidFill>
                  <a:schemeClr val="tx2"/>
                </a:solidFill>
              </a:defRPr>
            </a:lvl1pPr>
          </a:lstStyle>
          <a:p>
            <a:fld id="{5D4476AF-5240-47D2-AEC5-7D1B3AC29D25}" type="slidenum">
              <a:rPr lang="fi-FI" smtClean="0"/>
              <a:pPr/>
              <a:t>‹#›</a:t>
            </a:fld>
            <a:endParaRPr lang="fi-F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9090" y="4654550"/>
            <a:ext cx="7355839" cy="581819"/>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95" y="3878793"/>
            <a:ext cx="9194800" cy="75248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95" y="3956368"/>
            <a:ext cx="1471168" cy="60509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53922" y="3948610"/>
            <a:ext cx="7640878" cy="60509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9090" y="3943438"/>
            <a:ext cx="7355839" cy="581819"/>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55843" y="0"/>
            <a:ext cx="101143" cy="582594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83114" y="5301017"/>
            <a:ext cx="2681817" cy="309765"/>
          </a:xfrm>
        </p:spPr>
        <p:txBody>
          <a:bodyPr rtlCol="0"/>
          <a:lstStyle>
            <a:lvl1pPr algn="r">
              <a:defRPr/>
            </a:lvl1pPr>
          </a:lstStyle>
          <a:p>
            <a:r>
              <a:rPr lang="fi-FI"/>
              <a:t>12.6.2015</a:t>
            </a:r>
            <a:endParaRPr lang="fi-FI" dirty="0"/>
          </a:p>
        </p:txBody>
      </p:sp>
      <p:sp>
        <p:nvSpPr>
          <p:cNvPr id="13" name="Slide Number Placeholder 12"/>
          <p:cNvSpPr>
            <a:spLocks noGrp="1"/>
          </p:cNvSpPr>
          <p:nvPr>
            <p:ph type="sldNum" sz="quarter" idx="11"/>
          </p:nvPr>
        </p:nvSpPr>
        <p:spPr>
          <a:xfrm>
            <a:off x="1" y="3959599"/>
            <a:ext cx="1455843" cy="562966"/>
          </a:xfrm>
        </p:spPr>
        <p:txBody>
          <a:bodyPr rtlCol="0"/>
          <a:lstStyle>
            <a:lvl1pPr>
              <a:defRPr sz="2800"/>
            </a:lvl1pPr>
          </a:lstStyle>
          <a:p>
            <a:fld id="{5D4476AF-5240-47D2-AEC5-7D1B3AC29D25}" type="slidenum">
              <a:rPr lang="fi-FI" smtClean="0"/>
              <a:pPr/>
              <a:t>‹#›</a:t>
            </a:fld>
            <a:endParaRPr lang="fi-FI"/>
          </a:p>
        </p:txBody>
      </p:sp>
      <p:sp>
        <p:nvSpPr>
          <p:cNvPr id="14" name="Footer Placeholder 13"/>
          <p:cNvSpPr>
            <a:spLocks noGrp="1"/>
          </p:cNvSpPr>
          <p:nvPr>
            <p:ph type="ftr" sz="quarter" idx="12"/>
          </p:nvPr>
        </p:nvSpPr>
        <p:spPr>
          <a:xfrm>
            <a:off x="1609090" y="5300852"/>
            <a:ext cx="4597400" cy="309765"/>
          </a:xfrm>
        </p:spPr>
        <p:txBody>
          <a:bodyPr rtlCol="0"/>
          <a:lstStyle/>
          <a:p>
            <a:r>
              <a:rPr lang="fi-FI"/>
              <a:t>Sanna Ahvenharju - FFRC</a:t>
            </a:r>
            <a:endParaRPr lang="fi-FI" dirty="0"/>
          </a:p>
        </p:txBody>
      </p:sp>
      <p:sp>
        <p:nvSpPr>
          <p:cNvPr id="3" name="Picture Placeholder 2"/>
          <p:cNvSpPr>
            <a:spLocks noGrp="1"/>
          </p:cNvSpPr>
          <p:nvPr>
            <p:ph type="pic" idx="1"/>
          </p:nvPr>
        </p:nvSpPr>
        <p:spPr>
          <a:xfrm>
            <a:off x="1569247" y="0"/>
            <a:ext cx="7625554" cy="3876206"/>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989" y="231650"/>
            <a:ext cx="8122073" cy="738048"/>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lvl1pPr algn="r">
              <a:defRPr/>
            </a:lvl1pPr>
          </a:lstStyle>
          <a:p>
            <a:r>
              <a:rPr lang="fi-FI"/>
              <a:t>12.6.2015</a:t>
            </a:r>
            <a:endParaRPr lang="fi-FI" dirty="0"/>
          </a:p>
        </p:txBody>
      </p:sp>
      <p:sp>
        <p:nvSpPr>
          <p:cNvPr id="6" name="Footer Placeholder 5"/>
          <p:cNvSpPr>
            <a:spLocks noGrp="1"/>
          </p:cNvSpPr>
          <p:nvPr>
            <p:ph type="ftr" sz="quarter" idx="11"/>
          </p:nvPr>
        </p:nvSpPr>
        <p:spPr/>
        <p:txBody>
          <a:bodyPr/>
          <a:lstStyle/>
          <a:p>
            <a:r>
              <a:rPr lang="fi-FI"/>
              <a:t>Sanna Ahvenharju - FFRC</a:t>
            </a:r>
            <a:endParaRPr lang="fi-FI"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D4476AF-5240-47D2-AEC5-7D1B3AC29D25}" type="slidenum">
              <a:rPr lang="fi-FI" smtClean="0"/>
              <a:pPr/>
              <a:t>‹#›</a:t>
            </a:fld>
            <a:endParaRPr lang="fi-FI"/>
          </a:p>
        </p:txBody>
      </p:sp>
      <p:sp>
        <p:nvSpPr>
          <p:cNvPr id="3" name="Text Placeholder 2"/>
          <p:cNvSpPr>
            <a:spLocks noGrp="1"/>
          </p:cNvSpPr>
          <p:nvPr>
            <p:ph type="body" idx="2"/>
          </p:nvPr>
        </p:nvSpPr>
        <p:spPr>
          <a:xfrm>
            <a:off x="612987" y="1486871"/>
            <a:ext cx="1609090" cy="3684852"/>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75322" y="1486871"/>
            <a:ext cx="6436361" cy="3749499"/>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lvl1pPr algn="r">
              <a:defRPr/>
            </a:lvl1pPr>
          </a:lstStyle>
          <a:p>
            <a:r>
              <a:rPr lang="fi-FI"/>
              <a:t>12.6.2015</a:t>
            </a:r>
            <a:endParaRPr lang="fi-FI" dirty="0"/>
          </a:p>
        </p:txBody>
      </p:sp>
      <p:sp>
        <p:nvSpPr>
          <p:cNvPr id="5" name="Footer Placeholder 4"/>
          <p:cNvSpPr>
            <a:spLocks noGrp="1"/>
          </p:cNvSpPr>
          <p:nvPr>
            <p:ph type="ftr" sz="quarter" idx="11"/>
          </p:nvPr>
        </p:nvSpPr>
        <p:spPr/>
        <p:txBody>
          <a:bodyPr/>
          <a:lstStyle/>
          <a:p>
            <a:r>
              <a:rPr lang="fi-FI"/>
              <a:t>Sanna Ahvenharju - FFRC</a:t>
            </a:r>
            <a:endParaRPr lang="fi-FI" dirty="0"/>
          </a:p>
        </p:txBody>
      </p:sp>
      <p:sp>
        <p:nvSpPr>
          <p:cNvPr id="6" name="Slide Number Placeholder 5"/>
          <p:cNvSpPr>
            <a:spLocks noGrp="1"/>
          </p:cNvSpPr>
          <p:nvPr>
            <p:ph type="sldNum" sz="quarter" idx="12"/>
          </p:nvPr>
        </p:nvSpPr>
        <p:spPr/>
        <p:txBody>
          <a:bodyPr/>
          <a:lstStyle/>
          <a:p>
            <a:fld id="{5D4476AF-5240-47D2-AEC5-7D1B3AC29D25}" type="slidenum">
              <a:rPr lang="fi-FI" smtClean="0"/>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09489" y="517174"/>
            <a:ext cx="1048947" cy="4680140"/>
          </a:xfrm>
        </p:spPr>
        <p:txBody>
          <a:bodyPr vert="ver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459741" y="517172"/>
            <a:ext cx="6529637" cy="468014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a:off x="7483366" y="5301019"/>
            <a:ext cx="1328318" cy="309765"/>
          </a:xfrm>
        </p:spPr>
        <p:txBody>
          <a:bodyPr/>
          <a:lstStyle/>
          <a:p>
            <a:r>
              <a:rPr lang="fi-FI"/>
              <a:t>12.6.2015</a:t>
            </a:r>
            <a:endParaRPr lang="fi-FI" dirty="0"/>
          </a:p>
        </p:txBody>
      </p:sp>
      <p:sp>
        <p:nvSpPr>
          <p:cNvPr id="5" name="Footer Placeholder 4"/>
          <p:cNvSpPr>
            <a:spLocks noGrp="1"/>
          </p:cNvSpPr>
          <p:nvPr>
            <p:ph type="ftr" sz="quarter" idx="11"/>
          </p:nvPr>
        </p:nvSpPr>
        <p:spPr>
          <a:xfrm>
            <a:off x="459742" y="5300853"/>
            <a:ext cx="6540148" cy="309765"/>
          </a:xfrm>
        </p:spPr>
        <p:txBody>
          <a:bodyPr/>
          <a:lstStyle/>
          <a:p>
            <a:r>
              <a:rPr lang="fi-FI"/>
              <a:t>Sanna Ahvenharju - FFRC</a:t>
            </a:r>
            <a:endParaRPr lang="fi-FI" dirty="0"/>
          </a:p>
        </p:txBody>
      </p:sp>
      <p:sp>
        <p:nvSpPr>
          <p:cNvPr id="7" name="Rectangle 6"/>
          <p:cNvSpPr/>
          <p:nvPr/>
        </p:nvSpPr>
        <p:spPr bwMode="white">
          <a:xfrm>
            <a:off x="6130187" y="0"/>
            <a:ext cx="321819" cy="5818188"/>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7195664" y="517172"/>
            <a:ext cx="229870" cy="5301016"/>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7195665" y="0"/>
            <a:ext cx="229870" cy="452526"/>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7082986" y="83676"/>
            <a:ext cx="452526" cy="285175"/>
          </a:xfrm>
        </p:spPr>
        <p:txBody>
          <a:bodyPr/>
          <a:lstStyle/>
          <a:p>
            <a:fld id="{5D4476AF-5240-47D2-AEC5-7D1B3AC29D25}" type="slidenum">
              <a:rPr lang="fi-FI" smtClean="0"/>
              <a:pPr/>
              <a:t>‹#›</a:t>
            </a:fld>
            <a:endParaRPr lang="fi-FI"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989" y="231650"/>
            <a:ext cx="8122073" cy="738048"/>
          </a:xfrm>
        </p:spPr>
        <p:txBody>
          <a:bodyPr anchor="ctr"/>
          <a:lstStyle>
            <a:lvl1pPr algn="l">
              <a:buNone/>
              <a:defRPr sz="4400" b="0"/>
            </a:lvl1pPr>
          </a:lstStyle>
          <a:p>
            <a:r>
              <a:rPr kumimoji="0" lang="en-US" dirty="0"/>
              <a:t>Contact</a:t>
            </a:r>
          </a:p>
        </p:txBody>
      </p:sp>
      <p:sp>
        <p:nvSpPr>
          <p:cNvPr id="5" name="Date Placeholder 4"/>
          <p:cNvSpPr>
            <a:spLocks noGrp="1"/>
          </p:cNvSpPr>
          <p:nvPr>
            <p:ph type="dt" sz="half" idx="10"/>
          </p:nvPr>
        </p:nvSpPr>
        <p:spPr/>
        <p:txBody>
          <a:bodyPr/>
          <a:lstStyle>
            <a:lvl1pPr algn="r">
              <a:defRPr/>
            </a:lvl1pPr>
          </a:lstStyle>
          <a:p>
            <a:r>
              <a:rPr lang="fi-FI"/>
              <a:t>12.6.2015</a:t>
            </a:r>
            <a:endParaRPr lang="fi-FI"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D4476AF-5240-47D2-AEC5-7D1B3AC29D25}" type="slidenum">
              <a:rPr lang="fi-FI" smtClean="0"/>
              <a:pPr/>
              <a:t>‹#›</a:t>
            </a:fld>
            <a:endParaRPr lang="fi-FI"/>
          </a:p>
        </p:txBody>
      </p:sp>
      <p:sp>
        <p:nvSpPr>
          <p:cNvPr id="3" name="Text Placeholder 2"/>
          <p:cNvSpPr>
            <a:spLocks noGrp="1"/>
          </p:cNvSpPr>
          <p:nvPr>
            <p:ph type="body" idx="2"/>
          </p:nvPr>
        </p:nvSpPr>
        <p:spPr>
          <a:xfrm>
            <a:off x="612987" y="1486871"/>
            <a:ext cx="1609090" cy="3684852"/>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hasCustomPrompt="1"/>
          </p:nvPr>
        </p:nvSpPr>
        <p:spPr>
          <a:xfrm>
            <a:off x="2375322" y="1486871"/>
            <a:ext cx="6436361" cy="3749499"/>
          </a:xfrm>
        </p:spPr>
        <p:txBody>
          <a:bodyPr/>
          <a:lstStyle>
            <a:lvl1pPr eaLnBrk="1" latinLnBrk="0" hangingPunct="1">
              <a:buNone/>
              <a:defRPr/>
            </a:lvl1pPr>
          </a:lstStyle>
          <a:p>
            <a:pPr lvl="0" eaLnBrk="1" latinLnBrk="0" hangingPunct="1"/>
            <a:r>
              <a:rPr lang="en-US" dirty="0"/>
              <a:t>Sanna Ahvenharju</a:t>
            </a:r>
          </a:p>
          <a:p>
            <a:pPr lvl="0" eaLnBrk="1" latinLnBrk="0" hangingPunct="1"/>
            <a:r>
              <a:rPr lang="en-US" dirty="0"/>
              <a:t>Finland Futures Research Centre</a:t>
            </a:r>
          </a:p>
          <a:p>
            <a:pPr lvl="0" eaLnBrk="1" latinLnBrk="0" hangingPunct="1"/>
            <a:r>
              <a:rPr lang="en-US" dirty="0"/>
              <a:t>Turku School of Economics</a:t>
            </a:r>
          </a:p>
          <a:p>
            <a:pPr lvl="0" eaLnBrk="1" latinLnBrk="0" hangingPunct="1"/>
            <a:r>
              <a:rPr lang="en-US" dirty="0"/>
              <a:t>FI – 20014 University of Turku</a:t>
            </a:r>
          </a:p>
          <a:p>
            <a:pPr lvl="0" eaLnBrk="1" latinLnBrk="0" hangingPunct="1"/>
            <a:r>
              <a:rPr lang="en-US" dirty="0"/>
              <a:t>sajoahv@utu.fi</a:t>
            </a:r>
          </a:p>
          <a:p>
            <a:pPr lvl="0" eaLnBrk="1" latinLnBrk="0" hangingPunct="1"/>
            <a:r>
              <a:rPr lang="en-US" dirty="0"/>
              <a:t>users.utu.fi/</a:t>
            </a:r>
            <a:r>
              <a:rPr lang="en-US" dirty="0" err="1"/>
              <a:t>sajoahv</a:t>
            </a:r>
            <a:endParaRPr lang="en-US" dirty="0"/>
          </a:p>
        </p:txBody>
      </p:sp>
      <p:pic>
        <p:nvPicPr>
          <p:cNvPr id="8" name="Picture 7" descr="Sanna Ahvenharju.jpg"/>
          <p:cNvPicPr>
            <a:picLocks noChangeAspect="1"/>
          </p:cNvPicPr>
          <p:nvPr userDrawn="1"/>
        </p:nvPicPr>
        <p:blipFill>
          <a:blip r:embed="rId2"/>
          <a:stretch>
            <a:fillRect/>
          </a:stretch>
        </p:blipFill>
        <p:spPr>
          <a:xfrm>
            <a:off x="655320" y="1527335"/>
            <a:ext cx="1402881" cy="148913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p:spTree>
      <p:nvGrpSpPr>
        <p:cNvPr id="1" name=""/>
        <p:cNvGrpSpPr/>
        <p:nvPr/>
      </p:nvGrpSpPr>
      <p:grpSpPr>
        <a:xfrm>
          <a:off x="0" y="0"/>
          <a:ext cx="0" cy="0"/>
          <a:chOff x="0" y="0"/>
          <a:chExt cx="0" cy="0"/>
        </a:xfrm>
      </p:grpSpPr>
      <p:sp>
        <p:nvSpPr>
          <p:cNvPr id="13" name="Otsikko 1"/>
          <p:cNvSpPr>
            <a:spLocks noGrp="1"/>
          </p:cNvSpPr>
          <p:nvPr>
            <p:ph type="title" hasCustomPrompt="1"/>
          </p:nvPr>
        </p:nvSpPr>
        <p:spPr>
          <a:xfrm>
            <a:off x="832182" y="1214420"/>
            <a:ext cx="7530437" cy="528805"/>
          </a:xfrm>
          <a:prstGeom prst="rect">
            <a:avLst/>
          </a:prstGeom>
        </p:spPr>
        <p:txBody>
          <a:bodyPr vert="horz"/>
          <a:lstStyle>
            <a:lvl1pPr algn="l">
              <a:defRPr sz="2376"/>
            </a:lvl1pPr>
          </a:lstStyle>
          <a:p>
            <a:r>
              <a:rPr lang="fi-FI" dirty="0" err="1"/>
              <a:t>Heading</a:t>
            </a:r>
            <a:r>
              <a:rPr lang="fi-FI" dirty="0"/>
              <a:t> </a:t>
            </a:r>
          </a:p>
        </p:txBody>
      </p:sp>
    </p:spTree>
    <p:extLst>
      <p:ext uri="{BB962C8B-B14F-4D97-AF65-F5344CB8AC3E}">
        <p14:creationId xmlns:p14="http://schemas.microsoft.com/office/powerpoint/2010/main" val="205832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rt here - small logo">
    <p:spTree>
      <p:nvGrpSpPr>
        <p:cNvPr id="1" name=""/>
        <p:cNvGrpSpPr/>
        <p:nvPr/>
      </p:nvGrpSpPr>
      <p:grpSpPr>
        <a:xfrm>
          <a:off x="0" y="0"/>
          <a:ext cx="0" cy="0"/>
          <a:chOff x="0" y="0"/>
          <a:chExt cx="0" cy="0"/>
        </a:xfrm>
      </p:grpSpPr>
      <p:pic>
        <p:nvPicPr>
          <p:cNvPr id="3" name="tutu_slower.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lum/>
          </a:blip>
          <a:stretch>
            <a:fillRect/>
          </a:stretch>
        </p:blipFill>
        <p:spPr>
          <a:xfrm>
            <a:off x="1990711" y="280430"/>
            <a:ext cx="4857382" cy="2017763"/>
          </a:xfrm>
          <a:prstGeom prst="rect">
            <a:avLst/>
          </a:prstGeom>
        </p:spPr>
      </p:pic>
      <p:sp>
        <p:nvSpPr>
          <p:cNvPr id="4" name="Otsikko 1"/>
          <p:cNvSpPr>
            <a:spLocks noGrp="1"/>
          </p:cNvSpPr>
          <p:nvPr>
            <p:ph type="title" hasCustomPrompt="1"/>
          </p:nvPr>
        </p:nvSpPr>
        <p:spPr>
          <a:xfrm>
            <a:off x="977448" y="2305937"/>
            <a:ext cx="7240355" cy="969698"/>
          </a:xfrm>
          <a:prstGeom prst="rect">
            <a:avLst/>
          </a:prstGeom>
        </p:spPr>
        <p:txBody>
          <a:bodyPr/>
          <a:lstStyle>
            <a:lvl1pPr>
              <a:defRPr sz="2376" b="0" i="0" cap="all"/>
            </a:lvl1pPr>
          </a:lstStyle>
          <a:p>
            <a:r>
              <a:rPr lang="fi-FI" dirty="0" smtClean="0"/>
              <a:t>TITLE</a:t>
            </a:r>
            <a:endParaRPr lang="fi-FI" dirty="0"/>
          </a:p>
        </p:txBody>
      </p:sp>
      <p:sp>
        <p:nvSpPr>
          <p:cNvPr id="10" name="Tekstin paikkamerkki 9"/>
          <p:cNvSpPr>
            <a:spLocks noGrp="1"/>
          </p:cNvSpPr>
          <p:nvPr>
            <p:ph type="body" sz="quarter" idx="10" hasCustomPrompt="1"/>
          </p:nvPr>
        </p:nvSpPr>
        <p:spPr>
          <a:xfrm>
            <a:off x="977448" y="3275635"/>
            <a:ext cx="7240355" cy="308839"/>
          </a:xfrm>
          <a:prstGeom prst="rect">
            <a:avLst/>
          </a:prstGeom>
        </p:spPr>
        <p:txBody>
          <a:bodyPr vert="horz"/>
          <a:lstStyle>
            <a:lvl1pPr marL="242430" marR="0" indent="-242430" algn="ctr" defTabSz="387888" rtl="0" eaLnBrk="1" fontAlgn="auto" latinLnBrk="0" hangingPunct="1">
              <a:lnSpc>
                <a:spcPct val="100000"/>
              </a:lnSpc>
              <a:spcBef>
                <a:spcPct val="20000"/>
              </a:spcBef>
              <a:spcAft>
                <a:spcPts val="0"/>
              </a:spcAft>
              <a:buClrTx/>
              <a:buSzTx/>
              <a:buFont typeface="Arial"/>
              <a:buNone/>
              <a:tabLst/>
              <a:defRPr sz="2036"/>
            </a:lvl1pPr>
          </a:lstStyle>
          <a:p>
            <a:pPr lvl="0"/>
            <a:r>
              <a:rPr lang="fi-FI" dirty="0" err="1" smtClean="0"/>
              <a:t>Subtitle</a:t>
            </a:r>
            <a:endParaRPr lang="fi-FI" dirty="0" smtClean="0"/>
          </a:p>
        </p:txBody>
      </p:sp>
      <p:sp>
        <p:nvSpPr>
          <p:cNvPr id="11" name="Tekstin paikkamerkki 9"/>
          <p:cNvSpPr>
            <a:spLocks noGrp="1"/>
          </p:cNvSpPr>
          <p:nvPr>
            <p:ph type="body" sz="quarter" idx="11" hasCustomPrompt="1"/>
          </p:nvPr>
        </p:nvSpPr>
        <p:spPr>
          <a:xfrm>
            <a:off x="977448" y="3980390"/>
            <a:ext cx="7240355" cy="308839"/>
          </a:xfrm>
          <a:prstGeom prst="rect">
            <a:avLst/>
          </a:prstGeom>
        </p:spPr>
        <p:txBody>
          <a:bodyPr vert="horz"/>
          <a:lstStyle>
            <a:lvl1pPr marL="242430" marR="0" indent="-242430" algn="ctr" defTabSz="387888" rtl="0" eaLnBrk="1" fontAlgn="auto" latinLnBrk="0" hangingPunct="1">
              <a:lnSpc>
                <a:spcPct val="100000"/>
              </a:lnSpc>
              <a:spcBef>
                <a:spcPct val="20000"/>
              </a:spcBef>
              <a:spcAft>
                <a:spcPts val="0"/>
              </a:spcAft>
              <a:buClrTx/>
              <a:buSzTx/>
              <a:buFont typeface="Arial"/>
              <a:buNone/>
              <a:tabLst/>
              <a:defRPr sz="1527" baseline="0"/>
            </a:lvl1pPr>
          </a:lstStyle>
          <a:p>
            <a:pPr lvl="0"/>
            <a:r>
              <a:rPr lang="fi-FI" dirty="0" err="1" smtClean="0"/>
              <a:t>Seminar</a:t>
            </a:r>
            <a:r>
              <a:rPr lang="fi-FI" dirty="0" smtClean="0"/>
              <a:t>, </a:t>
            </a:r>
            <a:r>
              <a:rPr lang="fi-FI" dirty="0" err="1" smtClean="0"/>
              <a:t>place</a:t>
            </a:r>
            <a:r>
              <a:rPr lang="fi-FI" dirty="0" smtClean="0"/>
              <a:t>, </a:t>
            </a:r>
            <a:r>
              <a:rPr lang="fi-FI" dirty="0" err="1" smtClean="0"/>
              <a:t>time</a:t>
            </a:r>
            <a:endParaRPr lang="fi-FI" dirty="0" smtClean="0"/>
          </a:p>
        </p:txBody>
      </p:sp>
      <p:sp>
        <p:nvSpPr>
          <p:cNvPr id="12" name="Tekstin paikkamerkki 9"/>
          <p:cNvSpPr>
            <a:spLocks noGrp="1"/>
          </p:cNvSpPr>
          <p:nvPr>
            <p:ph type="body" sz="quarter" idx="12" hasCustomPrompt="1"/>
          </p:nvPr>
        </p:nvSpPr>
        <p:spPr>
          <a:xfrm>
            <a:off x="977448" y="4518544"/>
            <a:ext cx="7240355" cy="773065"/>
          </a:xfrm>
          <a:prstGeom prst="rect">
            <a:avLst/>
          </a:prstGeom>
        </p:spPr>
        <p:txBody>
          <a:bodyPr vert="horz"/>
          <a:lstStyle>
            <a:lvl1pPr marL="242430" marR="0" indent="-242430" algn="ctr" defTabSz="387888" rtl="0" eaLnBrk="1" fontAlgn="auto" latinLnBrk="0" hangingPunct="1">
              <a:lnSpc>
                <a:spcPct val="100000"/>
              </a:lnSpc>
              <a:spcBef>
                <a:spcPct val="20000"/>
              </a:spcBef>
              <a:spcAft>
                <a:spcPts val="0"/>
              </a:spcAft>
              <a:buClrTx/>
              <a:buSzTx/>
              <a:buFont typeface="Arial"/>
              <a:buNone/>
              <a:tabLst/>
              <a:defRPr sz="1188" baseline="0"/>
            </a:lvl1pPr>
          </a:lstStyle>
          <a:p>
            <a:pPr lvl="0"/>
            <a:r>
              <a:rPr lang="fi-FI" dirty="0" err="1" smtClean="0"/>
              <a:t>Name</a:t>
            </a:r>
            <a:endParaRPr lang="fi-FI" dirty="0" smtClean="0"/>
          </a:p>
          <a:p>
            <a:pPr lvl="0"/>
            <a:r>
              <a:rPr lang="fi-FI" dirty="0" err="1" smtClean="0"/>
              <a:t>Titel</a:t>
            </a:r>
            <a:endParaRPr lang="fi-FI" dirty="0" smtClean="0"/>
          </a:p>
          <a:p>
            <a:pPr lvl="0"/>
            <a:r>
              <a:rPr lang="fi-FI" dirty="0" smtClean="0"/>
              <a:t>Project, </a:t>
            </a:r>
            <a:r>
              <a:rPr lang="fi-FI" dirty="0" err="1" smtClean="0"/>
              <a:t>organisation</a:t>
            </a:r>
            <a:r>
              <a:rPr lang="fi-FI" dirty="0" smtClean="0"/>
              <a:t>, </a:t>
            </a:r>
            <a:r>
              <a:rPr lang="fi-FI" dirty="0" err="1" smtClean="0"/>
              <a:t>contacts</a:t>
            </a:r>
            <a:r>
              <a:rPr lang="fi-FI" dirty="0" smtClean="0"/>
              <a:t> etc.</a:t>
            </a:r>
          </a:p>
        </p:txBody>
      </p:sp>
    </p:spTree>
    <p:extLst>
      <p:ext uri="{BB962C8B-B14F-4D97-AF65-F5344CB8AC3E}">
        <p14:creationId xmlns:p14="http://schemas.microsoft.com/office/powerpoint/2010/main" val="347751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remove" display="0">
                  <p:stCondLst>
                    <p:cond delay="indefinite"/>
                  </p:stCondLst>
                </p:cTn>
                <p:tgtEl>
                  <p:spTgt spid="3"/>
                </p:tgtEl>
              </p:cMediaNode>
            </p:video>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rt here, big logo, animation">
    <p:spTree>
      <p:nvGrpSpPr>
        <p:cNvPr id="1" name=""/>
        <p:cNvGrpSpPr/>
        <p:nvPr/>
      </p:nvGrpSpPr>
      <p:grpSpPr>
        <a:xfrm>
          <a:off x="0" y="0"/>
          <a:ext cx="0" cy="0"/>
          <a:chOff x="0" y="0"/>
          <a:chExt cx="0" cy="0"/>
        </a:xfrm>
      </p:grpSpPr>
      <p:pic>
        <p:nvPicPr>
          <p:cNvPr id="7" name="tutu_slower.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lum/>
          </a:blip>
          <a:stretch>
            <a:fillRect/>
          </a:stretch>
        </p:blipFill>
        <p:spPr>
          <a:xfrm>
            <a:off x="553091" y="1229083"/>
            <a:ext cx="8088619" cy="3360023"/>
          </a:xfrm>
          <a:prstGeom prst="rect">
            <a:avLst/>
          </a:prstGeom>
        </p:spPr>
      </p:pic>
    </p:spTree>
    <p:extLst>
      <p:ext uri="{BB962C8B-B14F-4D97-AF65-F5344CB8AC3E}">
        <p14:creationId xmlns:p14="http://schemas.microsoft.com/office/powerpoint/2010/main" val="21547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1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13" name="Otsikko 1"/>
          <p:cNvSpPr>
            <a:spLocks noGrp="1"/>
          </p:cNvSpPr>
          <p:nvPr>
            <p:ph type="title" hasCustomPrompt="1"/>
          </p:nvPr>
        </p:nvSpPr>
        <p:spPr>
          <a:xfrm>
            <a:off x="832182" y="1214420"/>
            <a:ext cx="7530437" cy="528805"/>
          </a:xfrm>
          <a:prstGeom prst="rect">
            <a:avLst/>
          </a:prstGeom>
        </p:spPr>
        <p:txBody>
          <a:bodyPr vert="horz"/>
          <a:lstStyle>
            <a:lvl1pPr algn="l">
              <a:defRPr sz="2376"/>
            </a:lvl1pPr>
          </a:lstStyle>
          <a:p>
            <a:r>
              <a:rPr lang="fi-FI" dirty="0" err="1" smtClean="0"/>
              <a:t>Heading</a:t>
            </a:r>
            <a:r>
              <a:rPr lang="fi-FI" dirty="0" smtClean="0"/>
              <a:t> </a:t>
            </a:r>
            <a:endParaRPr lang="fi-FI" dirty="0"/>
          </a:p>
        </p:txBody>
      </p:sp>
    </p:spTree>
    <p:extLst>
      <p:ext uri="{BB962C8B-B14F-4D97-AF65-F5344CB8AC3E}">
        <p14:creationId xmlns:p14="http://schemas.microsoft.com/office/powerpoint/2010/main" val="40762443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832182" y="1214420"/>
            <a:ext cx="7530437" cy="528805"/>
          </a:xfrm>
          <a:prstGeom prst="rect">
            <a:avLst/>
          </a:prstGeom>
        </p:spPr>
        <p:txBody>
          <a:bodyPr vert="horz"/>
          <a:lstStyle>
            <a:lvl1pPr algn="l">
              <a:defRPr sz="2376"/>
            </a:lvl1pPr>
          </a:lstStyle>
          <a:p>
            <a:r>
              <a:rPr lang="fi-FI" dirty="0" err="1" smtClean="0"/>
              <a:t>Heading</a:t>
            </a:r>
            <a:endParaRPr lang="fi-FI" dirty="0"/>
          </a:p>
        </p:txBody>
      </p:sp>
      <p:sp>
        <p:nvSpPr>
          <p:cNvPr id="11" name="Tekstin paikkamerkki 9"/>
          <p:cNvSpPr>
            <a:spLocks noGrp="1"/>
          </p:cNvSpPr>
          <p:nvPr>
            <p:ph type="body" sz="quarter" idx="10" hasCustomPrompt="1"/>
          </p:nvPr>
        </p:nvSpPr>
        <p:spPr>
          <a:xfrm>
            <a:off x="832182" y="1832446"/>
            <a:ext cx="7530437" cy="308839"/>
          </a:xfrm>
          <a:prstGeom prst="rect">
            <a:avLst/>
          </a:prstGeom>
        </p:spPr>
        <p:txBody>
          <a:bodyPr vert="horz"/>
          <a:lstStyle>
            <a:lvl1pPr marL="242430" marR="0" indent="-242430" algn="l" defTabSz="387888" rtl="0" eaLnBrk="1" fontAlgn="auto" latinLnBrk="0" hangingPunct="1">
              <a:lnSpc>
                <a:spcPct val="100000"/>
              </a:lnSpc>
              <a:spcBef>
                <a:spcPct val="20000"/>
              </a:spcBef>
              <a:spcAft>
                <a:spcPts val="0"/>
              </a:spcAft>
              <a:buClrTx/>
              <a:buSzTx/>
              <a:buFont typeface="Arial"/>
              <a:buNone/>
              <a:tabLst/>
              <a:defRPr sz="1188"/>
            </a:lvl1pPr>
          </a:lstStyle>
          <a:p>
            <a:pPr lvl="0"/>
            <a:r>
              <a:rPr lang="fi-FI" dirty="0" err="1" smtClean="0"/>
              <a:t>Text</a:t>
            </a:r>
            <a:endParaRPr lang="fi-FI" dirty="0" smtClean="0"/>
          </a:p>
        </p:txBody>
      </p:sp>
      <p:sp>
        <p:nvSpPr>
          <p:cNvPr id="12" name="Tekstin paikkamerkki 9"/>
          <p:cNvSpPr>
            <a:spLocks noGrp="1"/>
          </p:cNvSpPr>
          <p:nvPr>
            <p:ph type="body" sz="quarter" idx="11" hasCustomPrompt="1"/>
          </p:nvPr>
        </p:nvSpPr>
        <p:spPr>
          <a:xfrm>
            <a:off x="832182" y="2216778"/>
            <a:ext cx="7530437" cy="308839"/>
          </a:xfrm>
          <a:prstGeom prst="rect">
            <a:avLst/>
          </a:prstGeom>
        </p:spPr>
        <p:txBody>
          <a:bodyPr vert="horz"/>
          <a:lstStyle>
            <a:lvl1pPr marL="242430" marR="0" indent="-242430" algn="l" defTabSz="387888" rtl="0" eaLnBrk="1" fontAlgn="auto" latinLnBrk="0" hangingPunct="1">
              <a:lnSpc>
                <a:spcPct val="100000"/>
              </a:lnSpc>
              <a:spcBef>
                <a:spcPct val="20000"/>
              </a:spcBef>
              <a:spcAft>
                <a:spcPts val="0"/>
              </a:spcAft>
              <a:buClrTx/>
              <a:buSzTx/>
              <a:buFont typeface="Arial"/>
              <a:buChar char="•"/>
              <a:tabLst/>
              <a:defRPr sz="1188"/>
            </a:lvl1pPr>
          </a:lstStyle>
          <a:p>
            <a:pPr lvl="0"/>
            <a:r>
              <a:rPr lang="fi-FI" dirty="0" err="1" smtClean="0"/>
              <a:t>List</a:t>
            </a:r>
            <a:endParaRPr lang="fi-FI" dirty="0" smtClean="0"/>
          </a:p>
        </p:txBody>
      </p:sp>
    </p:spTree>
    <p:extLst>
      <p:ext uri="{BB962C8B-B14F-4D97-AF65-F5344CB8AC3E}">
        <p14:creationId xmlns:p14="http://schemas.microsoft.com/office/powerpoint/2010/main" val="1882781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9220" y="2327276"/>
            <a:ext cx="7162685" cy="1419530"/>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292931"/>
            <a:ext cx="9194800" cy="96969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357578"/>
            <a:ext cx="1302598" cy="84040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9220" y="1357578"/>
            <a:ext cx="7815580" cy="84040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9220" y="1357578"/>
            <a:ext cx="7662333" cy="840405"/>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lvl1pPr algn="r">
              <a:defRPr/>
            </a:lvl1pPr>
          </a:lstStyle>
          <a:p>
            <a:r>
              <a:rPr lang="fi-FI"/>
              <a:t>12.6.2015</a:t>
            </a:r>
            <a:endParaRPr lang="fi-FI" dirty="0"/>
          </a:p>
        </p:txBody>
      </p:sp>
      <p:sp>
        <p:nvSpPr>
          <p:cNvPr id="13" name="Slide Number Placeholder 12"/>
          <p:cNvSpPr>
            <a:spLocks noGrp="1"/>
          </p:cNvSpPr>
          <p:nvPr>
            <p:ph type="sldNum" sz="quarter" idx="11"/>
          </p:nvPr>
        </p:nvSpPr>
        <p:spPr>
          <a:xfrm>
            <a:off x="0" y="1486870"/>
            <a:ext cx="1302598" cy="595288"/>
          </a:xfrm>
        </p:spPr>
        <p:txBody>
          <a:bodyPr>
            <a:noAutofit/>
          </a:bodyPr>
          <a:lstStyle>
            <a:lvl1pPr>
              <a:defRPr sz="2400">
                <a:solidFill>
                  <a:srgbClr val="FFFFFF"/>
                </a:solidFill>
              </a:defRPr>
            </a:lvl1pPr>
          </a:lstStyle>
          <a:p>
            <a:fld id="{5D4476AF-5240-47D2-AEC5-7D1B3AC29D25}" type="slidenum">
              <a:rPr lang="fi-FI" smtClean="0"/>
              <a:pPr/>
              <a:t>‹#›</a:t>
            </a:fld>
            <a:endParaRPr lang="fi-FI"/>
          </a:p>
        </p:txBody>
      </p:sp>
      <p:sp>
        <p:nvSpPr>
          <p:cNvPr id="14" name="Footer Placeholder 13"/>
          <p:cNvSpPr>
            <a:spLocks noGrp="1"/>
          </p:cNvSpPr>
          <p:nvPr>
            <p:ph type="ftr" sz="quarter" idx="12"/>
          </p:nvPr>
        </p:nvSpPr>
        <p:spPr/>
        <p:txBody>
          <a:bodyPr/>
          <a:lstStyle/>
          <a:p>
            <a:r>
              <a:rPr lang="fi-FI"/>
              <a:t>Sanna Ahvenharju - FFRC</a:t>
            </a:r>
            <a:endParaRPr lang="fi-FI"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text boxes">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9740" y="1055404"/>
            <a:ext cx="8275320" cy="969698"/>
          </a:xfrm>
          <a:prstGeom prst="rect">
            <a:avLst/>
          </a:prstGeom>
        </p:spPr>
        <p:txBody>
          <a:bodyPr/>
          <a:lstStyle>
            <a:lvl1pPr>
              <a:defRPr sz="2376" baseline="0"/>
            </a:lvl1pPr>
          </a:lstStyle>
          <a:p>
            <a:r>
              <a:rPr lang="fi-FI" dirty="0" err="1" smtClean="0"/>
              <a:t>You</a:t>
            </a:r>
            <a:r>
              <a:rPr lang="fi-FI" dirty="0" smtClean="0"/>
              <a:t> </a:t>
            </a:r>
            <a:r>
              <a:rPr lang="fi-FI" dirty="0" err="1" smtClean="0"/>
              <a:t>can</a:t>
            </a:r>
            <a:r>
              <a:rPr lang="fi-FI" dirty="0" smtClean="0"/>
              <a:t> </a:t>
            </a:r>
            <a:r>
              <a:rPr lang="fi-FI" dirty="0" err="1" smtClean="0"/>
              <a:t>edit</a:t>
            </a:r>
            <a:r>
              <a:rPr lang="fi-FI" dirty="0" smtClean="0"/>
              <a:t> the </a:t>
            </a:r>
            <a:r>
              <a:rPr lang="fi-FI" dirty="0" err="1" smtClean="0"/>
              <a:t>style</a:t>
            </a:r>
            <a:r>
              <a:rPr lang="fi-FI" dirty="0" smtClean="0"/>
              <a:t> (</a:t>
            </a:r>
            <a:r>
              <a:rPr lang="fi-FI" dirty="0" err="1" smtClean="0"/>
              <a:t>click</a:t>
            </a:r>
            <a:r>
              <a:rPr lang="fi-FI" dirty="0" smtClean="0"/>
              <a:t>)</a:t>
            </a:r>
            <a:endParaRPr lang="fi-FI" dirty="0"/>
          </a:p>
        </p:txBody>
      </p:sp>
      <p:sp>
        <p:nvSpPr>
          <p:cNvPr id="3" name="Sisällön paikkamerkki 2"/>
          <p:cNvSpPr>
            <a:spLocks noGrp="1"/>
          </p:cNvSpPr>
          <p:nvPr>
            <p:ph sz="half" idx="1" hasCustomPrompt="1"/>
          </p:nvPr>
        </p:nvSpPr>
        <p:spPr>
          <a:xfrm>
            <a:off x="459740" y="2179984"/>
            <a:ext cx="4061037" cy="3111625"/>
          </a:xfrm>
          <a:prstGeom prst="rect">
            <a:avLst/>
          </a:prstGeom>
        </p:spPr>
        <p:txBody>
          <a:bodyPr/>
          <a:lstStyle>
            <a:lvl1pPr>
              <a:defRPr sz="1697"/>
            </a:lvl1pPr>
            <a:lvl2pPr>
              <a:defRPr sz="1697" baseline="0"/>
            </a:lvl2pPr>
            <a:lvl3pPr>
              <a:defRPr sz="1527"/>
            </a:lvl3pPr>
            <a:lvl4pPr>
              <a:defRPr sz="1357" baseline="0"/>
            </a:lvl4pPr>
            <a:lvl5pPr>
              <a:defRPr sz="1188"/>
            </a:lvl5pPr>
            <a:lvl6pPr>
              <a:defRPr sz="1527"/>
            </a:lvl6pPr>
            <a:lvl7pPr>
              <a:defRPr sz="1527"/>
            </a:lvl7pPr>
            <a:lvl8pPr>
              <a:defRPr sz="1527"/>
            </a:lvl8pPr>
            <a:lvl9pPr>
              <a:defRPr sz="1527"/>
            </a:lvl9pPr>
          </a:lstStyle>
          <a:p>
            <a:pPr lvl="0"/>
            <a:r>
              <a:rPr lang="fi-FI" dirty="0" err="1" smtClean="0"/>
              <a:t>Edit</a:t>
            </a:r>
            <a:r>
              <a:rPr lang="fi-FI" dirty="0" smtClean="0"/>
              <a:t> </a:t>
            </a:r>
            <a:r>
              <a:rPr lang="fi-FI" dirty="0" err="1" smtClean="0"/>
              <a:t>text</a:t>
            </a:r>
            <a:r>
              <a:rPr lang="fi-FI" dirty="0" smtClean="0"/>
              <a:t> </a:t>
            </a:r>
            <a:r>
              <a:rPr lang="fi-FI" dirty="0" err="1" smtClean="0"/>
              <a:t>style</a:t>
            </a:r>
            <a:r>
              <a:rPr lang="fi-FI" dirty="0" smtClean="0"/>
              <a:t> - </a:t>
            </a:r>
            <a:r>
              <a:rPr lang="fi-FI" dirty="0" err="1" smtClean="0"/>
              <a:t>click</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fi-FI" dirty="0"/>
          </a:p>
        </p:txBody>
      </p:sp>
      <p:sp>
        <p:nvSpPr>
          <p:cNvPr id="4" name="Sisällön paikkamerkki 3"/>
          <p:cNvSpPr>
            <a:spLocks noGrp="1"/>
          </p:cNvSpPr>
          <p:nvPr>
            <p:ph sz="half" idx="2" hasCustomPrompt="1"/>
          </p:nvPr>
        </p:nvSpPr>
        <p:spPr>
          <a:xfrm>
            <a:off x="4674023" y="2179984"/>
            <a:ext cx="4061037" cy="3111625"/>
          </a:xfrm>
          <a:prstGeom prst="rect">
            <a:avLst/>
          </a:prstGeom>
        </p:spPr>
        <p:txBody>
          <a:bodyPr/>
          <a:lstStyle>
            <a:lvl1pPr>
              <a:defRPr sz="1697"/>
            </a:lvl1pPr>
            <a:lvl2pPr>
              <a:defRPr sz="1697"/>
            </a:lvl2pPr>
            <a:lvl3pPr>
              <a:defRPr sz="1527"/>
            </a:lvl3pPr>
            <a:lvl4pPr>
              <a:defRPr sz="1357"/>
            </a:lvl4pPr>
            <a:lvl5pPr>
              <a:defRPr sz="1188"/>
            </a:lvl5pPr>
            <a:lvl6pPr>
              <a:defRPr sz="1527"/>
            </a:lvl6pPr>
            <a:lvl7pPr>
              <a:defRPr sz="1527"/>
            </a:lvl7pPr>
            <a:lvl8pPr>
              <a:defRPr sz="1527"/>
            </a:lvl8pPr>
            <a:lvl9pPr>
              <a:defRPr sz="1527"/>
            </a:lvl9pPr>
          </a:lstStyle>
          <a:p>
            <a:pPr lvl="0"/>
            <a:r>
              <a:rPr lang="fi-FI" dirty="0" err="1" smtClean="0"/>
              <a:t>Edit</a:t>
            </a:r>
            <a:r>
              <a:rPr lang="fi-FI" dirty="0" smtClean="0"/>
              <a:t> </a:t>
            </a:r>
            <a:r>
              <a:rPr lang="fi-FI" dirty="0" err="1" smtClean="0"/>
              <a:t>text</a:t>
            </a:r>
            <a:r>
              <a:rPr lang="fi-FI" dirty="0" smtClean="0"/>
              <a:t> </a:t>
            </a:r>
            <a:r>
              <a:rPr lang="fi-FI" dirty="0" err="1" smtClean="0"/>
              <a:t>style</a:t>
            </a:r>
            <a:r>
              <a:rPr lang="fi-FI" dirty="0" smtClean="0"/>
              <a:t> - </a:t>
            </a:r>
            <a:r>
              <a:rPr lang="fi-FI" dirty="0" err="1" smtClean="0"/>
              <a:t>click</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fi-FI" dirty="0"/>
          </a:p>
        </p:txBody>
      </p:sp>
    </p:spTree>
    <p:extLst>
      <p:ext uri="{BB962C8B-B14F-4D97-AF65-F5344CB8AC3E}">
        <p14:creationId xmlns:p14="http://schemas.microsoft.com/office/powerpoint/2010/main" val="40624149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Only headin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9740" y="2271336"/>
            <a:ext cx="8275320" cy="969698"/>
          </a:xfrm>
          <a:prstGeom prst="rect">
            <a:avLst/>
          </a:prstGeom>
        </p:spPr>
        <p:txBody>
          <a:bodyPr/>
          <a:lstStyle>
            <a:lvl1pPr>
              <a:defRPr baseline="0"/>
            </a:lvl1pPr>
          </a:lstStyle>
          <a:p>
            <a:r>
              <a:rPr lang="fi-FI" dirty="0" err="1" smtClean="0"/>
              <a:t>You</a:t>
            </a:r>
            <a:r>
              <a:rPr lang="fi-FI" dirty="0" smtClean="0"/>
              <a:t> </a:t>
            </a:r>
            <a:r>
              <a:rPr lang="fi-FI" dirty="0" err="1" smtClean="0"/>
              <a:t>can</a:t>
            </a:r>
            <a:r>
              <a:rPr lang="fi-FI" dirty="0" smtClean="0"/>
              <a:t> </a:t>
            </a:r>
            <a:r>
              <a:rPr lang="fi-FI" dirty="0" err="1" smtClean="0"/>
              <a:t>edit</a:t>
            </a:r>
            <a:r>
              <a:rPr lang="fi-FI" dirty="0" smtClean="0"/>
              <a:t> the </a:t>
            </a:r>
            <a:r>
              <a:rPr lang="fi-FI" dirty="0" err="1" smtClean="0"/>
              <a:t>style</a:t>
            </a:r>
            <a:r>
              <a:rPr lang="fi-FI" dirty="0" smtClean="0"/>
              <a:t> (</a:t>
            </a:r>
            <a:r>
              <a:rPr lang="fi-FI" dirty="0" err="1" smtClean="0"/>
              <a:t>click</a:t>
            </a:r>
            <a:r>
              <a:rPr lang="fi-FI" dirty="0" smtClean="0"/>
              <a:t>)</a:t>
            </a:r>
            <a:endParaRPr lang="fi-FI" dirty="0"/>
          </a:p>
        </p:txBody>
      </p:sp>
    </p:spTree>
    <p:extLst>
      <p:ext uri="{BB962C8B-B14F-4D97-AF65-F5344CB8AC3E}">
        <p14:creationId xmlns:p14="http://schemas.microsoft.com/office/powerpoint/2010/main" val="19543506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9987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1802245" y="1133746"/>
            <a:ext cx="5516880" cy="3028353"/>
          </a:xfrm>
          <a:prstGeom prst="rect">
            <a:avLst/>
          </a:prstGeom>
        </p:spPr>
        <p:txBody>
          <a:bodyPr/>
          <a:lstStyle>
            <a:lvl1pPr marL="0" indent="0">
              <a:buNone/>
              <a:defRPr sz="2715"/>
            </a:lvl1pPr>
            <a:lvl2pPr marL="387888" indent="0">
              <a:buNone/>
              <a:defRPr sz="2376"/>
            </a:lvl2pPr>
            <a:lvl3pPr marL="775777" indent="0">
              <a:buNone/>
              <a:defRPr sz="2036"/>
            </a:lvl3pPr>
            <a:lvl4pPr marL="1163665" indent="0">
              <a:buNone/>
              <a:defRPr sz="1697"/>
            </a:lvl4pPr>
            <a:lvl5pPr marL="1551554" indent="0">
              <a:buNone/>
              <a:defRPr sz="1697"/>
            </a:lvl5pPr>
            <a:lvl6pPr marL="1939442" indent="0">
              <a:buNone/>
              <a:defRPr sz="1697"/>
            </a:lvl6pPr>
            <a:lvl7pPr marL="2327331" indent="0">
              <a:buNone/>
              <a:defRPr sz="1697"/>
            </a:lvl7pPr>
            <a:lvl8pPr marL="2715219" indent="0">
              <a:buNone/>
              <a:defRPr sz="1697"/>
            </a:lvl8pPr>
            <a:lvl9pPr marL="3103108" indent="0">
              <a:buNone/>
              <a:defRPr sz="1697"/>
            </a:lvl9pPr>
          </a:lstStyle>
          <a:p>
            <a:r>
              <a:rPr lang="en-US" smtClean="0"/>
              <a:t>Click icon to add picture</a:t>
            </a:r>
            <a:endParaRPr lang="fi-FI"/>
          </a:p>
        </p:txBody>
      </p:sp>
      <p:sp>
        <p:nvSpPr>
          <p:cNvPr id="4" name="Tekstin paikkamerkki 3"/>
          <p:cNvSpPr>
            <a:spLocks noGrp="1"/>
          </p:cNvSpPr>
          <p:nvPr>
            <p:ph type="body" sz="half" idx="2" hasCustomPrompt="1"/>
          </p:nvPr>
        </p:nvSpPr>
        <p:spPr>
          <a:xfrm>
            <a:off x="1802245" y="4309288"/>
            <a:ext cx="5516880" cy="381024"/>
          </a:xfrm>
          <a:prstGeom prst="rect">
            <a:avLst/>
          </a:prstGeom>
        </p:spPr>
        <p:txBody>
          <a:bodyPr/>
          <a:lstStyle>
            <a:lvl1pPr marL="0" indent="0">
              <a:buNone/>
              <a:defRPr sz="1018"/>
            </a:lvl1pPr>
            <a:lvl2pPr marL="387888" indent="0">
              <a:buNone/>
              <a:defRPr sz="1018"/>
            </a:lvl2pPr>
            <a:lvl3pPr marL="775777" indent="0">
              <a:buNone/>
              <a:defRPr sz="848"/>
            </a:lvl3pPr>
            <a:lvl4pPr marL="1163665" indent="0">
              <a:buNone/>
              <a:defRPr sz="764"/>
            </a:lvl4pPr>
            <a:lvl5pPr marL="1551554" indent="0">
              <a:buNone/>
              <a:defRPr sz="764"/>
            </a:lvl5pPr>
            <a:lvl6pPr marL="1939442" indent="0">
              <a:buNone/>
              <a:defRPr sz="764"/>
            </a:lvl6pPr>
            <a:lvl7pPr marL="2327331" indent="0">
              <a:buNone/>
              <a:defRPr sz="764"/>
            </a:lvl7pPr>
            <a:lvl8pPr marL="2715219" indent="0">
              <a:buNone/>
              <a:defRPr sz="764"/>
            </a:lvl8pPr>
            <a:lvl9pPr marL="3103108" indent="0">
              <a:buNone/>
              <a:defRPr sz="764"/>
            </a:lvl9pPr>
          </a:lstStyle>
          <a:p>
            <a:pPr lvl="0"/>
            <a:r>
              <a:rPr lang="fi-FI" dirty="0" smtClean="0"/>
              <a:t>Picture </a:t>
            </a:r>
            <a:r>
              <a:rPr lang="fi-FI" dirty="0" err="1" smtClean="0"/>
              <a:t>text</a:t>
            </a:r>
            <a:endParaRPr lang="fi-FI" dirty="0" smtClean="0"/>
          </a:p>
        </p:txBody>
      </p:sp>
    </p:spTree>
    <p:extLst>
      <p:ext uri="{BB962C8B-B14F-4D97-AF65-F5344CB8AC3E}">
        <p14:creationId xmlns:p14="http://schemas.microsoft.com/office/powerpoint/2010/main" val="31848938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915" y="1198654"/>
            <a:ext cx="8275320" cy="969698"/>
          </a:xfrm>
          <a:prstGeom prst="rect">
            <a:avLst/>
          </a:prstGeom>
        </p:spPr>
        <p:txBody>
          <a:bodyPr/>
          <a:lstStyle/>
          <a:p>
            <a:r>
              <a:rPr lang="en-US" smtClean="0"/>
              <a:t>Click to edit Master title style</a:t>
            </a:r>
            <a:endParaRPr lang="fi-FI" dirty="0"/>
          </a:p>
        </p:txBody>
      </p:sp>
      <p:sp>
        <p:nvSpPr>
          <p:cNvPr id="3" name="Content Placeholder 2"/>
          <p:cNvSpPr>
            <a:spLocks noGrp="1"/>
          </p:cNvSpPr>
          <p:nvPr>
            <p:ph idx="1"/>
          </p:nvPr>
        </p:nvSpPr>
        <p:spPr>
          <a:xfrm>
            <a:off x="919480" y="2197982"/>
            <a:ext cx="7314336" cy="28107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Rectangle 4"/>
          <p:cNvSpPr>
            <a:spLocks noGrp="1" noChangeArrowheads="1"/>
          </p:cNvSpPr>
          <p:nvPr>
            <p:ph type="dt" sz="half" idx="10"/>
          </p:nvPr>
        </p:nvSpPr>
        <p:spPr>
          <a:xfrm>
            <a:off x="6608762" y="5393945"/>
            <a:ext cx="2370535" cy="242425"/>
          </a:xfrm>
          <a:prstGeom prst="rect">
            <a:avLst/>
          </a:prstGeom>
          <a:ln/>
        </p:spPr>
        <p:txBody>
          <a:bodyPr/>
          <a:lstStyle>
            <a:lvl1pPr>
              <a:defRPr/>
            </a:lvl1pPr>
          </a:lstStyle>
          <a:p>
            <a:pPr defTabSz="387888" fontAlgn="auto">
              <a:spcBef>
                <a:spcPts val="0"/>
              </a:spcBef>
              <a:spcAft>
                <a:spcPts val="0"/>
              </a:spcAft>
              <a:defRPr/>
            </a:pPr>
            <a:r>
              <a:rPr lang="fi-FI" sz="1527" smtClean="0">
                <a:solidFill>
                  <a:srgbClr val="424242"/>
                </a:solidFill>
                <a:latin typeface="Arial"/>
                <a:ea typeface="+mn-ea"/>
              </a:rPr>
              <a:t>pvm</a:t>
            </a:r>
            <a:endParaRPr lang="fi-FI" sz="1527">
              <a:solidFill>
                <a:srgbClr val="424242"/>
              </a:solidFill>
              <a:latin typeface="Arial"/>
              <a:ea typeface="+mn-ea"/>
            </a:endParaRPr>
          </a:p>
        </p:txBody>
      </p:sp>
      <p:sp>
        <p:nvSpPr>
          <p:cNvPr id="5" name="Rectangle 5"/>
          <p:cNvSpPr>
            <a:spLocks noGrp="1" noChangeArrowheads="1"/>
          </p:cNvSpPr>
          <p:nvPr>
            <p:ph type="ftr" sz="quarter" idx="11"/>
          </p:nvPr>
        </p:nvSpPr>
        <p:spPr>
          <a:xfrm>
            <a:off x="215504" y="5454551"/>
            <a:ext cx="3950890" cy="247812"/>
          </a:xfrm>
          <a:prstGeom prst="rect">
            <a:avLst/>
          </a:prstGeom>
          <a:ln/>
        </p:spPr>
        <p:txBody>
          <a:bodyPr/>
          <a:lstStyle>
            <a:lvl1pPr>
              <a:defRPr/>
            </a:lvl1pPr>
          </a:lstStyle>
          <a:p>
            <a:pPr defTabSz="387888" fontAlgn="auto">
              <a:spcBef>
                <a:spcPts val="0"/>
              </a:spcBef>
              <a:spcAft>
                <a:spcPts val="0"/>
              </a:spcAft>
              <a:defRPr/>
            </a:pPr>
            <a:r>
              <a:rPr lang="fi-FI" sz="1527" smtClean="0">
                <a:solidFill>
                  <a:srgbClr val="424242"/>
                </a:solidFill>
                <a:latin typeface="Arial"/>
                <a:ea typeface="+mn-ea"/>
              </a:rPr>
              <a:t>LAITOS/YKSIKKÖ HALUTESSA</a:t>
            </a:r>
            <a:endParaRPr lang="fi-FI" sz="1527">
              <a:solidFill>
                <a:srgbClr val="424242"/>
              </a:solidFill>
              <a:latin typeface="Arial"/>
              <a:ea typeface="+mn-ea"/>
            </a:endParaRPr>
          </a:p>
        </p:txBody>
      </p:sp>
      <p:sp>
        <p:nvSpPr>
          <p:cNvPr id="6" name="Rectangle 6"/>
          <p:cNvSpPr>
            <a:spLocks noGrp="1" noChangeArrowheads="1"/>
          </p:cNvSpPr>
          <p:nvPr>
            <p:ph type="sldNum" sz="quarter" idx="12"/>
          </p:nvPr>
        </p:nvSpPr>
        <p:spPr>
          <a:xfrm>
            <a:off x="6608763" y="242424"/>
            <a:ext cx="2145453" cy="404041"/>
          </a:xfrm>
          <a:prstGeom prst="rect">
            <a:avLst/>
          </a:prstGeom>
          <a:ln/>
        </p:spPr>
        <p:txBody>
          <a:bodyPr/>
          <a:lstStyle>
            <a:lvl1pPr>
              <a:defRPr/>
            </a:lvl1pPr>
          </a:lstStyle>
          <a:p>
            <a:pPr defTabSz="387888" fontAlgn="auto">
              <a:spcBef>
                <a:spcPts val="0"/>
              </a:spcBef>
              <a:spcAft>
                <a:spcPts val="0"/>
              </a:spcAft>
              <a:defRPr/>
            </a:pPr>
            <a:fld id="{DB2F1F1A-FC51-42FD-B08B-DFE83743DAFB}" type="slidenum">
              <a:rPr lang="fi-FI" sz="1527" smtClean="0">
                <a:solidFill>
                  <a:srgbClr val="424242"/>
                </a:solidFill>
                <a:latin typeface="Arial"/>
                <a:ea typeface="+mn-ea"/>
              </a:rPr>
              <a:pPr defTabSz="387888" fontAlgn="auto">
                <a:spcBef>
                  <a:spcPts val="0"/>
                </a:spcBef>
                <a:spcAft>
                  <a:spcPts val="0"/>
                </a:spcAft>
                <a:defRPr/>
              </a:pPr>
              <a:t>‹#›</a:t>
            </a:fld>
            <a:endParaRPr lang="fi-FI" sz="1527" dirty="0">
              <a:solidFill>
                <a:srgbClr val="424242"/>
              </a:solidFill>
              <a:latin typeface="Arial"/>
              <a:ea typeface="+mn-ea"/>
            </a:endParaRPr>
          </a:p>
        </p:txBody>
      </p:sp>
    </p:spTree>
    <p:extLst>
      <p:ext uri="{BB962C8B-B14F-4D97-AF65-F5344CB8AC3E}">
        <p14:creationId xmlns:p14="http://schemas.microsoft.com/office/powerpoint/2010/main" val="382822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6051" y="193941"/>
            <a:ext cx="8198698" cy="840405"/>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lvl1pPr algn="r">
              <a:defRPr/>
            </a:lvl1pPr>
          </a:lstStyle>
          <a:p>
            <a:r>
              <a:rPr lang="fi-FI"/>
              <a:t>12.6.2015</a:t>
            </a:r>
            <a:endParaRPr lang="fi-FI" dirty="0"/>
          </a:p>
        </p:txBody>
      </p:sp>
      <p:sp>
        <p:nvSpPr>
          <p:cNvPr id="5" name="Footer Placeholder 4"/>
          <p:cNvSpPr>
            <a:spLocks noGrp="1"/>
          </p:cNvSpPr>
          <p:nvPr>
            <p:ph type="ftr" sz="quarter" idx="11"/>
          </p:nvPr>
        </p:nvSpPr>
        <p:spPr/>
        <p:txBody>
          <a:bodyPr/>
          <a:lstStyle/>
          <a:p>
            <a:r>
              <a:rPr lang="fi-FI"/>
              <a:t>Sanna Ahvenharju - FFRC</a:t>
            </a:r>
            <a:endParaRPr lang="fi-FI"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D4476AF-5240-47D2-AEC5-7D1B3AC29D25}" type="slidenum">
              <a:rPr lang="fi-FI" smtClean="0"/>
              <a:pPr/>
              <a:t>‹#›</a:t>
            </a:fld>
            <a:endParaRPr lang="fi-FI"/>
          </a:p>
        </p:txBody>
      </p:sp>
      <p:sp>
        <p:nvSpPr>
          <p:cNvPr id="8" name="Content Placeholder 7"/>
          <p:cNvSpPr>
            <a:spLocks noGrp="1"/>
          </p:cNvSpPr>
          <p:nvPr>
            <p:ph sz="quarter" idx="1"/>
          </p:nvPr>
        </p:nvSpPr>
        <p:spPr>
          <a:xfrm>
            <a:off x="616051" y="1357578"/>
            <a:ext cx="8198698" cy="381414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12986" y="1348556"/>
            <a:ext cx="3907790" cy="38787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71818" y="1348556"/>
            <a:ext cx="3907790" cy="38787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lvl1pPr algn="r">
              <a:defRPr/>
            </a:lvl1pPr>
          </a:lstStyle>
          <a:p>
            <a:r>
              <a:rPr lang="fi-FI"/>
              <a:t>12.6.2015</a:t>
            </a:r>
            <a:endParaRPr lang="fi-FI" dirty="0"/>
          </a:p>
        </p:txBody>
      </p:sp>
      <p:sp>
        <p:nvSpPr>
          <p:cNvPr id="10" name="Slide Number Placeholder 9"/>
          <p:cNvSpPr>
            <a:spLocks noGrp="1"/>
          </p:cNvSpPr>
          <p:nvPr>
            <p:ph type="sldNum" sz="quarter" idx="16"/>
          </p:nvPr>
        </p:nvSpPr>
        <p:spPr/>
        <p:txBody>
          <a:bodyPr rtlCol="0"/>
          <a:lstStyle/>
          <a:p>
            <a:fld id="{5D4476AF-5240-47D2-AEC5-7D1B3AC29D25}" type="slidenum">
              <a:rPr lang="fi-FI" smtClean="0"/>
              <a:pPr/>
              <a:t>‹#›</a:t>
            </a:fld>
            <a:endParaRPr lang="fi-FI"/>
          </a:p>
        </p:txBody>
      </p:sp>
      <p:sp>
        <p:nvSpPr>
          <p:cNvPr id="12" name="Footer Placeholder 11"/>
          <p:cNvSpPr>
            <a:spLocks noGrp="1"/>
          </p:cNvSpPr>
          <p:nvPr>
            <p:ph type="ftr" sz="quarter" idx="17"/>
          </p:nvPr>
        </p:nvSpPr>
        <p:spPr/>
        <p:txBody>
          <a:bodyPr rtlCol="0"/>
          <a:lstStyle/>
          <a:p>
            <a:r>
              <a:rPr lang="fi-FI"/>
              <a:t>Sanna Ahvenharju - FFRC</a:t>
            </a:r>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6364" y="231650"/>
            <a:ext cx="8198698" cy="738048"/>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12986" y="2068690"/>
            <a:ext cx="3907790" cy="3038387"/>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27271" y="2068690"/>
            <a:ext cx="3907790" cy="3038387"/>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lvl1pPr algn="r">
              <a:defRPr/>
            </a:lvl1pPr>
          </a:lstStyle>
          <a:p>
            <a:r>
              <a:rPr lang="fi-FI"/>
              <a:t>12.6.2015</a:t>
            </a:r>
            <a:endParaRPr lang="fi-FI" dirty="0"/>
          </a:p>
        </p:txBody>
      </p:sp>
      <p:sp>
        <p:nvSpPr>
          <p:cNvPr id="12" name="Slide Number Placeholder 11"/>
          <p:cNvSpPr>
            <a:spLocks noGrp="1"/>
          </p:cNvSpPr>
          <p:nvPr>
            <p:ph type="sldNum" sz="quarter" idx="16"/>
          </p:nvPr>
        </p:nvSpPr>
        <p:spPr/>
        <p:txBody>
          <a:bodyPr rtlCol="0"/>
          <a:lstStyle/>
          <a:p>
            <a:fld id="{5D4476AF-5240-47D2-AEC5-7D1B3AC29D25}" type="slidenum">
              <a:rPr lang="fi-FI" smtClean="0"/>
              <a:pPr/>
              <a:t>‹#›</a:t>
            </a:fld>
            <a:endParaRPr lang="fi-FI"/>
          </a:p>
        </p:txBody>
      </p:sp>
      <p:sp>
        <p:nvSpPr>
          <p:cNvPr id="14" name="Footer Placeholder 13"/>
          <p:cNvSpPr>
            <a:spLocks noGrp="1"/>
          </p:cNvSpPr>
          <p:nvPr>
            <p:ph type="ftr" sz="quarter" idx="17"/>
          </p:nvPr>
        </p:nvSpPr>
        <p:spPr/>
        <p:txBody>
          <a:bodyPr rtlCol="0"/>
          <a:lstStyle/>
          <a:p>
            <a:r>
              <a:rPr lang="fi-FI"/>
              <a:t>Sanna Ahvenharju - FFRC</a:t>
            </a:r>
            <a:endParaRPr lang="fi-FI" dirty="0"/>
          </a:p>
        </p:txBody>
      </p:sp>
      <p:sp>
        <p:nvSpPr>
          <p:cNvPr id="16" name="Text Placeholder 15"/>
          <p:cNvSpPr>
            <a:spLocks noGrp="1"/>
          </p:cNvSpPr>
          <p:nvPr>
            <p:ph type="body" sz="quarter" idx="1"/>
          </p:nvPr>
        </p:nvSpPr>
        <p:spPr>
          <a:xfrm>
            <a:off x="612986" y="1486870"/>
            <a:ext cx="3907790" cy="543031"/>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27271" y="1486870"/>
            <a:ext cx="3907790" cy="543031"/>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lvl1pPr algn="r">
              <a:defRPr/>
            </a:lvl1pPr>
          </a:lstStyle>
          <a:p>
            <a:r>
              <a:rPr lang="fi-FI"/>
              <a:t>12.6.2015</a:t>
            </a:r>
            <a:endParaRPr lang="fi-FI" dirty="0"/>
          </a:p>
        </p:txBody>
      </p:sp>
      <p:sp>
        <p:nvSpPr>
          <p:cNvPr id="4" name="Footer Placeholder 3"/>
          <p:cNvSpPr>
            <a:spLocks noGrp="1"/>
          </p:cNvSpPr>
          <p:nvPr>
            <p:ph type="ftr" sz="quarter" idx="11"/>
          </p:nvPr>
        </p:nvSpPr>
        <p:spPr/>
        <p:txBody>
          <a:bodyPr/>
          <a:lstStyle/>
          <a:p>
            <a:r>
              <a:rPr lang="fi-FI"/>
              <a:t>Sanna Ahvenharju - FFRC</a:t>
            </a:r>
            <a:endParaRPr lang="fi-FI"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D4476AF-5240-47D2-AEC5-7D1B3AC29D25}"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r>
              <a:rPr lang="fi-FI"/>
              <a:t>12.6.2015</a:t>
            </a:r>
            <a:endParaRPr lang="fi-FI" dirty="0"/>
          </a:p>
        </p:txBody>
      </p:sp>
      <p:sp>
        <p:nvSpPr>
          <p:cNvPr id="3" name="Footer Placeholder 2"/>
          <p:cNvSpPr>
            <a:spLocks noGrp="1"/>
          </p:cNvSpPr>
          <p:nvPr>
            <p:ph type="ftr" sz="quarter" idx="11"/>
          </p:nvPr>
        </p:nvSpPr>
        <p:spPr/>
        <p:txBody>
          <a:bodyPr/>
          <a:lstStyle/>
          <a:p>
            <a:r>
              <a:rPr lang="fi-FI"/>
              <a:t>Sanna Ahvenharju - FFRC</a:t>
            </a:r>
            <a:endParaRPr lang="fi-FI" dirty="0"/>
          </a:p>
        </p:txBody>
      </p:sp>
      <p:sp>
        <p:nvSpPr>
          <p:cNvPr id="4" name="Slide Number Placeholder 3"/>
          <p:cNvSpPr>
            <a:spLocks noGrp="1"/>
          </p:cNvSpPr>
          <p:nvPr>
            <p:ph type="sldNum" sz="quarter" idx="12"/>
          </p:nvPr>
        </p:nvSpPr>
        <p:spPr>
          <a:xfrm>
            <a:off x="0" y="5301017"/>
            <a:ext cx="536363" cy="323233"/>
          </a:xfrm>
        </p:spPr>
        <p:txBody>
          <a:bodyPr/>
          <a:lstStyle>
            <a:lvl1pPr>
              <a:defRPr>
                <a:solidFill>
                  <a:schemeClr val="tx2"/>
                </a:solidFill>
              </a:defRPr>
            </a:lvl1pPr>
          </a:lstStyle>
          <a:p>
            <a:fld id="{5D4476AF-5240-47D2-AEC5-7D1B3AC29D25}"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ideway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a:t>Sanna Ahvenharju - FFRC</a:t>
            </a:r>
            <a:endParaRPr lang="fi-FI" dirty="0"/>
          </a:p>
        </p:txBody>
      </p:sp>
      <p:sp>
        <p:nvSpPr>
          <p:cNvPr id="4" name="Slide Number Placeholder 3"/>
          <p:cNvSpPr>
            <a:spLocks noGrp="1"/>
          </p:cNvSpPr>
          <p:nvPr>
            <p:ph type="sldNum" sz="quarter" idx="12"/>
          </p:nvPr>
        </p:nvSpPr>
        <p:spPr>
          <a:xfrm>
            <a:off x="0" y="5301017"/>
            <a:ext cx="536363" cy="323233"/>
          </a:xfrm>
        </p:spPr>
        <p:txBody>
          <a:bodyPr/>
          <a:lstStyle>
            <a:lvl1pPr>
              <a:defRPr>
                <a:solidFill>
                  <a:schemeClr val="tx2"/>
                </a:solidFill>
              </a:defRPr>
            </a:lvl1pPr>
          </a:lstStyle>
          <a:p>
            <a:fld id="{5D4476AF-5240-47D2-AEC5-7D1B3AC29D25}" type="slidenum">
              <a:rPr lang="fi-FI" smtClean="0"/>
              <a:pPr/>
              <a:t>‹#›</a:t>
            </a:fld>
            <a:endParaRPr lang="fi-FI"/>
          </a:p>
        </p:txBody>
      </p:sp>
      <p:sp>
        <p:nvSpPr>
          <p:cNvPr id="5" name="Vertical Title 1"/>
          <p:cNvSpPr>
            <a:spLocks noGrp="1"/>
          </p:cNvSpPr>
          <p:nvPr>
            <p:ph type="title" orient="vert"/>
          </p:nvPr>
        </p:nvSpPr>
        <p:spPr>
          <a:xfrm>
            <a:off x="7609489" y="517174"/>
            <a:ext cx="1048947" cy="4680140"/>
          </a:xfrm>
        </p:spPr>
        <p:txBody>
          <a:bodyPr vert="vert"/>
          <a:lstStyle/>
          <a:p>
            <a:r>
              <a:rPr kumimoji="0" lang="en-US"/>
              <a:t>Click to edit Master title style</a:t>
            </a:r>
            <a:endParaRPr kumimoji="0" lang="en-US" dirty="0"/>
          </a:p>
        </p:txBody>
      </p:sp>
      <p:sp>
        <p:nvSpPr>
          <p:cNvPr id="6" name="Date Placeholder 3"/>
          <p:cNvSpPr txBox="1">
            <a:spLocks/>
          </p:cNvSpPr>
          <p:nvPr userDrawn="1"/>
        </p:nvSpPr>
        <p:spPr>
          <a:xfrm>
            <a:off x="7483366" y="5301019"/>
            <a:ext cx="1328318" cy="309765"/>
          </a:xfrm>
          <a:prstGeom prst="rect">
            <a:avLst/>
          </a:prstGeom>
        </p:spPr>
        <p:txBody>
          <a:bodyPr vert="horz"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fld id="{3C1B8761-400C-4D49-B6E2-795D8BB4C8BE}" type="datetime1">
              <a:rPr kumimoji="0" lang="fi-FI" sz="1400" b="0" i="0" u="none" strike="noStrike" kern="1200" cap="none" spc="0" normalizeH="0" baseline="0" noProof="0" smtClean="0">
                <a:ln>
                  <a:noFill/>
                </a:ln>
                <a:solidFill>
                  <a:schemeClr val="tx2"/>
                </a:solidFill>
                <a:effectLst/>
                <a:uLnTx/>
                <a:uFillTx/>
                <a:latin typeface="Bliss 2 Regular" charset="0"/>
                <a:ea typeface="ＭＳ Ｐゴシック" charset="0"/>
                <a:cs typeface="+mn-cs"/>
              </a:rPr>
              <a:pPr marL="0" marR="0" lvl="0" indent="0" algn="l" defTabSz="914400" rtl="0" eaLnBrk="1" fontAlgn="base" latinLnBrk="0" hangingPunct="1">
                <a:lnSpc>
                  <a:spcPct val="100000"/>
                </a:lnSpc>
                <a:spcBef>
                  <a:spcPct val="0"/>
                </a:spcBef>
                <a:spcAft>
                  <a:spcPct val="0"/>
                </a:spcAft>
                <a:buClrTx/>
                <a:buSzTx/>
                <a:buFontTx/>
                <a:buNone/>
                <a:tabLst/>
                <a:defRPr/>
              </a:pPr>
              <a:t>29.4.2017</a:t>
            </a:fld>
            <a:endParaRPr kumimoji="0" lang="fi-FI" sz="1400" b="0" i="0" u="none" strike="noStrike" kern="1200" cap="none" spc="0" normalizeH="0" baseline="0" noProof="0" dirty="0">
              <a:ln>
                <a:noFill/>
              </a:ln>
              <a:solidFill>
                <a:schemeClr val="tx2"/>
              </a:solidFill>
              <a:effectLst/>
              <a:uLnTx/>
              <a:uFillTx/>
              <a:latin typeface="Bliss 2 Regular" charset="0"/>
              <a:ea typeface="ＭＳ Ｐゴシック" charset="0"/>
              <a:cs typeface="+mn-cs"/>
            </a:endParaRPr>
          </a:p>
        </p:txBody>
      </p:sp>
      <p:sp>
        <p:nvSpPr>
          <p:cNvPr id="7" name="Rectangle 6"/>
          <p:cNvSpPr/>
          <p:nvPr userDrawn="1"/>
        </p:nvSpPr>
        <p:spPr>
          <a:xfrm>
            <a:off x="7195664" y="517172"/>
            <a:ext cx="229870" cy="5301016"/>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userDrawn="1"/>
        </p:nvSpPr>
        <p:spPr>
          <a:xfrm>
            <a:off x="7195665" y="0"/>
            <a:ext cx="229870" cy="452526"/>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Slide Number Placeholder 5"/>
          <p:cNvSpPr txBox="1">
            <a:spLocks/>
          </p:cNvSpPr>
          <p:nvPr userDrawn="1"/>
        </p:nvSpPr>
        <p:spPr>
          <a:xfrm rot="5400000">
            <a:off x="7082986" y="83676"/>
            <a:ext cx="452526" cy="285175"/>
          </a:xfrm>
          <a:prstGeom prst="rect">
            <a:avLst/>
          </a:prstGeom>
        </p:spPr>
        <p:txBody>
          <a:bodyPr vert="horz" anchor="ctr" anchorCtr="0">
            <a:normAutofit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dirty="0">
              <a:ln>
                <a:noFill/>
              </a:ln>
              <a:solidFill>
                <a:srgbClr val="FFFFFF"/>
              </a:solidFill>
              <a:effectLst/>
              <a:uLnTx/>
              <a:uFillTx/>
              <a:latin typeface="Bliss 2 Regular" charset="0"/>
              <a:ea typeface="ＭＳ Ｐゴシック" charset="0"/>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r>
              <a:rPr lang="fi-FI"/>
              <a:t>12.6.2015</a:t>
            </a:r>
            <a:endParaRPr lang="fi-FI" dirty="0"/>
          </a:p>
        </p:txBody>
      </p:sp>
      <p:sp>
        <p:nvSpPr>
          <p:cNvPr id="3" name="Footer Placeholder 2"/>
          <p:cNvSpPr>
            <a:spLocks noGrp="1"/>
          </p:cNvSpPr>
          <p:nvPr>
            <p:ph type="ftr" sz="quarter" idx="11"/>
          </p:nvPr>
        </p:nvSpPr>
        <p:spPr/>
        <p:txBody>
          <a:bodyPr/>
          <a:lstStyle/>
          <a:p>
            <a:r>
              <a:rPr lang="fi-FI"/>
              <a:t>Sanna Ahvenharju - FFRC</a:t>
            </a:r>
            <a:endParaRPr lang="fi-FI" dirty="0"/>
          </a:p>
        </p:txBody>
      </p:sp>
      <p:sp>
        <p:nvSpPr>
          <p:cNvPr id="5" name="Rectangle 4"/>
          <p:cNvSpPr/>
          <p:nvPr userDrawn="1"/>
        </p:nvSpPr>
        <p:spPr>
          <a:xfrm rot="16200000">
            <a:off x="4594449" y="516433"/>
            <a:ext cx="238887" cy="8187559"/>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Rectangle 5"/>
          <p:cNvSpPr/>
          <p:nvPr userDrawn="1"/>
        </p:nvSpPr>
        <p:spPr>
          <a:xfrm>
            <a:off x="1" y="4477410"/>
            <a:ext cx="515006" cy="25224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4" name="Slide Number Placeholder 3"/>
          <p:cNvSpPr>
            <a:spLocks noGrp="1"/>
          </p:cNvSpPr>
          <p:nvPr>
            <p:ph type="sldNum" sz="quarter" idx="12"/>
          </p:nvPr>
        </p:nvSpPr>
        <p:spPr>
          <a:xfrm>
            <a:off x="0" y="4466898"/>
            <a:ext cx="536363" cy="274478"/>
          </a:xfrm>
        </p:spPr>
        <p:txBody>
          <a:bodyPr/>
          <a:lstStyle>
            <a:lvl1pPr>
              <a:defRPr>
                <a:solidFill>
                  <a:schemeClr val="bg1"/>
                </a:solidFill>
              </a:defRPr>
            </a:lvl1pPr>
          </a:lstStyle>
          <a:p>
            <a:fld id="{5D4476AF-5240-47D2-AEC5-7D1B3AC29D25}" type="slidenum">
              <a:rPr lang="fi-FI" smtClean="0"/>
              <a:pPr/>
              <a:t>‹#›</a:t>
            </a:fld>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4.jp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12987" y="193941"/>
            <a:ext cx="8198698" cy="840405"/>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6051" y="1357577"/>
            <a:ext cx="8198698" cy="384000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29867" y="5301017"/>
            <a:ext cx="2681817" cy="309765"/>
          </a:xfrm>
          <a:prstGeom prst="rect">
            <a:avLst/>
          </a:prstGeom>
        </p:spPr>
        <p:txBody>
          <a:bodyPr vert="horz" anchor="ctr" anchorCtr="0"/>
          <a:lstStyle>
            <a:lvl1pPr algn="l" eaLnBrk="1" latinLnBrk="0" hangingPunct="1">
              <a:defRPr kumimoji="0" sz="1400">
                <a:solidFill>
                  <a:schemeClr val="tx2"/>
                </a:solidFill>
              </a:defRPr>
            </a:lvl1pPr>
          </a:lstStyle>
          <a:p>
            <a:pPr algn="r"/>
            <a:r>
              <a:rPr lang="fi-FI"/>
              <a:t>12.6.2015</a:t>
            </a:r>
            <a:endParaRPr lang="fi-FI" dirty="0"/>
          </a:p>
        </p:txBody>
      </p:sp>
      <p:sp>
        <p:nvSpPr>
          <p:cNvPr id="3" name="Footer Placeholder 2"/>
          <p:cNvSpPr>
            <a:spLocks noGrp="1"/>
          </p:cNvSpPr>
          <p:nvPr>
            <p:ph type="ftr" sz="quarter" idx="3"/>
          </p:nvPr>
        </p:nvSpPr>
        <p:spPr>
          <a:xfrm>
            <a:off x="612987" y="5300852"/>
            <a:ext cx="5451201" cy="309765"/>
          </a:xfrm>
          <a:prstGeom prst="rect">
            <a:avLst/>
          </a:prstGeom>
        </p:spPr>
        <p:txBody>
          <a:bodyPr vert="horz" anchor="ctr"/>
          <a:lstStyle>
            <a:lvl1pPr algn="l" eaLnBrk="1" latinLnBrk="0" hangingPunct="1">
              <a:defRPr kumimoji="0" sz="1400">
                <a:solidFill>
                  <a:schemeClr val="tx2"/>
                </a:solidFill>
              </a:defRPr>
            </a:lvl1pPr>
          </a:lstStyle>
          <a:p>
            <a:r>
              <a:rPr lang="fi-FI"/>
              <a:t>Sanna Ahvenharju - FFRC</a:t>
            </a:r>
            <a:endParaRPr lang="fi-FI" dirty="0"/>
          </a:p>
        </p:txBody>
      </p:sp>
      <p:sp>
        <p:nvSpPr>
          <p:cNvPr id="7" name="Rectangle 6"/>
          <p:cNvSpPr/>
          <p:nvPr/>
        </p:nvSpPr>
        <p:spPr bwMode="white">
          <a:xfrm>
            <a:off x="0" y="1047274"/>
            <a:ext cx="9194800" cy="27151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086062"/>
            <a:ext cx="536363" cy="1939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3831" y="1086062"/>
            <a:ext cx="8600969" cy="19394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079328"/>
            <a:ext cx="536363" cy="207408"/>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D4476AF-5240-47D2-AEC5-7D1B3AC29D25}"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732" r:id="rId1"/>
    <p:sldLayoutId id="2147483748" r:id="rId2"/>
    <p:sldLayoutId id="2147483733" r:id="rId3"/>
    <p:sldLayoutId id="2147483735" r:id="rId4"/>
    <p:sldLayoutId id="2147483749" r:id="rId5"/>
    <p:sldLayoutId id="2147483737" r:id="rId6"/>
    <p:sldLayoutId id="2147483738" r:id="rId7"/>
    <p:sldLayoutId id="2147483753" r:id="rId8"/>
    <p:sldLayoutId id="2147483754" r:id="rId9"/>
    <p:sldLayoutId id="2147483740" r:id="rId10"/>
    <p:sldLayoutId id="2147483739" r:id="rId11"/>
    <p:sldLayoutId id="2147483750" r:id="rId12"/>
    <p:sldLayoutId id="2147483751" r:id="rId13"/>
    <p:sldLayoutId id="2147483747" r:id="rId14"/>
    <p:sldLayoutId id="2147483770" r:id="rId15"/>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Kuva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10338"/>
            <a:ext cx="9194799" cy="5835660"/>
          </a:xfrm>
          <a:prstGeom prst="rect">
            <a:avLst/>
          </a:prstGeom>
        </p:spPr>
      </p:pic>
      <p:pic>
        <p:nvPicPr>
          <p:cNvPr id="5" name="Kuva 4" descr="ty_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829" y="231755"/>
            <a:ext cx="1411013" cy="367784"/>
          </a:xfrm>
          <a:prstGeom prst="rect">
            <a:avLst/>
          </a:prstGeom>
        </p:spPr>
      </p:pic>
      <p:pic>
        <p:nvPicPr>
          <p:cNvPr id="8" name="Kuva 7" descr="TuTu_logo_engl copy.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12598" y="4911342"/>
            <a:ext cx="2177110" cy="677166"/>
          </a:xfrm>
          <a:prstGeom prst="rect">
            <a:avLst/>
          </a:prstGeom>
        </p:spPr>
      </p:pic>
    </p:spTree>
    <p:extLst>
      <p:ext uri="{BB962C8B-B14F-4D97-AF65-F5344CB8AC3E}">
        <p14:creationId xmlns:p14="http://schemas.microsoft.com/office/powerpoint/2010/main" val="247305993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timing>
    <p:tnLst>
      <p:par>
        <p:cTn id="1" dur="indefinite" restart="never" nodeType="tmRoot"/>
      </p:par>
    </p:tnLst>
  </p:timing>
  <p:txStyles>
    <p:titleStyle>
      <a:lvl1pPr algn="ctr" defTabSz="387888" rtl="0" eaLnBrk="1" latinLnBrk="0" hangingPunct="1">
        <a:spcBef>
          <a:spcPct val="0"/>
        </a:spcBef>
        <a:buNone/>
        <a:defRPr sz="3733" kern="1200">
          <a:solidFill>
            <a:schemeClr val="tx1"/>
          </a:solidFill>
          <a:latin typeface="+mj-lt"/>
          <a:ea typeface="+mj-ea"/>
          <a:cs typeface="+mj-cs"/>
        </a:defRPr>
      </a:lvl1pPr>
    </p:titleStyle>
    <p:bodyStyle>
      <a:lvl1pPr marL="290916" indent="-290916" algn="l" defTabSz="387888" rtl="0" eaLnBrk="1" latinLnBrk="0" hangingPunct="1">
        <a:spcBef>
          <a:spcPct val="20000"/>
        </a:spcBef>
        <a:buFont typeface="Arial"/>
        <a:buChar char="•"/>
        <a:defRPr sz="2715" kern="1200">
          <a:solidFill>
            <a:schemeClr val="tx1"/>
          </a:solidFill>
          <a:latin typeface="+mn-lt"/>
          <a:ea typeface="+mn-ea"/>
          <a:cs typeface="+mn-cs"/>
        </a:defRPr>
      </a:lvl1pPr>
      <a:lvl2pPr marL="630319" indent="-242430" algn="l" defTabSz="387888" rtl="0" eaLnBrk="1" latinLnBrk="0" hangingPunct="1">
        <a:spcBef>
          <a:spcPct val="20000"/>
        </a:spcBef>
        <a:buFont typeface="Arial"/>
        <a:buChar char="–"/>
        <a:defRPr sz="2376" kern="1200">
          <a:solidFill>
            <a:srgbClr val="212121"/>
          </a:solidFill>
          <a:latin typeface="+mn-lt"/>
          <a:ea typeface="+mn-ea"/>
          <a:cs typeface="+mn-cs"/>
        </a:defRPr>
      </a:lvl2pPr>
      <a:lvl3pPr marL="969721" indent="-193944" algn="l" defTabSz="387888" rtl="0" eaLnBrk="1" latinLnBrk="0" hangingPunct="1">
        <a:spcBef>
          <a:spcPct val="20000"/>
        </a:spcBef>
        <a:buFont typeface="Arial"/>
        <a:buChar char="•"/>
        <a:defRPr sz="2036" kern="1200">
          <a:solidFill>
            <a:srgbClr val="212121"/>
          </a:solidFill>
          <a:latin typeface="+mn-lt"/>
          <a:ea typeface="+mn-ea"/>
          <a:cs typeface="+mn-cs"/>
        </a:defRPr>
      </a:lvl3pPr>
      <a:lvl4pPr marL="1357610" indent="-193944" algn="l" defTabSz="387888" rtl="0" eaLnBrk="1" latinLnBrk="0" hangingPunct="1">
        <a:spcBef>
          <a:spcPct val="20000"/>
        </a:spcBef>
        <a:buFont typeface="Arial"/>
        <a:buChar char="–"/>
        <a:defRPr sz="1697" kern="1200">
          <a:solidFill>
            <a:srgbClr val="212121"/>
          </a:solidFill>
          <a:latin typeface="+mn-lt"/>
          <a:ea typeface="+mn-ea"/>
          <a:cs typeface="+mn-cs"/>
        </a:defRPr>
      </a:lvl4pPr>
      <a:lvl5pPr marL="1745498" indent="-193944" algn="l" defTabSz="387888" rtl="0" eaLnBrk="1" latinLnBrk="0" hangingPunct="1">
        <a:spcBef>
          <a:spcPct val="20000"/>
        </a:spcBef>
        <a:buFont typeface="Arial"/>
        <a:buChar char="»"/>
        <a:defRPr sz="1697" kern="1200">
          <a:solidFill>
            <a:srgbClr val="212121"/>
          </a:solidFill>
          <a:latin typeface="+mn-lt"/>
          <a:ea typeface="+mn-ea"/>
          <a:cs typeface="+mn-cs"/>
        </a:defRPr>
      </a:lvl5pPr>
      <a:lvl6pPr marL="2133387" indent="-193944" algn="l" defTabSz="387888" rtl="0" eaLnBrk="1" latinLnBrk="0" hangingPunct="1">
        <a:spcBef>
          <a:spcPct val="20000"/>
        </a:spcBef>
        <a:buFont typeface="Arial"/>
        <a:buChar char="•"/>
        <a:defRPr sz="1697" kern="1200">
          <a:solidFill>
            <a:schemeClr val="tx1"/>
          </a:solidFill>
          <a:latin typeface="+mn-lt"/>
          <a:ea typeface="+mn-ea"/>
          <a:cs typeface="+mn-cs"/>
        </a:defRPr>
      </a:lvl6pPr>
      <a:lvl7pPr marL="2521275" indent="-193944" algn="l" defTabSz="387888" rtl="0" eaLnBrk="1" latinLnBrk="0" hangingPunct="1">
        <a:spcBef>
          <a:spcPct val="20000"/>
        </a:spcBef>
        <a:buFont typeface="Arial"/>
        <a:buChar char="•"/>
        <a:defRPr sz="1697" kern="1200">
          <a:solidFill>
            <a:schemeClr val="tx1"/>
          </a:solidFill>
          <a:latin typeface="+mn-lt"/>
          <a:ea typeface="+mn-ea"/>
          <a:cs typeface="+mn-cs"/>
        </a:defRPr>
      </a:lvl7pPr>
      <a:lvl8pPr marL="2909164" indent="-193944" algn="l" defTabSz="387888" rtl="0" eaLnBrk="1" latinLnBrk="0" hangingPunct="1">
        <a:spcBef>
          <a:spcPct val="20000"/>
        </a:spcBef>
        <a:buFont typeface="Arial"/>
        <a:buChar char="•"/>
        <a:defRPr sz="1697" kern="1200">
          <a:solidFill>
            <a:schemeClr val="tx1"/>
          </a:solidFill>
          <a:latin typeface="+mn-lt"/>
          <a:ea typeface="+mn-ea"/>
          <a:cs typeface="+mn-cs"/>
        </a:defRPr>
      </a:lvl8pPr>
      <a:lvl9pPr marL="3297052" indent="-193944" algn="l" defTabSz="387888" rtl="0" eaLnBrk="1" latinLnBrk="0" hangingPunct="1">
        <a:spcBef>
          <a:spcPct val="20000"/>
        </a:spcBef>
        <a:buFont typeface="Arial"/>
        <a:buChar char="•"/>
        <a:defRPr sz="1697" kern="1200">
          <a:solidFill>
            <a:schemeClr val="tx1"/>
          </a:solidFill>
          <a:latin typeface="+mn-lt"/>
          <a:ea typeface="+mn-ea"/>
          <a:cs typeface="+mn-cs"/>
        </a:defRPr>
      </a:lvl9pPr>
    </p:bodyStyle>
    <p:otherStyle>
      <a:defPPr>
        <a:defRPr lang="fi-FI"/>
      </a:defPPr>
      <a:lvl1pPr marL="0" algn="l" defTabSz="387888" rtl="0" eaLnBrk="1" latinLnBrk="0" hangingPunct="1">
        <a:defRPr sz="1527" kern="1200">
          <a:solidFill>
            <a:schemeClr val="tx1"/>
          </a:solidFill>
          <a:latin typeface="+mn-lt"/>
          <a:ea typeface="+mn-ea"/>
          <a:cs typeface="+mn-cs"/>
        </a:defRPr>
      </a:lvl1pPr>
      <a:lvl2pPr marL="387888" algn="l" defTabSz="387888" rtl="0" eaLnBrk="1" latinLnBrk="0" hangingPunct="1">
        <a:defRPr sz="1527" kern="1200">
          <a:solidFill>
            <a:schemeClr val="tx1"/>
          </a:solidFill>
          <a:latin typeface="+mn-lt"/>
          <a:ea typeface="+mn-ea"/>
          <a:cs typeface="+mn-cs"/>
        </a:defRPr>
      </a:lvl2pPr>
      <a:lvl3pPr marL="775777" algn="l" defTabSz="387888" rtl="0" eaLnBrk="1" latinLnBrk="0" hangingPunct="1">
        <a:defRPr sz="1527" kern="1200">
          <a:solidFill>
            <a:schemeClr val="tx1"/>
          </a:solidFill>
          <a:latin typeface="+mn-lt"/>
          <a:ea typeface="+mn-ea"/>
          <a:cs typeface="+mn-cs"/>
        </a:defRPr>
      </a:lvl3pPr>
      <a:lvl4pPr marL="1163665" algn="l" defTabSz="387888" rtl="0" eaLnBrk="1" latinLnBrk="0" hangingPunct="1">
        <a:defRPr sz="1527" kern="1200">
          <a:solidFill>
            <a:schemeClr val="tx1"/>
          </a:solidFill>
          <a:latin typeface="+mn-lt"/>
          <a:ea typeface="+mn-ea"/>
          <a:cs typeface="+mn-cs"/>
        </a:defRPr>
      </a:lvl4pPr>
      <a:lvl5pPr marL="1551554" algn="l" defTabSz="387888" rtl="0" eaLnBrk="1" latinLnBrk="0" hangingPunct="1">
        <a:defRPr sz="1527" kern="1200">
          <a:solidFill>
            <a:schemeClr val="tx1"/>
          </a:solidFill>
          <a:latin typeface="+mn-lt"/>
          <a:ea typeface="+mn-ea"/>
          <a:cs typeface="+mn-cs"/>
        </a:defRPr>
      </a:lvl5pPr>
      <a:lvl6pPr marL="1939442" algn="l" defTabSz="387888" rtl="0" eaLnBrk="1" latinLnBrk="0" hangingPunct="1">
        <a:defRPr sz="1527" kern="1200">
          <a:solidFill>
            <a:schemeClr val="tx1"/>
          </a:solidFill>
          <a:latin typeface="+mn-lt"/>
          <a:ea typeface="+mn-ea"/>
          <a:cs typeface="+mn-cs"/>
        </a:defRPr>
      </a:lvl6pPr>
      <a:lvl7pPr marL="2327331" algn="l" defTabSz="387888" rtl="0" eaLnBrk="1" latinLnBrk="0" hangingPunct="1">
        <a:defRPr sz="1527" kern="1200">
          <a:solidFill>
            <a:schemeClr val="tx1"/>
          </a:solidFill>
          <a:latin typeface="+mn-lt"/>
          <a:ea typeface="+mn-ea"/>
          <a:cs typeface="+mn-cs"/>
        </a:defRPr>
      </a:lvl7pPr>
      <a:lvl8pPr marL="2715219" algn="l" defTabSz="387888" rtl="0" eaLnBrk="1" latinLnBrk="0" hangingPunct="1">
        <a:defRPr sz="1527" kern="1200">
          <a:solidFill>
            <a:schemeClr val="tx1"/>
          </a:solidFill>
          <a:latin typeface="+mn-lt"/>
          <a:ea typeface="+mn-ea"/>
          <a:cs typeface="+mn-cs"/>
        </a:defRPr>
      </a:lvl8pPr>
      <a:lvl9pPr marL="3103108" algn="l" defTabSz="387888" rtl="0" eaLnBrk="1" latinLnBrk="0" hangingPunct="1">
        <a:defRPr sz="15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8.jpeg"/><Relationship Id="rId7" Type="http://schemas.openxmlformats.org/officeDocument/2006/relationships/image" Target="../media/image24.jpeg"/><Relationship Id="rId12" Type="http://schemas.openxmlformats.org/officeDocument/2006/relationships/image" Target="../media/image29.gif"/><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6.jpeg"/><Relationship Id="rId11" Type="http://schemas.openxmlformats.org/officeDocument/2006/relationships/image" Target="../media/image28.jpeg"/><Relationship Id="rId5" Type="http://schemas.openxmlformats.org/officeDocument/2006/relationships/image" Target="../media/image19.jpeg"/><Relationship Id="rId10" Type="http://schemas.openxmlformats.org/officeDocument/2006/relationships/image" Target="../media/image27.png"/><Relationship Id="rId4" Type="http://schemas.openxmlformats.org/officeDocument/2006/relationships/image" Target="../media/image17.jpeg"/><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GB" sz="3600" dirty="0" smtClean="0"/>
              <a:t>ONE GLASS-CEILING to SHATTER: </a:t>
            </a:r>
            <a:r>
              <a:rPr lang="en-GB" dirty="0" smtClean="0"/>
              <a:t/>
            </a:r>
            <a:br>
              <a:rPr lang="en-GB" dirty="0" smtClean="0"/>
            </a:br>
            <a:r>
              <a:rPr lang="en-GB" dirty="0" smtClean="0"/>
              <a:t>The CASE OF RADICAL CONSUMPTION POLICY-</a:t>
            </a:r>
            <a:r>
              <a:rPr lang="en-GB" sz="3600" dirty="0" smtClean="0"/>
              <a:t>CHOICES BY FINNISH REGIME REPRESENTATIVES</a:t>
            </a:r>
            <a:br>
              <a:rPr lang="en-GB" sz="3600" dirty="0" smtClean="0"/>
            </a:br>
            <a:r>
              <a:rPr lang="en-GB" sz="3600" dirty="0" smtClean="0"/>
              <a:t/>
            </a:r>
            <a:br>
              <a:rPr lang="en-GB" sz="3600" dirty="0" smtClean="0"/>
            </a:br>
            <a:r>
              <a:rPr lang="en-GB" sz="2200" dirty="0" smtClean="0"/>
              <a:t>Presentation at the ECPR 2017 Joint Sessions “Beyond the Environmental state?”</a:t>
            </a:r>
            <a:endParaRPr lang="en-GB" sz="2200" noProof="0" dirty="0"/>
          </a:p>
        </p:txBody>
      </p:sp>
      <p:sp>
        <p:nvSpPr>
          <p:cNvPr id="6" name="Subtitle 5"/>
          <p:cNvSpPr>
            <a:spLocks noGrp="1"/>
          </p:cNvSpPr>
          <p:nvPr>
            <p:ph type="subTitle" idx="1"/>
          </p:nvPr>
        </p:nvSpPr>
        <p:spPr/>
        <p:txBody>
          <a:bodyPr/>
          <a:lstStyle/>
          <a:p>
            <a:r>
              <a:rPr lang="en-GB" noProof="0" dirty="0"/>
              <a:t>Sanna Ahvenharju, FFRC</a:t>
            </a:r>
          </a:p>
        </p:txBody>
      </p:sp>
      <p:sp>
        <p:nvSpPr>
          <p:cNvPr id="4" name="Date Placeholder 3"/>
          <p:cNvSpPr>
            <a:spLocks noGrp="1"/>
          </p:cNvSpPr>
          <p:nvPr>
            <p:ph type="dt" sz="half" idx="10"/>
          </p:nvPr>
        </p:nvSpPr>
        <p:spPr>
          <a:xfrm>
            <a:off x="-306492" y="5268754"/>
            <a:ext cx="2681817" cy="309765"/>
          </a:xfrm>
        </p:spPr>
        <p:txBody>
          <a:bodyPr/>
          <a:lstStyle/>
          <a:p>
            <a:fld id="{BAF0CE63-16D7-4DFF-8469-A26F3EDC7B35}" type="datetime1">
              <a:rPr lang="fi-FI" smtClean="0"/>
              <a:pPr/>
              <a:t>29.4.2017</a:t>
            </a:fld>
            <a:endParaRPr lang="fi-FI" dirty="0"/>
          </a:p>
        </p:txBody>
      </p:sp>
    </p:spTree>
    <p:extLst>
      <p:ext uri="{BB962C8B-B14F-4D97-AF65-F5344CB8AC3E}">
        <p14:creationId xmlns:p14="http://schemas.microsoft.com/office/powerpoint/2010/main" val="1884104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7854" y="466122"/>
            <a:ext cx="6353373" cy="528805"/>
          </a:xfrm>
        </p:spPr>
        <p:txBody>
          <a:bodyPr>
            <a:normAutofit/>
          </a:bodyPr>
          <a:lstStyle/>
          <a:p>
            <a:r>
              <a:rPr lang="en-GB" sz="2800" noProof="0" dirty="0" smtClean="0">
                <a:solidFill>
                  <a:schemeClr val="tx1"/>
                </a:solidFill>
              </a:rPr>
              <a:t>Five Dimensions of Future Consciousness</a:t>
            </a:r>
            <a:endParaRPr lang="en-GB" sz="2800" noProof="0" dirty="0">
              <a:solidFill>
                <a:schemeClr val="tx1"/>
              </a:solidFill>
            </a:endParaRPr>
          </a:p>
        </p:txBody>
      </p:sp>
      <p:graphicFrame>
        <p:nvGraphicFramePr>
          <p:cNvPr id="6" name="Diagram 5"/>
          <p:cNvGraphicFramePr/>
          <p:nvPr>
            <p:extLst>
              <p:ext uri="{D42A27DB-BD31-4B8C-83A1-F6EECF244321}">
                <p14:modId xmlns:p14="http://schemas.microsoft.com/office/powerpoint/2010/main" val="63960550"/>
              </p:ext>
            </p:extLst>
          </p:nvPr>
        </p:nvGraphicFramePr>
        <p:xfrm>
          <a:off x="6428148" y="531113"/>
          <a:ext cx="2626875" cy="4633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437435539"/>
              </p:ext>
            </p:extLst>
          </p:nvPr>
        </p:nvGraphicFramePr>
        <p:xfrm>
          <a:off x="1654067" y="1462663"/>
          <a:ext cx="4439060" cy="38282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39" name="Straight Arrow Connector 1038"/>
          <p:cNvCxnSpPr/>
          <p:nvPr/>
        </p:nvCxnSpPr>
        <p:spPr>
          <a:xfrm flipV="1">
            <a:off x="6104570" y="1854345"/>
            <a:ext cx="690119" cy="875053"/>
          </a:xfrm>
          <a:prstGeom prst="straightConnector1">
            <a:avLst/>
          </a:prstGeom>
          <a:ln w="38100">
            <a:solidFill>
              <a:schemeClr val="accent4">
                <a:lumMod val="40000"/>
                <a:lumOff val="60000"/>
                <a:alpha val="93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6104570" y="2186968"/>
            <a:ext cx="690119" cy="542430"/>
          </a:xfrm>
          <a:prstGeom prst="straightConnector1">
            <a:avLst/>
          </a:prstGeom>
          <a:ln w="38100">
            <a:solidFill>
              <a:schemeClr val="accent4">
                <a:lumMod val="40000"/>
                <a:lumOff val="60000"/>
                <a:alpha val="93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6104570" y="1119438"/>
            <a:ext cx="652713" cy="1038547"/>
          </a:xfrm>
          <a:prstGeom prst="straightConnector1">
            <a:avLst/>
          </a:prstGeom>
          <a:ln w="38100">
            <a:solidFill>
              <a:schemeClr val="accent4">
                <a:lumMod val="40000"/>
                <a:lumOff val="60000"/>
                <a:alpha val="93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6104570" y="759976"/>
            <a:ext cx="652713" cy="1405375"/>
          </a:xfrm>
          <a:prstGeom prst="straightConnector1">
            <a:avLst/>
          </a:prstGeom>
          <a:ln w="38100">
            <a:solidFill>
              <a:schemeClr val="accent4">
                <a:lumMod val="40000"/>
                <a:lumOff val="60000"/>
                <a:alpha val="93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6104570" y="1494018"/>
            <a:ext cx="652713" cy="642351"/>
          </a:xfrm>
          <a:prstGeom prst="straightConnector1">
            <a:avLst/>
          </a:prstGeom>
          <a:ln w="38100">
            <a:solidFill>
              <a:schemeClr val="accent4">
                <a:lumMod val="40000"/>
                <a:lumOff val="60000"/>
                <a:alpha val="93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6127457" y="2544914"/>
            <a:ext cx="629826" cy="543925"/>
          </a:xfrm>
          <a:prstGeom prst="straightConnector1">
            <a:avLst/>
          </a:prstGeom>
          <a:ln w="38100">
            <a:solidFill>
              <a:srgbClr val="8CD893">
                <a:alpha val="92941"/>
              </a:srgb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6127457" y="2847613"/>
            <a:ext cx="629826" cy="241227"/>
          </a:xfrm>
          <a:prstGeom prst="straightConnector1">
            <a:avLst/>
          </a:prstGeom>
          <a:ln w="38100">
            <a:solidFill>
              <a:srgbClr val="8CD893">
                <a:alpha val="92941"/>
              </a:srgb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6123273" y="3912832"/>
            <a:ext cx="634010" cy="343820"/>
          </a:xfrm>
          <a:prstGeom prst="straightConnector1">
            <a:avLst/>
          </a:prstGeom>
          <a:ln w="38100">
            <a:solidFill>
              <a:srgbClr val="8CD893">
                <a:alpha val="92941"/>
              </a:srgb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6123273" y="3218119"/>
            <a:ext cx="634010" cy="342637"/>
          </a:xfrm>
          <a:prstGeom prst="straightConnector1">
            <a:avLst/>
          </a:prstGeom>
          <a:ln w="38100">
            <a:solidFill>
              <a:srgbClr val="8CD893">
                <a:alpha val="92941"/>
              </a:srgb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6123273" y="3560756"/>
            <a:ext cx="634010" cy="9439"/>
          </a:xfrm>
          <a:prstGeom prst="straightConnector1">
            <a:avLst/>
          </a:prstGeom>
          <a:ln w="38100">
            <a:solidFill>
              <a:srgbClr val="8CD893">
                <a:alpha val="92941"/>
              </a:srgb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6104570" y="3589737"/>
            <a:ext cx="652713" cy="297700"/>
          </a:xfrm>
          <a:prstGeom prst="straightConnector1">
            <a:avLst/>
          </a:prstGeom>
          <a:ln w="38100">
            <a:solidFill>
              <a:srgbClr val="8CD893">
                <a:alpha val="92941"/>
              </a:srgb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6127457" y="3973315"/>
            <a:ext cx="629826" cy="541923"/>
          </a:xfrm>
          <a:prstGeom prst="straightConnector1">
            <a:avLst/>
          </a:prstGeom>
          <a:ln w="38100">
            <a:solidFill>
              <a:srgbClr val="8CD893">
                <a:alpha val="92941"/>
              </a:srgb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6104570" y="3934861"/>
            <a:ext cx="652713" cy="966661"/>
          </a:xfrm>
          <a:prstGeom prst="straightConnector1">
            <a:avLst/>
          </a:prstGeom>
          <a:ln w="38100">
            <a:solidFill>
              <a:srgbClr val="8CD893">
                <a:alpha val="92941"/>
              </a:srgbClr>
            </a:solidFill>
            <a:tailEnd type="non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767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smtClean="0"/>
              <a:t>In </a:t>
            </a:r>
            <a:r>
              <a:rPr lang="fi-FI" dirty="0" err="1" smtClean="0"/>
              <a:t>conclusion</a:t>
            </a:r>
            <a:endParaRPr lang="fi-FI" dirty="0"/>
          </a:p>
        </p:txBody>
      </p:sp>
      <p:sp>
        <p:nvSpPr>
          <p:cNvPr id="4" name="Content Placeholder 3"/>
          <p:cNvSpPr>
            <a:spLocks noGrp="1"/>
          </p:cNvSpPr>
          <p:nvPr>
            <p:ph sz="quarter" idx="1"/>
          </p:nvPr>
        </p:nvSpPr>
        <p:spPr/>
        <p:txBody>
          <a:bodyPr/>
          <a:lstStyle/>
          <a:p>
            <a:r>
              <a:rPr lang="fi-FI" dirty="0" smtClean="0"/>
              <a:t>Reporting </a:t>
            </a:r>
            <a:r>
              <a:rPr lang="fi-FI" dirty="0" err="1" smtClean="0"/>
              <a:t>results</a:t>
            </a:r>
            <a:r>
              <a:rPr lang="fi-FI" dirty="0" smtClean="0"/>
              <a:t> </a:t>
            </a:r>
            <a:r>
              <a:rPr lang="fi-FI" dirty="0" err="1" smtClean="0"/>
              <a:t>from</a:t>
            </a:r>
            <a:r>
              <a:rPr lang="fi-FI" dirty="0" smtClean="0"/>
              <a:t> </a:t>
            </a:r>
            <a:r>
              <a:rPr lang="fi-FI" dirty="0" err="1"/>
              <a:t>t</a:t>
            </a:r>
            <a:r>
              <a:rPr lang="fi-FI" dirty="0" err="1" smtClean="0"/>
              <a:t>wo</a:t>
            </a:r>
            <a:r>
              <a:rPr lang="fi-FI" dirty="0" smtClean="0"/>
              <a:t> </a:t>
            </a:r>
            <a:r>
              <a:rPr lang="fi-FI" dirty="0" err="1" smtClean="0"/>
              <a:t>perspectives</a:t>
            </a:r>
            <a:endParaRPr lang="fi-FI" dirty="0" smtClean="0"/>
          </a:p>
          <a:p>
            <a:pPr lvl="1"/>
            <a:r>
              <a:rPr lang="fi-FI" dirty="0" err="1" smtClean="0"/>
              <a:t>Study</a:t>
            </a:r>
            <a:r>
              <a:rPr lang="fi-FI" dirty="0" smtClean="0"/>
              <a:t> of </a:t>
            </a:r>
            <a:r>
              <a:rPr lang="fi-FI" dirty="0" err="1" smtClean="0"/>
              <a:t>transition</a:t>
            </a:r>
            <a:r>
              <a:rPr lang="fi-FI" dirty="0" smtClean="0"/>
              <a:t> </a:t>
            </a:r>
            <a:r>
              <a:rPr lang="fi-FI" dirty="0" err="1" smtClean="0"/>
              <a:t>potential</a:t>
            </a:r>
            <a:r>
              <a:rPr lang="fi-FI" dirty="0" smtClean="0"/>
              <a:t> – </a:t>
            </a:r>
            <a:r>
              <a:rPr lang="fi-FI" dirty="0" err="1" smtClean="0"/>
              <a:t>interview</a:t>
            </a:r>
            <a:r>
              <a:rPr lang="fi-FI" dirty="0" smtClean="0"/>
              <a:t> data</a:t>
            </a:r>
          </a:p>
          <a:p>
            <a:pPr lvl="1"/>
            <a:r>
              <a:rPr lang="fi-FI" dirty="0" err="1" smtClean="0"/>
              <a:t>Study</a:t>
            </a:r>
            <a:r>
              <a:rPr lang="fi-FI" dirty="0" smtClean="0"/>
              <a:t> of </a:t>
            </a:r>
            <a:r>
              <a:rPr lang="fi-FI" dirty="0" err="1" smtClean="0"/>
              <a:t>policy</a:t>
            </a:r>
            <a:r>
              <a:rPr lang="fi-FI" dirty="0" smtClean="0"/>
              <a:t> </a:t>
            </a:r>
            <a:r>
              <a:rPr lang="fi-FI" dirty="0" err="1" smtClean="0"/>
              <a:t>acceptability</a:t>
            </a:r>
            <a:r>
              <a:rPr lang="fi-FI" dirty="0" smtClean="0"/>
              <a:t> – </a:t>
            </a:r>
            <a:r>
              <a:rPr lang="fi-FI" dirty="0" err="1" smtClean="0"/>
              <a:t>eDelphi</a:t>
            </a:r>
            <a:r>
              <a:rPr lang="fi-FI" dirty="0" smtClean="0"/>
              <a:t> data</a:t>
            </a:r>
          </a:p>
          <a:p>
            <a:endParaRPr lang="fi-FI" dirty="0"/>
          </a:p>
        </p:txBody>
      </p:sp>
    </p:spTree>
    <p:extLst>
      <p:ext uri="{BB962C8B-B14F-4D97-AF65-F5344CB8AC3E}">
        <p14:creationId xmlns:p14="http://schemas.microsoft.com/office/powerpoint/2010/main" val="3881500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normAutofit fontScale="90000"/>
          </a:bodyPr>
          <a:lstStyle/>
          <a:p>
            <a:r>
              <a:rPr lang="en-GB" noProof="0" dirty="0"/>
              <a:t>Thank you!</a:t>
            </a:r>
          </a:p>
        </p:txBody>
      </p:sp>
      <p:sp>
        <p:nvSpPr>
          <p:cNvPr id="37" name="Text Placeholder 36"/>
          <p:cNvSpPr>
            <a:spLocks noGrp="1"/>
          </p:cNvSpPr>
          <p:nvPr>
            <p:ph type="body" idx="2"/>
          </p:nvPr>
        </p:nvSpPr>
        <p:spPr>
          <a:xfrm>
            <a:off x="5775184" y="1555232"/>
            <a:ext cx="3001106" cy="1371599"/>
          </a:xfrm>
          <a:solidFill>
            <a:schemeClr val="accent1"/>
          </a:solidFill>
          <a:ln>
            <a:solidFill>
              <a:schemeClr val="accent1"/>
            </a:solidFill>
          </a:ln>
        </p:spPr>
        <p:txBody>
          <a:bodyPr/>
          <a:lstStyle/>
          <a:p>
            <a:r>
              <a:rPr lang="en-GB" sz="2000" dirty="0"/>
              <a:t>Research funded by</a:t>
            </a:r>
          </a:p>
          <a:p>
            <a:endParaRPr lang="en-GB" dirty="0"/>
          </a:p>
        </p:txBody>
      </p:sp>
      <p:sp>
        <p:nvSpPr>
          <p:cNvPr id="25" name="Content Placeholder 24"/>
          <p:cNvSpPr>
            <a:spLocks noGrp="1"/>
          </p:cNvSpPr>
          <p:nvPr>
            <p:ph sz="quarter" idx="1"/>
          </p:nvPr>
        </p:nvSpPr>
        <p:spPr>
          <a:xfrm>
            <a:off x="2272453" y="1486871"/>
            <a:ext cx="3330325" cy="2835747"/>
          </a:xfrm>
        </p:spPr>
        <p:txBody>
          <a:bodyPr>
            <a:normAutofit fontScale="92500"/>
          </a:bodyPr>
          <a:lstStyle/>
          <a:p>
            <a:pPr lvl="0"/>
            <a:r>
              <a:rPr lang="en-GB" sz="2800" noProof="0" dirty="0"/>
              <a:t>Sanna Ahvenharju</a:t>
            </a:r>
          </a:p>
          <a:p>
            <a:pPr lvl="0"/>
            <a:r>
              <a:rPr lang="en-GB" sz="2000" noProof="0" dirty="0"/>
              <a:t>Finland Futures Research Centre</a:t>
            </a:r>
          </a:p>
          <a:p>
            <a:pPr lvl="0"/>
            <a:r>
              <a:rPr lang="en-GB" sz="2000" noProof="0" dirty="0"/>
              <a:t>Turku School of Economics</a:t>
            </a:r>
          </a:p>
          <a:p>
            <a:pPr lvl="0"/>
            <a:r>
              <a:rPr lang="en-GB" sz="2000" noProof="0" dirty="0"/>
              <a:t>FI – 20014 University of Turku</a:t>
            </a:r>
          </a:p>
          <a:p>
            <a:pPr lvl="0"/>
            <a:r>
              <a:rPr lang="en-GB" sz="2000" dirty="0"/>
              <a:t>FINLAND</a:t>
            </a:r>
            <a:endParaRPr lang="en-GB" sz="2000" noProof="0" dirty="0"/>
          </a:p>
          <a:p>
            <a:pPr lvl="0"/>
            <a:r>
              <a:rPr lang="en-GB" sz="2000" b="1" noProof="0" dirty="0">
                <a:solidFill>
                  <a:schemeClr val="tx2">
                    <a:lumMod val="75000"/>
                  </a:schemeClr>
                </a:solidFill>
              </a:rPr>
              <a:t>sanna.ahvenharju@utu.fi</a:t>
            </a:r>
          </a:p>
          <a:p>
            <a:r>
              <a:rPr lang="en-GB" sz="2000" b="1" dirty="0">
                <a:solidFill>
                  <a:schemeClr val="tx2">
                    <a:lumMod val="75000"/>
                  </a:schemeClr>
                </a:solidFill>
              </a:rPr>
              <a:t>http://users.utu.fi/sajoahv </a:t>
            </a:r>
            <a:r>
              <a:rPr lang="en-GB" sz="2000" b="1" u="sng" dirty="0">
                <a:solidFill>
                  <a:schemeClr val="tx2">
                    <a:lumMod val="75000"/>
                  </a:schemeClr>
                </a:solidFill>
              </a:rPr>
              <a:t> </a:t>
            </a:r>
          </a:p>
          <a:p>
            <a:pPr lvl="0"/>
            <a:endParaRPr lang="en-GB" sz="2400" noProof="0" dirty="0"/>
          </a:p>
          <a:p>
            <a:pPr lvl="0"/>
            <a:endParaRPr lang="en-GB" sz="2400" noProof="0" dirty="0"/>
          </a:p>
          <a:p>
            <a:pPr lvl="0"/>
            <a:endParaRPr lang="en-GB" noProof="0" dirty="0"/>
          </a:p>
          <a:p>
            <a:endParaRPr lang="en-GB" dirty="0"/>
          </a:p>
        </p:txBody>
      </p:sp>
      <p:pic>
        <p:nvPicPr>
          <p:cNvPr id="39" name="Picture 38" descr="herlin_logo_en.png"/>
          <p:cNvPicPr>
            <a:picLocks noChangeAspect="1"/>
          </p:cNvPicPr>
          <p:nvPr/>
        </p:nvPicPr>
        <p:blipFill>
          <a:blip r:embed="rId3"/>
          <a:stretch>
            <a:fillRect/>
          </a:stretch>
        </p:blipFill>
        <p:spPr>
          <a:xfrm>
            <a:off x="5876683" y="2241032"/>
            <a:ext cx="2594900" cy="306120"/>
          </a:xfrm>
          <a:prstGeom prst="rect">
            <a:avLst/>
          </a:prstGeom>
        </p:spPr>
      </p:pic>
    </p:spTree>
    <p:extLst>
      <p:ext uri="{BB962C8B-B14F-4D97-AF65-F5344CB8AC3E}">
        <p14:creationId xmlns:p14="http://schemas.microsoft.com/office/powerpoint/2010/main" val="126433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03462" y="5411401"/>
            <a:ext cx="5451201" cy="309765"/>
          </a:xfrm>
        </p:spPr>
        <p:txBody>
          <a:bodyPr/>
          <a:lstStyle/>
          <a:p>
            <a:r>
              <a:rPr lang="fi-FI" dirty="0"/>
              <a:t>Sanna Ahvenharju - FFRC</a:t>
            </a:r>
          </a:p>
        </p:txBody>
      </p:sp>
      <p:graphicFrame>
        <p:nvGraphicFramePr>
          <p:cNvPr id="10" name="Table 9"/>
          <p:cNvGraphicFramePr>
            <a:graphicFrameLocks noGrp="1"/>
          </p:cNvGraphicFramePr>
          <p:nvPr>
            <p:extLst/>
          </p:nvPr>
        </p:nvGraphicFramePr>
        <p:xfrm>
          <a:off x="476252" y="302707"/>
          <a:ext cx="8029574" cy="5046181"/>
        </p:xfrm>
        <a:graphic>
          <a:graphicData uri="http://schemas.openxmlformats.org/drawingml/2006/table">
            <a:tbl>
              <a:tblPr firstRow="1" firstCol="1" bandRow="1">
                <a:tableStyleId>{5C22544A-7EE6-4342-B048-85BDC9FD1C3A}</a:tableStyleId>
              </a:tblPr>
              <a:tblGrid>
                <a:gridCol w="2030360">
                  <a:extLst>
                    <a:ext uri="{9D8B030D-6E8A-4147-A177-3AD203B41FA5}">
                      <a16:colId xmlns="" xmlns:a16="http://schemas.microsoft.com/office/drawing/2014/main" val="20000"/>
                    </a:ext>
                  </a:extLst>
                </a:gridCol>
                <a:gridCol w="486919">
                  <a:extLst>
                    <a:ext uri="{9D8B030D-6E8A-4147-A177-3AD203B41FA5}">
                      <a16:colId xmlns="" xmlns:a16="http://schemas.microsoft.com/office/drawing/2014/main" val="20001"/>
                    </a:ext>
                  </a:extLst>
                </a:gridCol>
                <a:gridCol w="477732">
                  <a:extLst>
                    <a:ext uri="{9D8B030D-6E8A-4147-A177-3AD203B41FA5}">
                      <a16:colId xmlns="" xmlns:a16="http://schemas.microsoft.com/office/drawing/2014/main" val="20002"/>
                    </a:ext>
                  </a:extLst>
                </a:gridCol>
                <a:gridCol w="522840">
                  <a:extLst>
                    <a:ext uri="{9D8B030D-6E8A-4147-A177-3AD203B41FA5}">
                      <a16:colId xmlns="" xmlns:a16="http://schemas.microsoft.com/office/drawing/2014/main" val="20003"/>
                    </a:ext>
                  </a:extLst>
                </a:gridCol>
                <a:gridCol w="450998">
                  <a:extLst>
                    <a:ext uri="{9D8B030D-6E8A-4147-A177-3AD203B41FA5}">
                      <a16:colId xmlns="" xmlns:a16="http://schemas.microsoft.com/office/drawing/2014/main" val="20004"/>
                    </a:ext>
                  </a:extLst>
                </a:gridCol>
                <a:gridCol w="468545">
                  <a:extLst>
                    <a:ext uri="{9D8B030D-6E8A-4147-A177-3AD203B41FA5}">
                      <a16:colId xmlns="" xmlns:a16="http://schemas.microsoft.com/office/drawing/2014/main" val="20005"/>
                    </a:ext>
                  </a:extLst>
                </a:gridCol>
                <a:gridCol w="486919">
                  <a:extLst>
                    <a:ext uri="{9D8B030D-6E8A-4147-A177-3AD203B41FA5}">
                      <a16:colId xmlns="" xmlns:a16="http://schemas.microsoft.com/office/drawing/2014/main" val="20006"/>
                    </a:ext>
                  </a:extLst>
                </a:gridCol>
                <a:gridCol w="99942">
                  <a:extLst>
                    <a:ext uri="{9D8B030D-6E8A-4147-A177-3AD203B41FA5}">
                      <a16:colId xmlns="" xmlns:a16="http://schemas.microsoft.com/office/drawing/2014/main" val="20007"/>
                    </a:ext>
                  </a:extLst>
                </a:gridCol>
                <a:gridCol w="295106">
                  <a:extLst>
                    <a:ext uri="{9D8B030D-6E8A-4147-A177-3AD203B41FA5}">
                      <a16:colId xmlns="" xmlns:a16="http://schemas.microsoft.com/office/drawing/2014/main" val="20008"/>
                    </a:ext>
                  </a:extLst>
                </a:gridCol>
                <a:gridCol w="496106">
                  <a:extLst>
                    <a:ext uri="{9D8B030D-6E8A-4147-A177-3AD203B41FA5}">
                      <a16:colId xmlns="" xmlns:a16="http://schemas.microsoft.com/office/drawing/2014/main" val="20009"/>
                    </a:ext>
                  </a:extLst>
                </a:gridCol>
                <a:gridCol w="269378">
                  <a:extLst>
                    <a:ext uri="{9D8B030D-6E8A-4147-A177-3AD203B41FA5}">
                      <a16:colId xmlns="" xmlns:a16="http://schemas.microsoft.com/office/drawing/2014/main" val="20010"/>
                    </a:ext>
                  </a:extLst>
                </a:gridCol>
                <a:gridCol w="208354">
                  <a:extLst>
                    <a:ext uri="{9D8B030D-6E8A-4147-A177-3AD203B41FA5}">
                      <a16:colId xmlns="" xmlns:a16="http://schemas.microsoft.com/office/drawing/2014/main" val="20011"/>
                    </a:ext>
                  </a:extLst>
                </a:gridCol>
                <a:gridCol w="322252">
                  <a:extLst>
                    <a:ext uri="{9D8B030D-6E8A-4147-A177-3AD203B41FA5}">
                      <a16:colId xmlns="" xmlns:a16="http://schemas.microsoft.com/office/drawing/2014/main" val="20012"/>
                    </a:ext>
                  </a:extLst>
                </a:gridCol>
                <a:gridCol w="618522">
                  <a:extLst>
                    <a:ext uri="{9D8B030D-6E8A-4147-A177-3AD203B41FA5}">
                      <a16:colId xmlns="" xmlns:a16="http://schemas.microsoft.com/office/drawing/2014/main" val="20013"/>
                    </a:ext>
                  </a:extLst>
                </a:gridCol>
                <a:gridCol w="795601">
                  <a:extLst>
                    <a:ext uri="{9D8B030D-6E8A-4147-A177-3AD203B41FA5}">
                      <a16:colId xmlns="" xmlns:a16="http://schemas.microsoft.com/office/drawing/2014/main" val="20014"/>
                    </a:ext>
                  </a:extLst>
                </a:gridCol>
              </a:tblGrid>
              <a:tr h="962024">
                <a:tc gridSpan="15">
                  <a:txBody>
                    <a:bodyPr/>
                    <a:lstStyle/>
                    <a:p>
                      <a:pPr algn="ctr">
                        <a:lnSpc>
                          <a:spcPct val="115000"/>
                        </a:lnSpc>
                        <a:spcAft>
                          <a:spcPts val="0"/>
                        </a:spcAft>
                      </a:pPr>
                      <a:r>
                        <a:rPr lang="en-US" sz="2000" dirty="0">
                          <a:effectLst/>
                        </a:rPr>
                        <a:t>REGIME ACTOR MATRIX – FINNISH CONSUMPTION SOCIETY</a:t>
                      </a:r>
                      <a:endParaRPr lang="fi-FI" sz="2000" dirty="0">
                        <a:effectLst/>
                      </a:endParaRPr>
                    </a:p>
                    <a:p>
                      <a:pPr algn="ctr">
                        <a:lnSpc>
                          <a:spcPct val="115000"/>
                        </a:lnSpc>
                        <a:spcAft>
                          <a:spcPts val="0"/>
                        </a:spcAft>
                      </a:pPr>
                      <a:r>
                        <a:rPr lang="en-US" sz="1600" dirty="0">
                          <a:effectLst/>
                        </a:rPr>
                        <a:t>PEOPLE IN A POSITION OF INFLUENCE / OPINION LEADERS / POWER PLAYERS</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 xmlns:a16="http://schemas.microsoft.com/office/drawing/2014/main" val="10000"/>
                  </a:ext>
                </a:extLst>
              </a:tr>
              <a:tr h="537620">
                <a:tc gridSpan="1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i="1" dirty="0">
                          <a:effectLst/>
                        </a:rPr>
                        <a:t>Field of experience or interest</a:t>
                      </a:r>
                      <a:endParaRPr lang="fi-FI"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endParaRPr lang="fi-FI"/>
                    </a:p>
                  </a:txBody>
                  <a:tcP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endParaRPr lang="fi-FI"/>
                    </a:p>
                  </a:txBody>
                  <a:tcP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endParaRPr lang="fi-FI"/>
                    </a:p>
                  </a:txBody>
                  <a:tcP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endParaRPr lang="fi-FI"/>
                    </a:p>
                  </a:txBody>
                  <a:tcPr/>
                </a:tc>
                <a:tc hMerge="1">
                  <a:txBody>
                    <a:bodyPr/>
                    <a:lstStyle/>
                    <a:p>
                      <a:endParaRPr lang="fi-FI"/>
                    </a:p>
                  </a:txBody>
                  <a:tcP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endParaRPr lang="fi-FI"/>
                    </a:p>
                  </a:txBody>
                  <a:tcP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extLst>
                  <a:ext uri="{0D108BD9-81ED-4DB2-BD59-A6C34878D82A}">
                    <a16:rowId xmlns="" xmlns:a16="http://schemas.microsoft.com/office/drawing/2014/main" val="10001"/>
                  </a:ext>
                </a:extLst>
              </a:tr>
              <a:tr h="537620">
                <a:tc>
                  <a:txBody>
                    <a:bodyPr/>
                    <a:lstStyle/>
                    <a:p>
                      <a:pPr algn="ctr">
                        <a:lnSpc>
                          <a:spcPct val="115000"/>
                        </a:lnSpc>
                        <a:spcAft>
                          <a:spcPts val="0"/>
                        </a:spcAft>
                      </a:pPr>
                      <a:r>
                        <a:rPr lang="en-US" sz="1600" i="1" dirty="0">
                          <a:effectLst/>
                        </a:rPr>
                        <a:t>Sector of influence</a:t>
                      </a:r>
                      <a:endParaRPr lang="fi-FI"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gridSpan="3">
                  <a:txBody>
                    <a:bodyPr/>
                    <a:lstStyle/>
                    <a:p>
                      <a:pPr algn="l">
                        <a:lnSpc>
                          <a:spcPct val="115000"/>
                        </a:lnSpc>
                        <a:spcAft>
                          <a:spcPts val="0"/>
                        </a:spcAft>
                      </a:pPr>
                      <a:r>
                        <a:rPr lang="en-US" sz="1600" dirty="0">
                          <a:effectLst/>
                        </a:rPr>
                        <a:t>policy / politics</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gridSpan="2">
                  <a:txBody>
                    <a:bodyPr/>
                    <a:lstStyle/>
                    <a:p>
                      <a:pPr algn="l">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endParaRPr lang="fi-FI"/>
                    </a:p>
                  </a:txBody>
                  <a:tcPr/>
                </a:tc>
                <a:tc gridSpan="5">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rPr>
                        <a:t>SPC</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endParaRPr lang="fi-FI" dirty="0"/>
                    </a:p>
                  </a:txBody>
                  <a:tcPr marL="26456" marR="26456" marT="0" marB="0" anchor="ct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pPr algn="ct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endParaRPr lang="fi-FI"/>
                    </a:p>
                  </a:txBody>
                  <a:tcPr/>
                </a:tc>
                <a:tc gridSpan="2">
                  <a:txBody>
                    <a:bodyPr/>
                    <a:lstStyle/>
                    <a:p>
                      <a:pPr algn="l">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hMerge="1">
                  <a:txBody>
                    <a:bodyPr/>
                    <a:lstStyle/>
                    <a:p>
                      <a:endParaRPr lang="fi-FI"/>
                    </a:p>
                  </a:txBody>
                  <a:tcPr/>
                </a:tc>
                <a:tc>
                  <a:txBody>
                    <a:bodyPr/>
                    <a:lstStyle/>
                    <a:p>
                      <a:pPr algn="l">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tc>
                  <a:txBody>
                    <a:bodyPr/>
                    <a:lstStyle/>
                    <a:p>
                      <a:pPr algn="l">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nchor="ctr"/>
                </a:tc>
                <a:extLst>
                  <a:ext uri="{0D108BD9-81ED-4DB2-BD59-A6C34878D82A}">
                    <a16:rowId xmlns="" xmlns:a16="http://schemas.microsoft.com/office/drawing/2014/main" val="10002"/>
                  </a:ext>
                </a:extLst>
              </a:tr>
              <a:tr h="435073">
                <a:tc>
                  <a:txBody>
                    <a:bodyPr/>
                    <a:lstStyle/>
                    <a:p>
                      <a:pPr algn="ctr">
                        <a:lnSpc>
                          <a:spcPct val="115000"/>
                        </a:lnSpc>
                        <a:spcAft>
                          <a:spcPts val="0"/>
                        </a:spcAft>
                      </a:pPr>
                      <a:r>
                        <a:rPr lang="fi-FI" sz="1600" dirty="0" err="1">
                          <a:effectLst/>
                        </a:rPr>
                        <a:t>Parliament</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FI" sz="1600" dirty="0">
                          <a:effectLst/>
                        </a:rPr>
                        <a:t> </a:t>
                      </a:r>
                      <a:r>
                        <a:rPr lang="en-US" sz="1600" dirty="0">
                          <a:effectLst/>
                        </a:rPr>
                        <a:t>economic</a:t>
                      </a: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6">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FI" sz="1600" dirty="0">
                          <a:effectLst/>
                        </a:rPr>
                        <a:t>  </a:t>
                      </a:r>
                      <a:r>
                        <a:rPr lang="en-US" sz="1600" dirty="0">
                          <a:effectLst/>
                        </a:rPr>
                        <a:t>housing</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hMerge="1">
                  <a:txBody>
                    <a:bodyPr/>
                    <a:lstStyle/>
                    <a:p>
                      <a:pP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a:txBody>
                    <a:bodyPr/>
                    <a:lstStyle/>
                    <a:p>
                      <a:pPr>
                        <a:lnSpc>
                          <a:spcPct val="115000"/>
                        </a:lnSpc>
                        <a:spcAft>
                          <a:spcPts val="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extLst>
                  <a:ext uri="{0D108BD9-81ED-4DB2-BD59-A6C34878D82A}">
                    <a16:rowId xmlns="" xmlns:a16="http://schemas.microsoft.com/office/drawing/2014/main" val="10003"/>
                  </a:ext>
                </a:extLst>
              </a:tr>
              <a:tr h="376843">
                <a:tc>
                  <a:txBody>
                    <a:bodyPr/>
                    <a:lstStyle/>
                    <a:p>
                      <a:pPr algn="ctr">
                        <a:lnSpc>
                          <a:spcPct val="115000"/>
                        </a:lnSpc>
                        <a:spcAft>
                          <a:spcPts val="0"/>
                        </a:spcAft>
                      </a:pPr>
                      <a:r>
                        <a:rPr lang="fi-FI" sz="1600" dirty="0" err="1">
                          <a:effectLst/>
                        </a:rPr>
                        <a:t>Local</a:t>
                      </a:r>
                      <a:r>
                        <a:rPr lang="fi-FI" sz="1600" dirty="0">
                          <a:effectLst/>
                        </a:rPr>
                        <a:t> </a:t>
                      </a:r>
                      <a:r>
                        <a:rPr lang="fi-FI" sz="1600" dirty="0" err="1">
                          <a:effectLst/>
                        </a:rPr>
                        <a:t>government</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rPr>
                        <a:t> environmental</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a:txBody>
                    <a:bodyPr/>
                    <a:lstStyle/>
                    <a:p>
                      <a:pPr>
                        <a:lnSpc>
                          <a:spcPct val="115000"/>
                        </a:lnSpc>
                        <a:spcAft>
                          <a:spcPts val="0"/>
                        </a:spcAft>
                      </a:pPr>
                      <a:r>
                        <a:rPr lang="en-US"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rPr>
                        <a:t> food</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4">
                  <a:txBody>
                    <a:bodyPr/>
                    <a:lstStyle/>
                    <a:p>
                      <a:endParaRPr lang="fi-FI" dirty="0"/>
                    </a:p>
                  </a:txBody>
                  <a:tcPr marL="26456" marR="26456" marT="0" marB="0"/>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hMerge="1">
                  <a:txBody>
                    <a:bodyPr/>
                    <a:lstStyle/>
                    <a:p>
                      <a:pP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extLst>
                  <a:ext uri="{0D108BD9-81ED-4DB2-BD59-A6C34878D82A}">
                    <a16:rowId xmlns="" xmlns:a16="http://schemas.microsoft.com/office/drawing/2014/main" val="10004"/>
                  </a:ext>
                </a:extLst>
              </a:tr>
              <a:tr h="377986">
                <a:tc>
                  <a:txBody>
                    <a:bodyPr/>
                    <a:lstStyle/>
                    <a:p>
                      <a:pPr algn="ctr">
                        <a:lnSpc>
                          <a:spcPct val="115000"/>
                        </a:lnSpc>
                        <a:spcAft>
                          <a:spcPts val="0"/>
                        </a:spcAft>
                      </a:pPr>
                      <a:r>
                        <a:rPr lang="fi-FI" sz="1600" dirty="0" err="1">
                          <a:effectLst/>
                        </a:rPr>
                        <a:t>Ministries</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FI" sz="1600" dirty="0">
                          <a:effectLst/>
                        </a:rPr>
                        <a:t> </a:t>
                      </a:r>
                      <a:r>
                        <a:rPr lang="en-US" sz="1600" dirty="0">
                          <a:effectLst/>
                        </a:rPr>
                        <a:t> socio- cultural</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a:lnSpc>
                          <a:spcPct val="115000"/>
                        </a:lnSpc>
                        <a:spcAft>
                          <a:spcPts val="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5">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i-FI" sz="1600" dirty="0">
                          <a:effectLst/>
                        </a:rPr>
                        <a:t>  </a:t>
                      </a:r>
                      <a:r>
                        <a:rPr lang="en-US" sz="1600" dirty="0">
                          <a:effectLst/>
                        </a:rPr>
                        <a:t>transport</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hMerge="1">
                  <a:txBody>
                    <a:bodyPr/>
                    <a:lstStyle/>
                    <a:p>
                      <a:pP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extLst>
                  <a:ext uri="{0D108BD9-81ED-4DB2-BD59-A6C34878D82A}">
                    <a16:rowId xmlns="" xmlns:a16="http://schemas.microsoft.com/office/drawing/2014/main" val="10005"/>
                  </a:ext>
                </a:extLst>
              </a:tr>
              <a:tr h="371475">
                <a:tc>
                  <a:txBody>
                    <a:bodyPr/>
                    <a:lstStyle/>
                    <a:p>
                      <a:pPr algn="ctr">
                        <a:lnSpc>
                          <a:spcPct val="115000"/>
                        </a:lnSpc>
                        <a:spcAft>
                          <a:spcPts val="0"/>
                        </a:spcAft>
                      </a:pPr>
                      <a:r>
                        <a:rPr lang="en-US" sz="1600" dirty="0">
                          <a:effectLst/>
                        </a:rPr>
                        <a:t>Interest groups</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4">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rPr>
                        <a:t> ethical</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rPr>
                        <a:t> consumables</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extLst>
                  <a:ext uri="{0D108BD9-81ED-4DB2-BD59-A6C34878D82A}">
                    <a16:rowId xmlns="" xmlns:a16="http://schemas.microsoft.com/office/drawing/2014/main" val="10006"/>
                  </a:ext>
                </a:extLst>
              </a:tr>
              <a:tr h="447675">
                <a:tc>
                  <a:txBody>
                    <a:bodyPr/>
                    <a:lstStyle/>
                    <a:p>
                      <a:pPr algn="ctr">
                        <a:lnSpc>
                          <a:spcPct val="115000"/>
                        </a:lnSpc>
                        <a:spcAft>
                          <a:spcPts val="0"/>
                        </a:spcAft>
                      </a:pPr>
                      <a:r>
                        <a:rPr lang="en-US" sz="1600" dirty="0">
                          <a:effectLst/>
                        </a:rPr>
                        <a:t>Companies</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3">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a:lnSpc>
                          <a:spcPct val="115000"/>
                        </a:lnSpc>
                        <a:spcAft>
                          <a:spcPts val="0"/>
                        </a:spcAft>
                      </a:pPr>
                      <a:r>
                        <a:rPr lang="en-US"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a:lnSpc>
                          <a:spcPct val="115000"/>
                        </a:lnSpc>
                        <a:spcAft>
                          <a:spcPts val="0"/>
                        </a:spcAft>
                      </a:pPr>
                      <a:r>
                        <a:rPr lang="en-US"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en-US"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extLst>
                  <a:ext uri="{0D108BD9-81ED-4DB2-BD59-A6C34878D82A}">
                    <a16:rowId xmlns="" xmlns:a16="http://schemas.microsoft.com/office/drawing/2014/main" val="10007"/>
                  </a:ext>
                </a:extLst>
              </a:tr>
              <a:tr h="584371">
                <a:tc>
                  <a:txBody>
                    <a:bodyPr/>
                    <a:lstStyle/>
                    <a:p>
                      <a:pPr algn="ctr">
                        <a:lnSpc>
                          <a:spcPct val="115000"/>
                        </a:lnSpc>
                        <a:spcAft>
                          <a:spcPts val="0"/>
                        </a:spcAft>
                      </a:pPr>
                      <a:r>
                        <a:rPr lang="en-US" sz="1600" dirty="0">
                          <a:effectLst/>
                        </a:rPr>
                        <a:t>Science/ </a:t>
                      </a:r>
                      <a:r>
                        <a:rPr lang="en-US" sz="1600" dirty="0" smtClean="0">
                          <a:effectLst/>
                        </a:rPr>
                        <a:t>Research</a:t>
                      </a:r>
                      <a:r>
                        <a:rPr lang="en-US" sz="1600" dirty="0">
                          <a:effectLst/>
                        </a:rPr>
                        <a:t/>
                      </a:r>
                      <a:br>
                        <a:rPr lang="en-US" sz="1600" dirty="0">
                          <a:effectLst/>
                        </a:rPr>
                      </a:br>
                      <a:r>
                        <a:rPr lang="en-US" sz="1600" dirty="0">
                          <a:effectLst/>
                        </a:rPr>
                        <a:t>Institutes</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3">
                  <a:txBody>
                    <a:bodyPr/>
                    <a:lstStyle/>
                    <a:p>
                      <a:pPr>
                        <a:lnSpc>
                          <a:spcPct val="115000"/>
                        </a:lnSpc>
                        <a:spcAft>
                          <a:spcPts val="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a:lnSpc>
                          <a:spcPct val="115000"/>
                        </a:lnSpc>
                        <a:spcAft>
                          <a:spcPts val="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extLst>
                  <a:ext uri="{0D108BD9-81ED-4DB2-BD59-A6C34878D82A}">
                    <a16:rowId xmlns="" xmlns:a16="http://schemas.microsoft.com/office/drawing/2014/main" val="10008"/>
                  </a:ext>
                </a:extLst>
              </a:tr>
              <a:tr h="415494">
                <a:tc>
                  <a:txBody>
                    <a:bodyPr/>
                    <a:lstStyle/>
                    <a:p>
                      <a:pPr algn="ctr">
                        <a:lnSpc>
                          <a:spcPct val="115000"/>
                        </a:lnSpc>
                        <a:spcAft>
                          <a:spcPts val="0"/>
                        </a:spcAft>
                      </a:pPr>
                      <a:r>
                        <a:rPr lang="fi-FI" sz="1600" dirty="0">
                          <a:effectLst/>
                        </a:rPr>
                        <a:t>Media, </a:t>
                      </a:r>
                      <a:r>
                        <a:rPr lang="fi-FI" sz="1600" dirty="0" err="1">
                          <a:effectLst/>
                        </a:rPr>
                        <a:t>art</a:t>
                      </a:r>
                      <a:r>
                        <a:rPr lang="fi-FI" sz="1600" dirty="0">
                          <a:effectLst/>
                        </a:rPr>
                        <a:t>, culture</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3">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endParaRPr lang="fi-FI"/>
                    </a:p>
                  </a:txBody>
                  <a:tcPr/>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a:lnSpc>
                          <a:spcPct val="115000"/>
                        </a:lnSpc>
                        <a:spcAft>
                          <a:spcPts val="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gridSpan="2">
                  <a:txBody>
                    <a:bodyPr/>
                    <a:lstStyle/>
                    <a:p>
                      <a:pPr>
                        <a:lnSpc>
                          <a:spcPct val="115000"/>
                        </a:lnSpc>
                        <a:spcAft>
                          <a:spcPts val="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hMerge="1">
                  <a:txBody>
                    <a:bodyPr/>
                    <a:lstStyle/>
                    <a:p>
                      <a:pPr>
                        <a:lnSpc>
                          <a:spcPct val="115000"/>
                        </a:lnSpc>
                        <a:spcAft>
                          <a:spcPts val="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tc>
                  <a:txBody>
                    <a:bodyPr/>
                    <a:lstStyle/>
                    <a:p>
                      <a:pPr>
                        <a:lnSpc>
                          <a:spcPct val="115000"/>
                        </a:lnSpc>
                        <a:spcAft>
                          <a:spcPts val="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456" marR="26456" marT="0" marB="0"/>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488534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6050" y="193941"/>
            <a:ext cx="8461689" cy="840405"/>
          </a:xfrm>
        </p:spPr>
        <p:txBody>
          <a:bodyPr>
            <a:noAutofit/>
          </a:bodyPr>
          <a:lstStyle/>
          <a:p>
            <a:r>
              <a:rPr lang="en-GB" sz="3600" dirty="0" smtClean="0"/>
              <a:t>Strong policies to </a:t>
            </a:r>
            <a:r>
              <a:rPr lang="en-GB" sz="3600" dirty="0"/>
              <a:t>h</a:t>
            </a:r>
            <a:r>
              <a:rPr lang="en-GB" sz="3600" dirty="0" smtClean="0"/>
              <a:t>arness demand?</a:t>
            </a:r>
            <a:endParaRPr lang="en-GB" sz="2800" dirty="0"/>
          </a:p>
        </p:txBody>
      </p:sp>
      <p:sp>
        <p:nvSpPr>
          <p:cNvPr id="6" name="Footer Placeholder 5"/>
          <p:cNvSpPr>
            <a:spLocks noGrp="1"/>
          </p:cNvSpPr>
          <p:nvPr>
            <p:ph type="ftr" sz="quarter" idx="11"/>
          </p:nvPr>
        </p:nvSpPr>
        <p:spPr/>
        <p:txBody>
          <a:bodyPr/>
          <a:lstStyle/>
          <a:p>
            <a:r>
              <a:rPr lang="fi-FI" smtClean="0"/>
              <a:t>Sanna Ahvenharju - FFRC</a:t>
            </a:r>
            <a:endParaRPr lang="fi-FI" dirty="0"/>
          </a:p>
        </p:txBody>
      </p:sp>
      <p:sp>
        <p:nvSpPr>
          <p:cNvPr id="10" name="Text Placeholder 9"/>
          <p:cNvSpPr>
            <a:spLocks noGrp="1"/>
          </p:cNvSpPr>
          <p:nvPr>
            <p:ph sz="quarter" idx="1"/>
          </p:nvPr>
        </p:nvSpPr>
        <p:spPr>
          <a:xfrm>
            <a:off x="616051" y="1545771"/>
            <a:ext cx="8198698" cy="3625952"/>
          </a:xfrm>
        </p:spPr>
        <p:txBody>
          <a:bodyPr>
            <a:normAutofit/>
          </a:bodyPr>
          <a:lstStyle/>
          <a:p>
            <a:r>
              <a:rPr lang="fi-FI" sz="2400" dirty="0" smtClean="0"/>
              <a:t>Stop to </a:t>
            </a:r>
            <a:r>
              <a:rPr lang="fi-FI" sz="2400" dirty="0" err="1" smtClean="0"/>
              <a:t>the</a:t>
            </a:r>
            <a:r>
              <a:rPr lang="fi-FI" sz="2400" dirty="0" smtClean="0"/>
              <a:t> ’</a:t>
            </a:r>
            <a:r>
              <a:rPr lang="fi-FI" sz="2400" dirty="0" err="1" smtClean="0"/>
              <a:t>Individualisation</a:t>
            </a:r>
            <a:r>
              <a:rPr lang="fi-FI" sz="2400" dirty="0" smtClean="0"/>
              <a:t> of </a:t>
            </a:r>
            <a:r>
              <a:rPr lang="fi-FI" sz="2400" dirty="0" err="1" smtClean="0"/>
              <a:t>responsibility</a:t>
            </a:r>
            <a:r>
              <a:rPr lang="fi-FI" sz="2400" dirty="0" smtClean="0"/>
              <a:t>’</a:t>
            </a:r>
          </a:p>
          <a:p>
            <a:r>
              <a:rPr lang="fi-FI" sz="2400" dirty="0" smtClean="0"/>
              <a:t>From ABC </a:t>
            </a:r>
            <a:r>
              <a:rPr lang="fi-FI" sz="2400" dirty="0" err="1" smtClean="0"/>
              <a:t>approach</a:t>
            </a:r>
            <a:r>
              <a:rPr lang="fi-FI" sz="2400" dirty="0" smtClean="0"/>
              <a:t> to </a:t>
            </a:r>
            <a:r>
              <a:rPr lang="fi-FI" sz="2400" dirty="0" err="1" smtClean="0"/>
              <a:t>systemic</a:t>
            </a:r>
            <a:r>
              <a:rPr lang="fi-FI" sz="2400" dirty="0" smtClean="0"/>
              <a:t> </a:t>
            </a:r>
            <a:r>
              <a:rPr lang="fi-FI" sz="2400" dirty="0" err="1" smtClean="0"/>
              <a:t>changes</a:t>
            </a:r>
            <a:endParaRPr lang="fi-FI" sz="2400" dirty="0" smtClean="0"/>
          </a:p>
          <a:p>
            <a:r>
              <a:rPr lang="fi-FI" sz="2400" dirty="0" err="1" smtClean="0"/>
              <a:t>Right</a:t>
            </a:r>
            <a:r>
              <a:rPr lang="fi-FI" sz="2400" dirty="0" smtClean="0"/>
              <a:t> to </a:t>
            </a:r>
            <a:r>
              <a:rPr lang="fi-FI" sz="2400" dirty="0" err="1" smtClean="0"/>
              <a:t>free</a:t>
            </a:r>
            <a:r>
              <a:rPr lang="fi-FI" sz="2400" dirty="0" smtClean="0"/>
              <a:t> </a:t>
            </a:r>
            <a:r>
              <a:rPr lang="fi-FI" sz="2400" dirty="0" err="1" smtClean="0"/>
              <a:t>choice</a:t>
            </a:r>
            <a:r>
              <a:rPr lang="fi-FI" sz="2400" dirty="0" smtClean="0"/>
              <a:t> vs. </a:t>
            </a:r>
            <a:r>
              <a:rPr lang="fi-FI" sz="2400" dirty="0" err="1" smtClean="0"/>
              <a:t>right</a:t>
            </a:r>
            <a:r>
              <a:rPr lang="fi-FI" sz="2400" dirty="0" smtClean="0"/>
              <a:t> to </a:t>
            </a:r>
            <a:r>
              <a:rPr lang="fi-FI" sz="2400" dirty="0" err="1" smtClean="0"/>
              <a:t>sustainable</a:t>
            </a:r>
            <a:r>
              <a:rPr lang="fi-FI" sz="2400" dirty="0" smtClean="0"/>
              <a:t> </a:t>
            </a:r>
            <a:r>
              <a:rPr lang="fi-FI" sz="2400" dirty="0" err="1" smtClean="0"/>
              <a:t>ways</a:t>
            </a:r>
            <a:r>
              <a:rPr lang="fi-FI" sz="2400" dirty="0" smtClean="0"/>
              <a:t> of </a:t>
            </a:r>
            <a:r>
              <a:rPr lang="fi-FI" sz="2400" dirty="0" err="1" smtClean="0"/>
              <a:t>living</a:t>
            </a:r>
            <a:r>
              <a:rPr lang="fi-FI" sz="2400" dirty="0" smtClean="0"/>
              <a:t>?</a:t>
            </a:r>
          </a:p>
          <a:p>
            <a:r>
              <a:rPr lang="fi-FI" sz="2400" dirty="0" err="1" smtClean="0"/>
              <a:t>Continuum</a:t>
            </a:r>
            <a:r>
              <a:rPr lang="fi-FI" sz="2400" dirty="0" smtClean="0"/>
              <a:t> to ’</a:t>
            </a:r>
            <a:r>
              <a:rPr lang="fi-FI" sz="2400" dirty="0" err="1" smtClean="0"/>
              <a:t>welfare</a:t>
            </a:r>
            <a:r>
              <a:rPr lang="fi-FI" sz="2400" dirty="0" smtClean="0"/>
              <a:t> </a:t>
            </a:r>
            <a:r>
              <a:rPr lang="fi-FI" sz="2400" dirty="0" err="1" smtClean="0"/>
              <a:t>state</a:t>
            </a:r>
            <a:r>
              <a:rPr lang="fi-FI" sz="2400" dirty="0" smtClean="0"/>
              <a:t>’ </a:t>
            </a:r>
            <a:r>
              <a:rPr lang="fi-FI" sz="2400" dirty="0" err="1" smtClean="0"/>
              <a:t>type</a:t>
            </a:r>
            <a:r>
              <a:rPr lang="fi-FI" sz="2400" dirty="0" smtClean="0"/>
              <a:t> of </a:t>
            </a:r>
            <a:r>
              <a:rPr lang="fi-FI" sz="2400" dirty="0" err="1" smtClean="0"/>
              <a:t>policies</a:t>
            </a:r>
            <a:r>
              <a:rPr lang="fi-FI" sz="2400" dirty="0" smtClean="0"/>
              <a:t>?</a:t>
            </a:r>
          </a:p>
        </p:txBody>
      </p:sp>
    </p:spTree>
    <p:extLst>
      <p:ext uri="{BB962C8B-B14F-4D97-AF65-F5344CB8AC3E}">
        <p14:creationId xmlns:p14="http://schemas.microsoft.com/office/powerpoint/2010/main" val="751597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p:cNvSpPr>
            <a:spLocks noGrp="1"/>
          </p:cNvSpPr>
          <p:nvPr>
            <p:ph type="title"/>
          </p:nvPr>
        </p:nvSpPr>
        <p:spPr>
          <a:xfrm>
            <a:off x="612986" y="193941"/>
            <a:ext cx="8581813" cy="840405"/>
          </a:xfrm>
        </p:spPr>
        <p:txBody>
          <a:bodyPr>
            <a:noAutofit/>
          </a:bodyPr>
          <a:lstStyle/>
          <a:p>
            <a:r>
              <a:rPr lang="en-GB" sz="3600" noProof="0" dirty="0" smtClean="0"/>
              <a:t>Decision-makers as change agents of transition?</a:t>
            </a:r>
            <a:endParaRPr lang="en-GB" sz="3600" noProof="0" dirty="0"/>
          </a:p>
        </p:txBody>
      </p:sp>
      <p:sp>
        <p:nvSpPr>
          <p:cNvPr id="5" name="Date Placeholder 4"/>
          <p:cNvSpPr>
            <a:spLocks noGrp="1"/>
          </p:cNvSpPr>
          <p:nvPr>
            <p:ph type="dt" sz="half" idx="10"/>
          </p:nvPr>
        </p:nvSpPr>
        <p:spPr>
          <a:xfrm>
            <a:off x="7440136" y="5035394"/>
            <a:ext cx="1037114" cy="275365"/>
          </a:xfrm>
        </p:spPr>
        <p:txBody>
          <a:bodyPr/>
          <a:lstStyle/>
          <a:p>
            <a:fld id="{D39EFC82-F4B2-43B9-9E24-5793F8CD4064}" type="datetime1">
              <a:rPr lang="fi-FI" smtClean="0"/>
              <a:pPr/>
              <a:t>29.4.2017</a:t>
            </a:fld>
            <a:endParaRPr lang="fi-FI" dirty="0"/>
          </a:p>
        </p:txBody>
      </p:sp>
      <p:sp>
        <p:nvSpPr>
          <p:cNvPr id="7" name="Footer Placeholder 6"/>
          <p:cNvSpPr>
            <a:spLocks noGrp="1"/>
          </p:cNvSpPr>
          <p:nvPr>
            <p:ph type="ftr" sz="quarter" idx="11"/>
          </p:nvPr>
        </p:nvSpPr>
        <p:spPr>
          <a:xfrm>
            <a:off x="679512" y="5035247"/>
            <a:ext cx="1954616" cy="275365"/>
          </a:xfrm>
        </p:spPr>
        <p:txBody>
          <a:bodyPr/>
          <a:lstStyle/>
          <a:p>
            <a:r>
              <a:rPr lang="fi-FI" dirty="0"/>
              <a:t>Sanna Ahvenharju - UTU</a:t>
            </a:r>
          </a:p>
        </p:txBody>
      </p:sp>
      <p:sp>
        <p:nvSpPr>
          <p:cNvPr id="6" name="Slide Number Placeholder 5"/>
          <p:cNvSpPr>
            <a:spLocks noGrp="1"/>
          </p:cNvSpPr>
          <p:nvPr>
            <p:ph type="sldNum" sz="quarter" idx="12"/>
          </p:nvPr>
        </p:nvSpPr>
        <p:spPr/>
        <p:txBody>
          <a:bodyPr>
            <a:normAutofit fontScale="62500" lnSpcReduction="20000"/>
          </a:bodyPr>
          <a:lstStyle/>
          <a:p>
            <a:fld id="{5D4476AF-5240-47D2-AEC5-7D1B3AC29D25}" type="slidenum">
              <a:rPr lang="fi-FI" smtClean="0"/>
              <a:pPr/>
              <a:t>15</a:t>
            </a:fld>
            <a:endParaRPr lang="fi-FI"/>
          </a:p>
        </p:txBody>
      </p:sp>
      <p:sp>
        <p:nvSpPr>
          <p:cNvPr id="14" name="Rectangle 1"/>
          <p:cNvSpPr>
            <a:spLocks noChangeArrowheads="1"/>
          </p:cNvSpPr>
          <p:nvPr/>
        </p:nvSpPr>
        <p:spPr bwMode="auto">
          <a:xfrm>
            <a:off x="7733675" y="2151870"/>
            <a:ext cx="1274198" cy="2298071"/>
          </a:xfrm>
          <a:prstGeom prst="rect">
            <a:avLst/>
          </a:prstGeom>
          <a:noFill/>
          <a:ln w="9525">
            <a:noFill/>
            <a:miter lim="800000"/>
            <a:headEnd/>
            <a:tailEnd/>
          </a:ln>
          <a:effectLst/>
        </p:spPr>
        <p:txBody>
          <a:bodyPr vert="horz" wrap="square" lIns="81286" tIns="40643" rIns="81286" bIns="40643" numCol="1" anchor="ctr" anchorCtr="0" compatLnSpc="1">
            <a:prstTxWarp prst="textNoShape">
              <a:avLst/>
            </a:prstTxWarp>
            <a:spAutoFit/>
          </a:bodyPr>
          <a:lstStyle/>
          <a:p>
            <a:pPr defTabSz="812879"/>
            <a:r>
              <a:rPr lang="en-US" dirty="0">
                <a:solidFill>
                  <a:schemeClr val="bg2">
                    <a:lumMod val="25000"/>
                  </a:schemeClr>
                </a:solidFill>
                <a:latin typeface="Calibri" pitchFamily="34" charset="0"/>
                <a:ea typeface="Calibri" pitchFamily="34" charset="0"/>
                <a:cs typeface="Times New Roman" pitchFamily="18" charset="0"/>
              </a:rPr>
              <a:t>* Grin, J., </a:t>
            </a:r>
            <a:r>
              <a:rPr lang="en-US" dirty="0" err="1">
                <a:solidFill>
                  <a:schemeClr val="bg2">
                    <a:lumMod val="25000"/>
                  </a:schemeClr>
                </a:solidFill>
                <a:latin typeface="Calibri" pitchFamily="34" charset="0"/>
                <a:ea typeface="Calibri" pitchFamily="34" charset="0"/>
                <a:cs typeface="Times New Roman" pitchFamily="18" charset="0"/>
              </a:rPr>
              <a:t>Rotmans</a:t>
            </a:r>
            <a:r>
              <a:rPr lang="en-US" dirty="0">
                <a:solidFill>
                  <a:schemeClr val="bg2">
                    <a:lumMod val="25000"/>
                  </a:schemeClr>
                </a:solidFill>
                <a:latin typeface="Calibri" pitchFamily="34" charset="0"/>
                <a:ea typeface="Calibri" pitchFamily="34" charset="0"/>
                <a:cs typeface="Times New Roman" pitchFamily="18" charset="0"/>
              </a:rPr>
              <a:t>, J. &amp; </a:t>
            </a:r>
            <a:r>
              <a:rPr lang="en-US" dirty="0" err="1">
                <a:solidFill>
                  <a:schemeClr val="bg2">
                    <a:lumMod val="25000"/>
                  </a:schemeClr>
                </a:solidFill>
                <a:latin typeface="Calibri" pitchFamily="34" charset="0"/>
                <a:ea typeface="Calibri" pitchFamily="34" charset="0"/>
                <a:cs typeface="Times New Roman" pitchFamily="18" charset="0"/>
              </a:rPr>
              <a:t>Schot</a:t>
            </a:r>
            <a:r>
              <a:rPr lang="en-US" dirty="0">
                <a:solidFill>
                  <a:schemeClr val="bg2">
                    <a:lumMod val="25000"/>
                  </a:schemeClr>
                </a:solidFill>
                <a:latin typeface="Calibri" pitchFamily="34" charset="0"/>
                <a:ea typeface="Calibri" pitchFamily="34" charset="0"/>
                <a:cs typeface="Times New Roman" pitchFamily="18" charset="0"/>
              </a:rPr>
              <a:t>, J. (2011) Transitions to Sustainable Development: New Directions in the Study of Long Term Transformative Change. </a:t>
            </a:r>
            <a:r>
              <a:rPr lang="en-US" dirty="0" err="1">
                <a:solidFill>
                  <a:schemeClr val="bg2">
                    <a:lumMod val="25000"/>
                  </a:schemeClr>
                </a:solidFill>
                <a:latin typeface="Calibri" pitchFamily="34" charset="0"/>
                <a:ea typeface="Calibri" pitchFamily="34" charset="0"/>
                <a:cs typeface="Times New Roman" pitchFamily="18" charset="0"/>
              </a:rPr>
              <a:t>Routledge</a:t>
            </a:r>
            <a:r>
              <a:rPr lang="en-US" dirty="0">
                <a:solidFill>
                  <a:schemeClr val="bg2">
                    <a:lumMod val="25000"/>
                  </a:schemeClr>
                </a:solidFill>
                <a:latin typeface="Calibri" pitchFamily="34" charset="0"/>
                <a:ea typeface="Calibri" pitchFamily="34" charset="0"/>
                <a:cs typeface="Times New Roman" pitchFamily="18" charset="0"/>
              </a:rPr>
              <a:t>.</a:t>
            </a:r>
            <a:r>
              <a:rPr lang="en-US" i="1" dirty="0">
                <a:solidFill>
                  <a:schemeClr val="bg2">
                    <a:lumMod val="25000"/>
                  </a:schemeClr>
                </a:solidFill>
                <a:latin typeface="Calibri" pitchFamily="34" charset="0"/>
                <a:ea typeface="Calibri" pitchFamily="34" charset="0"/>
                <a:cs typeface="Times New Roman" pitchFamily="18" charset="0"/>
              </a:rPr>
              <a:t> </a:t>
            </a:r>
            <a:endParaRPr lang="en-US" sz="2400" dirty="0">
              <a:solidFill>
                <a:schemeClr val="bg2">
                  <a:lumMod val="25000"/>
                </a:schemeClr>
              </a:solidFill>
              <a:latin typeface="Arial" pitchFamily="34" charset="0"/>
              <a:cs typeface="Arial" pitchFamily="34" charset="0"/>
            </a:endParaRPr>
          </a:p>
        </p:txBody>
      </p:sp>
      <p:grpSp>
        <p:nvGrpSpPr>
          <p:cNvPr id="15" name="Group 14"/>
          <p:cNvGrpSpPr/>
          <p:nvPr/>
        </p:nvGrpSpPr>
        <p:grpSpPr>
          <a:xfrm>
            <a:off x="961632" y="1514932"/>
            <a:ext cx="6478504" cy="3671531"/>
            <a:chOff x="24710" y="1340768"/>
            <a:chExt cx="9271902" cy="5314600"/>
          </a:xfrm>
        </p:grpSpPr>
        <p:sp>
          <p:nvSpPr>
            <p:cNvPr id="16" name="Freeform 15"/>
            <p:cNvSpPr/>
            <p:nvPr/>
          </p:nvSpPr>
          <p:spPr>
            <a:xfrm>
              <a:off x="2594344" y="1913860"/>
              <a:ext cx="6411433" cy="1173126"/>
            </a:xfrm>
            <a:custGeom>
              <a:avLst/>
              <a:gdLst>
                <a:gd name="connsiteX0" fmla="*/ 0 w 6411433"/>
                <a:gd name="connsiteY0" fmla="*/ 0 h 1173126"/>
                <a:gd name="connsiteX1" fmla="*/ 616689 w 6411433"/>
                <a:gd name="connsiteY1" fmla="*/ 701749 h 1173126"/>
                <a:gd name="connsiteX2" fmla="*/ 1010093 w 6411433"/>
                <a:gd name="connsiteY2" fmla="*/ 563526 h 1173126"/>
                <a:gd name="connsiteX3" fmla="*/ 1499191 w 6411433"/>
                <a:gd name="connsiteY3" fmla="*/ 1010093 h 1173126"/>
                <a:gd name="connsiteX4" fmla="*/ 1775637 w 6411433"/>
                <a:gd name="connsiteY4" fmla="*/ 733647 h 1173126"/>
                <a:gd name="connsiteX5" fmla="*/ 2466754 w 6411433"/>
                <a:gd name="connsiteY5" fmla="*/ 1127052 h 1173126"/>
                <a:gd name="connsiteX6" fmla="*/ 2488019 w 6411433"/>
                <a:gd name="connsiteY6" fmla="*/ 457200 h 1173126"/>
                <a:gd name="connsiteX7" fmla="*/ 2902689 w 6411433"/>
                <a:gd name="connsiteY7" fmla="*/ 616689 h 1173126"/>
                <a:gd name="connsiteX8" fmla="*/ 3540642 w 6411433"/>
                <a:gd name="connsiteY8" fmla="*/ 287080 h 1173126"/>
                <a:gd name="connsiteX9" fmla="*/ 4242391 w 6411433"/>
                <a:gd name="connsiteY9" fmla="*/ 616689 h 1173126"/>
                <a:gd name="connsiteX10" fmla="*/ 5263116 w 6411433"/>
                <a:gd name="connsiteY10" fmla="*/ 276447 h 1173126"/>
                <a:gd name="connsiteX11" fmla="*/ 6071191 w 6411433"/>
                <a:gd name="connsiteY11" fmla="*/ 489098 h 1173126"/>
                <a:gd name="connsiteX12" fmla="*/ 6411433 w 6411433"/>
                <a:gd name="connsiteY12" fmla="*/ 499731 h 117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1433" h="1173126">
                  <a:moveTo>
                    <a:pt x="0" y="0"/>
                  </a:moveTo>
                  <a:cubicBezTo>
                    <a:pt x="224170" y="303914"/>
                    <a:pt x="448340" y="607828"/>
                    <a:pt x="616689" y="701749"/>
                  </a:cubicBezTo>
                  <a:cubicBezTo>
                    <a:pt x="785038" y="795670"/>
                    <a:pt x="863009" y="512135"/>
                    <a:pt x="1010093" y="563526"/>
                  </a:cubicBezTo>
                  <a:cubicBezTo>
                    <a:pt x="1157177" y="614917"/>
                    <a:pt x="1371600" y="981740"/>
                    <a:pt x="1499191" y="1010093"/>
                  </a:cubicBezTo>
                  <a:cubicBezTo>
                    <a:pt x="1626782" y="1038446"/>
                    <a:pt x="1614377" y="714154"/>
                    <a:pt x="1775637" y="733647"/>
                  </a:cubicBezTo>
                  <a:cubicBezTo>
                    <a:pt x="1936897" y="753140"/>
                    <a:pt x="2348024" y="1173126"/>
                    <a:pt x="2466754" y="1127052"/>
                  </a:cubicBezTo>
                  <a:cubicBezTo>
                    <a:pt x="2585484" y="1080978"/>
                    <a:pt x="2415363" y="542261"/>
                    <a:pt x="2488019" y="457200"/>
                  </a:cubicBezTo>
                  <a:cubicBezTo>
                    <a:pt x="2560675" y="372140"/>
                    <a:pt x="2727252" y="645042"/>
                    <a:pt x="2902689" y="616689"/>
                  </a:cubicBezTo>
                  <a:cubicBezTo>
                    <a:pt x="3078126" y="588336"/>
                    <a:pt x="3317358" y="287080"/>
                    <a:pt x="3540642" y="287080"/>
                  </a:cubicBezTo>
                  <a:cubicBezTo>
                    <a:pt x="3763926" y="287080"/>
                    <a:pt x="3955312" y="618461"/>
                    <a:pt x="4242391" y="616689"/>
                  </a:cubicBezTo>
                  <a:cubicBezTo>
                    <a:pt x="4529470" y="614917"/>
                    <a:pt x="4958316" y="297712"/>
                    <a:pt x="5263116" y="276447"/>
                  </a:cubicBezTo>
                  <a:cubicBezTo>
                    <a:pt x="5567916" y="255182"/>
                    <a:pt x="5879805" y="451884"/>
                    <a:pt x="6071191" y="489098"/>
                  </a:cubicBezTo>
                  <a:cubicBezTo>
                    <a:pt x="6262577" y="526312"/>
                    <a:pt x="6337005" y="513021"/>
                    <a:pt x="6411433" y="499731"/>
                  </a:cubicBez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sz="1600"/>
            </a:p>
          </p:txBody>
        </p:sp>
        <p:grpSp>
          <p:nvGrpSpPr>
            <p:cNvPr id="17" name="Group 99"/>
            <p:cNvGrpSpPr/>
            <p:nvPr/>
          </p:nvGrpSpPr>
          <p:grpSpPr>
            <a:xfrm>
              <a:off x="24710" y="1340768"/>
              <a:ext cx="9271902" cy="5314600"/>
              <a:chOff x="24710" y="1340768"/>
              <a:chExt cx="9271902" cy="5314600"/>
            </a:xfrm>
          </p:grpSpPr>
          <p:cxnSp>
            <p:nvCxnSpPr>
              <p:cNvPr id="18" name="Straight Arrow Connector 17"/>
              <p:cNvCxnSpPr/>
              <p:nvPr/>
            </p:nvCxnSpPr>
            <p:spPr>
              <a:xfrm flipV="1">
                <a:off x="755576" y="1340768"/>
                <a:ext cx="0" cy="482453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5576" y="6165304"/>
                <a:ext cx="7776864"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71600" y="1743198"/>
                <a:ext cx="1858748" cy="529695"/>
              </a:xfrm>
              <a:prstGeom prst="rect">
                <a:avLst/>
              </a:prstGeom>
              <a:noFill/>
            </p:spPr>
            <p:txBody>
              <a:bodyPr wrap="none" rtlCol="0">
                <a:spAutoFit/>
              </a:bodyPr>
              <a:lstStyle/>
              <a:p>
                <a:r>
                  <a:rPr lang="fi-FI" sz="1778" dirty="0" err="1">
                    <a:solidFill>
                      <a:schemeClr val="tx2">
                        <a:lumMod val="50000"/>
                      </a:schemeClr>
                    </a:solidFill>
                  </a:rPr>
                  <a:t>Landscape</a:t>
                </a:r>
                <a:endParaRPr lang="fi-FI" sz="1778" dirty="0">
                  <a:solidFill>
                    <a:schemeClr val="tx2">
                      <a:lumMod val="50000"/>
                    </a:schemeClr>
                  </a:solidFill>
                </a:endParaRPr>
              </a:p>
            </p:txBody>
          </p:sp>
          <p:sp>
            <p:nvSpPr>
              <p:cNvPr id="21" name="TextBox 20"/>
              <p:cNvSpPr txBox="1"/>
              <p:nvPr/>
            </p:nvSpPr>
            <p:spPr>
              <a:xfrm>
                <a:off x="1043610" y="3429000"/>
                <a:ext cx="1388440" cy="529695"/>
              </a:xfrm>
              <a:prstGeom prst="rect">
                <a:avLst/>
              </a:prstGeom>
              <a:noFill/>
            </p:spPr>
            <p:txBody>
              <a:bodyPr wrap="none" rtlCol="0">
                <a:spAutoFit/>
              </a:bodyPr>
              <a:lstStyle/>
              <a:p>
                <a:r>
                  <a:rPr lang="fi-FI" sz="1778" dirty="0" err="1" smtClean="0">
                    <a:solidFill>
                      <a:schemeClr val="bg2">
                        <a:lumMod val="25000"/>
                      </a:schemeClr>
                    </a:solidFill>
                  </a:rPr>
                  <a:t>Regime</a:t>
                </a:r>
                <a:endParaRPr lang="fi-FI" sz="1778" dirty="0">
                  <a:solidFill>
                    <a:schemeClr val="bg2">
                      <a:lumMod val="25000"/>
                    </a:schemeClr>
                  </a:solidFill>
                </a:endParaRPr>
              </a:p>
            </p:txBody>
          </p:sp>
          <p:sp>
            <p:nvSpPr>
              <p:cNvPr id="22" name="TextBox 21"/>
              <p:cNvSpPr txBox="1"/>
              <p:nvPr/>
            </p:nvSpPr>
            <p:spPr>
              <a:xfrm>
                <a:off x="1043609" y="5517232"/>
                <a:ext cx="1099373" cy="529695"/>
              </a:xfrm>
              <a:prstGeom prst="rect">
                <a:avLst/>
              </a:prstGeom>
              <a:noFill/>
            </p:spPr>
            <p:txBody>
              <a:bodyPr wrap="none" rtlCol="0">
                <a:spAutoFit/>
              </a:bodyPr>
              <a:lstStyle/>
              <a:p>
                <a:r>
                  <a:rPr lang="fi-FI" sz="1778" dirty="0" err="1">
                    <a:solidFill>
                      <a:schemeClr val="bg2">
                        <a:lumMod val="25000"/>
                      </a:schemeClr>
                    </a:solidFill>
                  </a:rPr>
                  <a:t>Niche</a:t>
                </a:r>
                <a:endParaRPr lang="fi-FI" sz="1778" dirty="0">
                  <a:solidFill>
                    <a:schemeClr val="bg2">
                      <a:lumMod val="25000"/>
                    </a:schemeClr>
                  </a:solidFill>
                </a:endParaRPr>
              </a:p>
            </p:txBody>
          </p:sp>
          <p:sp>
            <p:nvSpPr>
              <p:cNvPr id="23" name="TextBox 22"/>
              <p:cNvSpPr txBox="1"/>
              <p:nvPr/>
            </p:nvSpPr>
            <p:spPr>
              <a:xfrm rot="16200000">
                <a:off x="-1692273" y="3129760"/>
                <a:ext cx="4349254" cy="915288"/>
              </a:xfrm>
              <a:prstGeom prst="rect">
                <a:avLst/>
              </a:prstGeom>
              <a:noFill/>
            </p:spPr>
            <p:txBody>
              <a:bodyPr wrap="square" rtlCol="0">
                <a:spAutoFit/>
              </a:bodyPr>
              <a:lstStyle/>
              <a:p>
                <a:r>
                  <a:rPr lang="fi-FI" sz="1778" dirty="0" err="1">
                    <a:solidFill>
                      <a:schemeClr val="bg2">
                        <a:lumMod val="25000"/>
                      </a:schemeClr>
                    </a:solidFill>
                  </a:rPr>
                  <a:t>Increasingly</a:t>
                </a:r>
                <a:r>
                  <a:rPr lang="fi-FI" sz="1778" dirty="0">
                    <a:solidFill>
                      <a:schemeClr val="bg2">
                        <a:lumMod val="25000"/>
                      </a:schemeClr>
                    </a:solidFill>
                  </a:rPr>
                  <a:t> </a:t>
                </a:r>
                <a:r>
                  <a:rPr lang="fi-FI" sz="1778" dirty="0" err="1">
                    <a:solidFill>
                      <a:schemeClr val="bg2">
                        <a:lumMod val="25000"/>
                      </a:schemeClr>
                    </a:solidFill>
                  </a:rPr>
                  <a:t>complex</a:t>
                </a:r>
                <a:r>
                  <a:rPr lang="fi-FI" sz="1778" dirty="0">
                    <a:solidFill>
                      <a:schemeClr val="bg2">
                        <a:lumMod val="25000"/>
                      </a:schemeClr>
                    </a:solidFill>
                  </a:rPr>
                  <a:t> </a:t>
                </a:r>
                <a:r>
                  <a:rPr lang="fi-FI" sz="1778" dirty="0" err="1">
                    <a:solidFill>
                      <a:schemeClr val="bg2">
                        <a:lumMod val="25000"/>
                      </a:schemeClr>
                    </a:solidFill>
                  </a:rPr>
                  <a:t>systems</a:t>
                </a:r>
                <a:endParaRPr lang="fi-FI" sz="1778" dirty="0">
                  <a:solidFill>
                    <a:schemeClr val="bg2">
                      <a:lumMod val="25000"/>
                    </a:schemeClr>
                  </a:solidFill>
                </a:endParaRPr>
              </a:p>
            </p:txBody>
          </p:sp>
          <p:sp>
            <p:nvSpPr>
              <p:cNvPr id="24" name="TextBox 23"/>
              <p:cNvSpPr txBox="1"/>
              <p:nvPr/>
            </p:nvSpPr>
            <p:spPr>
              <a:xfrm>
                <a:off x="8280500" y="6165306"/>
                <a:ext cx="1016112" cy="490062"/>
              </a:xfrm>
              <a:prstGeom prst="rect">
                <a:avLst/>
              </a:prstGeom>
              <a:noFill/>
            </p:spPr>
            <p:txBody>
              <a:bodyPr wrap="square" rtlCol="0">
                <a:spAutoFit/>
              </a:bodyPr>
              <a:lstStyle/>
              <a:p>
                <a:r>
                  <a:rPr lang="fi-FI" sz="1600" dirty="0">
                    <a:solidFill>
                      <a:schemeClr val="bg2">
                        <a:lumMod val="25000"/>
                      </a:schemeClr>
                    </a:solidFill>
                  </a:rPr>
                  <a:t>Time</a:t>
                </a:r>
              </a:p>
            </p:txBody>
          </p:sp>
          <p:sp>
            <p:nvSpPr>
              <p:cNvPr id="25" name="Freeform 24"/>
              <p:cNvSpPr/>
              <p:nvPr/>
            </p:nvSpPr>
            <p:spPr>
              <a:xfrm>
                <a:off x="2648607" y="1529256"/>
                <a:ext cx="5849007" cy="709448"/>
              </a:xfrm>
              <a:custGeom>
                <a:avLst/>
                <a:gdLst>
                  <a:gd name="connsiteX0" fmla="*/ 0 w 5849007"/>
                  <a:gd name="connsiteY0" fmla="*/ 599089 h 709448"/>
                  <a:gd name="connsiteX1" fmla="*/ 1387365 w 5849007"/>
                  <a:gd name="connsiteY1" fmla="*/ 630620 h 709448"/>
                  <a:gd name="connsiteX2" fmla="*/ 1844565 w 5849007"/>
                  <a:gd name="connsiteY2" fmla="*/ 126123 h 709448"/>
                  <a:gd name="connsiteX3" fmla="*/ 2427890 w 5849007"/>
                  <a:gd name="connsiteY3" fmla="*/ 378372 h 709448"/>
                  <a:gd name="connsiteX4" fmla="*/ 2963917 w 5849007"/>
                  <a:gd name="connsiteY4" fmla="*/ 15765 h 709448"/>
                  <a:gd name="connsiteX5" fmla="*/ 3499945 w 5849007"/>
                  <a:gd name="connsiteY5" fmla="*/ 472965 h 709448"/>
                  <a:gd name="connsiteX6" fmla="*/ 4240924 w 5849007"/>
                  <a:gd name="connsiteY6" fmla="*/ 126123 h 709448"/>
                  <a:gd name="connsiteX7" fmla="*/ 5265683 w 5849007"/>
                  <a:gd name="connsiteY7" fmla="*/ 394137 h 709448"/>
                  <a:gd name="connsiteX8" fmla="*/ 5849007 w 5849007"/>
                  <a:gd name="connsiteY8" fmla="*/ 252247 h 7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9007" h="709448">
                    <a:moveTo>
                      <a:pt x="0" y="599089"/>
                    </a:moveTo>
                    <a:cubicBezTo>
                      <a:pt x="539968" y="654268"/>
                      <a:pt x="1079937" y="709448"/>
                      <a:pt x="1387365" y="630620"/>
                    </a:cubicBezTo>
                    <a:cubicBezTo>
                      <a:pt x="1694793" y="551792"/>
                      <a:pt x="1671144" y="168164"/>
                      <a:pt x="1844565" y="126123"/>
                    </a:cubicBezTo>
                    <a:cubicBezTo>
                      <a:pt x="2017986" y="84082"/>
                      <a:pt x="2241331" y="396765"/>
                      <a:pt x="2427890" y="378372"/>
                    </a:cubicBezTo>
                    <a:cubicBezTo>
                      <a:pt x="2614449" y="359979"/>
                      <a:pt x="2785241" y="0"/>
                      <a:pt x="2963917" y="15765"/>
                    </a:cubicBezTo>
                    <a:cubicBezTo>
                      <a:pt x="3142593" y="31530"/>
                      <a:pt x="3287110" y="454572"/>
                      <a:pt x="3499945" y="472965"/>
                    </a:cubicBezTo>
                    <a:cubicBezTo>
                      <a:pt x="3712780" y="491358"/>
                      <a:pt x="3946634" y="139261"/>
                      <a:pt x="4240924" y="126123"/>
                    </a:cubicBezTo>
                    <a:cubicBezTo>
                      <a:pt x="4535214" y="112985"/>
                      <a:pt x="4997669" y="373116"/>
                      <a:pt x="5265683" y="394137"/>
                    </a:cubicBezTo>
                    <a:cubicBezTo>
                      <a:pt x="5533697" y="415158"/>
                      <a:pt x="5691352" y="333702"/>
                      <a:pt x="5849007" y="252247"/>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sz="1600"/>
              </a:p>
            </p:txBody>
          </p:sp>
          <p:sp>
            <p:nvSpPr>
              <p:cNvPr id="26" name="Freeform 25"/>
              <p:cNvSpPr/>
              <p:nvPr/>
            </p:nvSpPr>
            <p:spPr>
              <a:xfrm>
                <a:off x="2680138" y="1621221"/>
                <a:ext cx="6053959" cy="617482"/>
              </a:xfrm>
              <a:custGeom>
                <a:avLst/>
                <a:gdLst>
                  <a:gd name="connsiteX0" fmla="*/ 0 w 6053959"/>
                  <a:gd name="connsiteY0" fmla="*/ 160282 h 617482"/>
                  <a:gd name="connsiteX1" fmla="*/ 504496 w 6053959"/>
                  <a:gd name="connsiteY1" fmla="*/ 18393 h 617482"/>
                  <a:gd name="connsiteX2" fmla="*/ 930165 w 6053959"/>
                  <a:gd name="connsiteY2" fmla="*/ 270641 h 617482"/>
                  <a:gd name="connsiteX3" fmla="*/ 1324303 w 6053959"/>
                  <a:gd name="connsiteY3" fmla="*/ 160282 h 617482"/>
                  <a:gd name="connsiteX4" fmla="*/ 1797269 w 6053959"/>
                  <a:gd name="connsiteY4" fmla="*/ 507124 h 617482"/>
                  <a:gd name="connsiteX5" fmla="*/ 2349062 w 6053959"/>
                  <a:gd name="connsiteY5" fmla="*/ 160282 h 617482"/>
                  <a:gd name="connsiteX6" fmla="*/ 2995448 w 6053959"/>
                  <a:gd name="connsiteY6" fmla="*/ 491358 h 617482"/>
                  <a:gd name="connsiteX7" fmla="*/ 3531476 w 6053959"/>
                  <a:gd name="connsiteY7" fmla="*/ 81455 h 617482"/>
                  <a:gd name="connsiteX8" fmla="*/ 4319752 w 6053959"/>
                  <a:gd name="connsiteY8" fmla="*/ 538655 h 617482"/>
                  <a:gd name="connsiteX9" fmla="*/ 5218386 w 6053959"/>
                  <a:gd name="connsiteY9" fmla="*/ 65689 h 617482"/>
                  <a:gd name="connsiteX10" fmla="*/ 6053959 w 6053959"/>
                  <a:gd name="connsiteY10" fmla="*/ 617482 h 61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53959" h="617482">
                    <a:moveTo>
                      <a:pt x="0" y="160282"/>
                    </a:moveTo>
                    <a:cubicBezTo>
                      <a:pt x="174734" y="80141"/>
                      <a:pt x="349468" y="0"/>
                      <a:pt x="504496" y="18393"/>
                    </a:cubicBezTo>
                    <a:cubicBezTo>
                      <a:pt x="659524" y="36786"/>
                      <a:pt x="793531" y="246993"/>
                      <a:pt x="930165" y="270641"/>
                    </a:cubicBezTo>
                    <a:cubicBezTo>
                      <a:pt x="1066799" y="294289"/>
                      <a:pt x="1179786" y="120868"/>
                      <a:pt x="1324303" y="160282"/>
                    </a:cubicBezTo>
                    <a:cubicBezTo>
                      <a:pt x="1468820" y="199696"/>
                      <a:pt x="1626476" y="507124"/>
                      <a:pt x="1797269" y="507124"/>
                    </a:cubicBezTo>
                    <a:cubicBezTo>
                      <a:pt x="1968062" y="507124"/>
                      <a:pt x="2149366" y="162910"/>
                      <a:pt x="2349062" y="160282"/>
                    </a:cubicBezTo>
                    <a:cubicBezTo>
                      <a:pt x="2548758" y="157654"/>
                      <a:pt x="2798379" y="504496"/>
                      <a:pt x="2995448" y="491358"/>
                    </a:cubicBezTo>
                    <a:cubicBezTo>
                      <a:pt x="3192517" y="478220"/>
                      <a:pt x="3310759" y="73572"/>
                      <a:pt x="3531476" y="81455"/>
                    </a:cubicBezTo>
                    <a:cubicBezTo>
                      <a:pt x="3752193" y="89338"/>
                      <a:pt x="4038600" y="541283"/>
                      <a:pt x="4319752" y="538655"/>
                    </a:cubicBezTo>
                    <a:cubicBezTo>
                      <a:pt x="4600904" y="536027"/>
                      <a:pt x="4929352" y="52551"/>
                      <a:pt x="5218386" y="65689"/>
                    </a:cubicBezTo>
                    <a:cubicBezTo>
                      <a:pt x="5507420" y="78827"/>
                      <a:pt x="5780689" y="348154"/>
                      <a:pt x="6053959" y="617482"/>
                    </a:cubicBez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sz="1600"/>
              </a:p>
            </p:txBody>
          </p:sp>
          <p:cxnSp>
            <p:nvCxnSpPr>
              <p:cNvPr id="27" name="Straight Arrow Connector 26"/>
              <p:cNvCxnSpPr/>
              <p:nvPr/>
            </p:nvCxnSpPr>
            <p:spPr>
              <a:xfrm>
                <a:off x="2339752" y="33569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492152" y="35093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644552" y="36617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96952" y="38141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949352" y="39665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492152" y="35093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644552" y="36617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796952" y="38141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949352" y="39665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101752" y="41189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644552" y="36617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796952" y="38141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49352" y="3966592"/>
                <a:ext cx="7200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372200" y="3356992"/>
                <a:ext cx="1008112" cy="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524600" y="3501008"/>
                <a:ext cx="999728" cy="838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677000" y="3653408"/>
                <a:ext cx="999728" cy="838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829400" y="3805808"/>
                <a:ext cx="999728" cy="838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981800" y="3958208"/>
                <a:ext cx="999728" cy="838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7134200" y="4110608"/>
                <a:ext cx="999728" cy="838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411760" y="5517232"/>
                <a:ext cx="360040" cy="21602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564160" y="5669632"/>
                <a:ext cx="360040" cy="21602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716560" y="6021288"/>
                <a:ext cx="487288" cy="1676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203848" y="5589240"/>
                <a:ext cx="199256" cy="21602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059832" y="5445224"/>
                <a:ext cx="271264" cy="16078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347864" y="5661248"/>
                <a:ext cx="216024"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915816" y="5140424"/>
                <a:ext cx="8385" cy="32156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563888" y="5577177"/>
                <a:ext cx="288032" cy="1206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275856" y="5013176"/>
                <a:ext cx="216024" cy="23279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3491880" y="5284440"/>
                <a:ext cx="288032" cy="8877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3563888" y="4725144"/>
                <a:ext cx="127248" cy="28803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3779912" y="4653136"/>
                <a:ext cx="127248" cy="28803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851920" y="4869160"/>
                <a:ext cx="55240" cy="36004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4355976" y="5644480"/>
                <a:ext cx="199256" cy="21602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4067944" y="5416393"/>
                <a:ext cx="144017" cy="24485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499992" y="5716488"/>
                <a:ext cx="216024"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144726" y="5390378"/>
                <a:ext cx="271264" cy="16078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716016" y="5356448"/>
                <a:ext cx="127248" cy="28803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427984" y="5068416"/>
                <a:ext cx="216024" cy="23279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644008" y="5428456"/>
                <a:ext cx="216025" cy="23279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4716016" y="4780384"/>
                <a:ext cx="127248" cy="28803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4932040" y="4708376"/>
                <a:ext cx="127248" cy="28803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004048" y="4924400"/>
                <a:ext cx="55240" cy="36004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596880" y="5733256"/>
                <a:ext cx="199256" cy="21602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5236841" y="5692362"/>
                <a:ext cx="302518" cy="16446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5740896" y="5805264"/>
                <a:ext cx="216024" cy="3048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5308848" y="5416393"/>
                <a:ext cx="271264" cy="16078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56920" y="5445224"/>
                <a:ext cx="127248" cy="28803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668888" y="5389984"/>
                <a:ext cx="199256" cy="34327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5884912" y="5229200"/>
                <a:ext cx="127248" cy="28803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5893204" y="4833155"/>
                <a:ext cx="63716" cy="32403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6172945" y="4750599"/>
                <a:ext cx="127248" cy="288033"/>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6244952" y="5013176"/>
                <a:ext cx="55240" cy="36004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9" name="Curved Connector 78"/>
              <p:cNvCxnSpPr/>
              <p:nvPr/>
            </p:nvCxnSpPr>
            <p:spPr>
              <a:xfrm>
                <a:off x="4716016" y="3284984"/>
                <a:ext cx="1008112" cy="792088"/>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p:nvPr/>
            </p:nvCxnSpPr>
            <p:spPr>
              <a:xfrm flipV="1">
                <a:off x="3851920" y="3140968"/>
                <a:ext cx="1080120" cy="288032"/>
              </a:xfrm>
              <a:prstGeom prst="curvedConnector3">
                <a:avLst>
                  <a:gd name="adj1" fmla="val 5689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1" name="Curved Connector 80"/>
              <p:cNvCxnSpPr/>
              <p:nvPr/>
            </p:nvCxnSpPr>
            <p:spPr>
              <a:xfrm>
                <a:off x="3923928" y="3645024"/>
                <a:ext cx="1008112" cy="360040"/>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2" name="Curved Connector 81"/>
              <p:cNvCxnSpPr/>
              <p:nvPr/>
            </p:nvCxnSpPr>
            <p:spPr>
              <a:xfrm>
                <a:off x="4860032" y="3501008"/>
                <a:ext cx="1224136" cy="504056"/>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flipV="1">
                <a:off x="5148064" y="3645024"/>
                <a:ext cx="1008112" cy="504056"/>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4" name="Curved Connector 83"/>
              <p:cNvCxnSpPr/>
              <p:nvPr/>
            </p:nvCxnSpPr>
            <p:spPr>
              <a:xfrm rot="5400000" flipH="1" flipV="1">
                <a:off x="4644008" y="3501008"/>
                <a:ext cx="720080" cy="720080"/>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5" name="Curved Connector 84"/>
              <p:cNvCxnSpPr/>
              <p:nvPr/>
            </p:nvCxnSpPr>
            <p:spPr>
              <a:xfrm rot="5400000" flipH="1" flipV="1">
                <a:off x="3923928" y="3429000"/>
                <a:ext cx="648072" cy="648072"/>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flipH="1" flipV="1">
                <a:off x="4076328" y="3581400"/>
                <a:ext cx="648072" cy="648072"/>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7" name="Curved Connector 86"/>
              <p:cNvCxnSpPr/>
              <p:nvPr/>
            </p:nvCxnSpPr>
            <p:spPr>
              <a:xfrm>
                <a:off x="5364088" y="3356992"/>
                <a:ext cx="1224136" cy="648073"/>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8" name="Smiley Face 87"/>
              <p:cNvSpPr/>
              <p:nvPr/>
            </p:nvSpPr>
            <p:spPr>
              <a:xfrm>
                <a:off x="3635896" y="3429000"/>
                <a:ext cx="216024" cy="216024"/>
              </a:xfrm>
              <a:prstGeom prst="smileyFac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89" name="Smiley Face 88"/>
              <p:cNvSpPr/>
              <p:nvPr/>
            </p:nvSpPr>
            <p:spPr>
              <a:xfrm>
                <a:off x="5076056" y="3212976"/>
                <a:ext cx="216024" cy="216024"/>
              </a:xfrm>
              <a:prstGeom prst="smileyFac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90" name="Smiley Face 89"/>
              <p:cNvSpPr/>
              <p:nvPr/>
            </p:nvSpPr>
            <p:spPr>
              <a:xfrm>
                <a:off x="4355976" y="4005064"/>
                <a:ext cx="216024" cy="216024"/>
              </a:xfrm>
              <a:prstGeom prst="smileyFac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91" name="Smiley Face 90"/>
              <p:cNvSpPr/>
              <p:nvPr/>
            </p:nvSpPr>
            <p:spPr>
              <a:xfrm>
                <a:off x="4021088" y="3670176"/>
                <a:ext cx="216024" cy="216024"/>
              </a:xfrm>
              <a:prstGeom prst="smileyFac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92" name="Smiley Face 91"/>
              <p:cNvSpPr/>
              <p:nvPr/>
            </p:nvSpPr>
            <p:spPr>
              <a:xfrm>
                <a:off x="4788024" y="3573016"/>
                <a:ext cx="216024" cy="216024"/>
              </a:xfrm>
              <a:prstGeom prst="smileyFac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93" name="Smiley Face 92"/>
              <p:cNvSpPr/>
              <p:nvPr/>
            </p:nvSpPr>
            <p:spPr>
              <a:xfrm>
                <a:off x="5580112" y="3573016"/>
                <a:ext cx="216024" cy="216024"/>
              </a:xfrm>
              <a:prstGeom prst="smileyFac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94" name="Smiley Face 93"/>
              <p:cNvSpPr/>
              <p:nvPr/>
            </p:nvSpPr>
            <p:spPr>
              <a:xfrm>
                <a:off x="6271431" y="3731448"/>
                <a:ext cx="216024" cy="216024"/>
              </a:xfrm>
              <a:prstGeom prst="smileyFac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grpSp>
      </p:grpSp>
    </p:spTree>
    <p:extLst>
      <p:ext uri="{BB962C8B-B14F-4D97-AF65-F5344CB8AC3E}">
        <p14:creationId xmlns:p14="http://schemas.microsoft.com/office/powerpoint/2010/main" val="918465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i-FI" dirty="0" err="1"/>
              <a:t>Policy</a:t>
            </a:r>
            <a:r>
              <a:rPr lang="fi-FI" dirty="0"/>
              <a:t> </a:t>
            </a:r>
            <a:r>
              <a:rPr lang="fi-FI" dirty="0" err="1"/>
              <a:t>suggestions</a:t>
            </a:r>
            <a:endParaRPr lang="fi-FI" dirty="0"/>
          </a:p>
        </p:txBody>
      </p:sp>
      <p:sp>
        <p:nvSpPr>
          <p:cNvPr id="6" name="Content Placeholder 5"/>
          <p:cNvSpPr>
            <a:spLocks noGrp="1"/>
          </p:cNvSpPr>
          <p:nvPr>
            <p:ph sz="quarter" idx="1"/>
          </p:nvPr>
        </p:nvSpPr>
        <p:spPr>
          <a:xfrm>
            <a:off x="152512" y="1414974"/>
            <a:ext cx="3906763" cy="2911146"/>
          </a:xfrm>
        </p:spPr>
        <p:txBody>
          <a:bodyPr>
            <a:noAutofit/>
          </a:bodyPr>
          <a:lstStyle/>
          <a:p>
            <a:r>
              <a:rPr lang="en-US" sz="2400" dirty="0"/>
              <a:t>Improve product standards</a:t>
            </a:r>
          </a:p>
          <a:p>
            <a:r>
              <a:rPr lang="en-US" sz="2400" dirty="0"/>
              <a:t>Ban harmful products</a:t>
            </a:r>
          </a:p>
          <a:p>
            <a:r>
              <a:rPr lang="en-US" sz="2400" dirty="0"/>
              <a:t>Banning advertisements</a:t>
            </a:r>
          </a:p>
          <a:p>
            <a:r>
              <a:rPr lang="en-US" sz="2400" dirty="0"/>
              <a:t>Targeted tax (as compensation)</a:t>
            </a:r>
          </a:p>
          <a:p>
            <a:r>
              <a:rPr lang="en-US" sz="2400" dirty="0"/>
              <a:t>General consumption tax </a:t>
            </a:r>
          </a:p>
        </p:txBody>
      </p:sp>
      <p:sp>
        <p:nvSpPr>
          <p:cNvPr id="7" name="Content Placeholder 6"/>
          <p:cNvSpPr>
            <a:spLocks noGrp="1"/>
          </p:cNvSpPr>
          <p:nvPr>
            <p:ph sz="quarter" idx="2"/>
          </p:nvPr>
        </p:nvSpPr>
        <p:spPr>
          <a:xfrm>
            <a:off x="4712336" y="2255719"/>
            <a:ext cx="3907790" cy="3245720"/>
          </a:xfrm>
        </p:spPr>
        <p:txBody>
          <a:bodyPr>
            <a:normAutofit/>
          </a:bodyPr>
          <a:lstStyle/>
          <a:p>
            <a:r>
              <a:rPr lang="en-US" sz="2400" dirty="0"/>
              <a:t>Material footprint </a:t>
            </a:r>
            <a:br>
              <a:rPr lang="en-US" sz="2400" dirty="0"/>
            </a:br>
            <a:r>
              <a:rPr lang="en-US" sz="2400" dirty="0"/>
              <a:t>targets for households</a:t>
            </a:r>
          </a:p>
          <a:p>
            <a:r>
              <a:rPr lang="en-US" sz="2400" dirty="0"/>
              <a:t>Sharing systems</a:t>
            </a:r>
          </a:p>
          <a:p>
            <a:r>
              <a:rPr lang="en-US" sz="2400" dirty="0"/>
              <a:t>Local bonus trading system</a:t>
            </a:r>
          </a:p>
          <a:p>
            <a:r>
              <a:rPr lang="en-US" sz="2400" dirty="0"/>
              <a:t>Quotas or allowances</a:t>
            </a:r>
          </a:p>
          <a:p>
            <a:r>
              <a:rPr lang="en-US" sz="2400" dirty="0"/>
              <a:t>Capping wealth</a:t>
            </a:r>
          </a:p>
        </p:txBody>
      </p:sp>
      <p:sp>
        <p:nvSpPr>
          <p:cNvPr id="3" name="Footer Placeholder 2"/>
          <p:cNvSpPr>
            <a:spLocks noGrp="1"/>
          </p:cNvSpPr>
          <p:nvPr>
            <p:ph type="ftr" sz="quarter" idx="17"/>
          </p:nvPr>
        </p:nvSpPr>
        <p:spPr/>
        <p:txBody>
          <a:bodyPr/>
          <a:lstStyle/>
          <a:p>
            <a:r>
              <a:rPr lang="fi-FI" dirty="0"/>
              <a:t>Sanna Ahvenharju - FFRC</a:t>
            </a:r>
          </a:p>
        </p:txBody>
      </p:sp>
      <p:pic>
        <p:nvPicPr>
          <p:cNvPr id="9" name="Picture 36" descr="http://thumbs.dreamstime.com/m/bag-taxes-signs-29176043.jpg"/>
          <p:cNvPicPr>
            <a:picLocks noChangeAspect="1" noChangeArrowheads="1"/>
          </p:cNvPicPr>
          <p:nvPr/>
        </p:nvPicPr>
        <p:blipFill>
          <a:blip r:embed="rId2"/>
          <a:srcRect/>
          <a:stretch>
            <a:fillRect/>
          </a:stretch>
        </p:blipFill>
        <p:spPr bwMode="auto">
          <a:xfrm>
            <a:off x="1965674" y="4392074"/>
            <a:ext cx="1007185" cy="783137"/>
          </a:xfrm>
          <a:prstGeom prst="rect">
            <a:avLst/>
          </a:prstGeom>
          <a:noFill/>
        </p:spPr>
      </p:pic>
      <p:pic>
        <p:nvPicPr>
          <p:cNvPr id="10" name="Picture 46" descr="http://images.clipartpanda.com/bonus-clipart-k6319817.jpg"/>
          <p:cNvPicPr>
            <a:picLocks noChangeAspect="1" noChangeArrowheads="1"/>
          </p:cNvPicPr>
          <p:nvPr/>
        </p:nvPicPr>
        <p:blipFill>
          <a:blip r:embed="rId3"/>
          <a:srcRect/>
          <a:stretch>
            <a:fillRect/>
          </a:stretch>
        </p:blipFill>
        <p:spPr bwMode="auto">
          <a:xfrm>
            <a:off x="6470822" y="4932046"/>
            <a:ext cx="894340" cy="719374"/>
          </a:xfrm>
          <a:prstGeom prst="rect">
            <a:avLst/>
          </a:prstGeom>
          <a:noFill/>
        </p:spPr>
      </p:pic>
      <p:pic>
        <p:nvPicPr>
          <p:cNvPr id="11" name="Picture 32" descr="http://commuteorlando.com/wordpress/wp-content/uploads/2009/07/no-cars_1.jpg"/>
          <p:cNvPicPr>
            <a:picLocks noChangeAspect="1" noChangeArrowheads="1"/>
          </p:cNvPicPr>
          <p:nvPr/>
        </p:nvPicPr>
        <p:blipFill>
          <a:blip r:embed="rId4"/>
          <a:srcRect/>
          <a:stretch>
            <a:fillRect/>
          </a:stretch>
        </p:blipFill>
        <p:spPr bwMode="auto">
          <a:xfrm>
            <a:off x="4891136" y="1358815"/>
            <a:ext cx="926338" cy="745111"/>
          </a:xfrm>
          <a:prstGeom prst="rect">
            <a:avLst/>
          </a:prstGeom>
          <a:noFill/>
        </p:spPr>
      </p:pic>
      <p:pic>
        <p:nvPicPr>
          <p:cNvPr id="13" name="Picture 12" descr="https://frogandprincess.files.wordpress.com/2009/04/carbon-footprint-green.jpg"/>
          <p:cNvPicPr>
            <a:picLocks noChangeAspect="1" noChangeArrowheads="1"/>
          </p:cNvPicPr>
          <p:nvPr/>
        </p:nvPicPr>
        <p:blipFill>
          <a:blip r:embed="rId5"/>
          <a:srcRect/>
          <a:stretch>
            <a:fillRect/>
          </a:stretch>
        </p:blipFill>
        <p:spPr bwMode="auto">
          <a:xfrm>
            <a:off x="268463" y="4451541"/>
            <a:ext cx="1374102" cy="732127"/>
          </a:xfrm>
          <a:prstGeom prst="rect">
            <a:avLst/>
          </a:prstGeom>
          <a:noFill/>
        </p:spPr>
      </p:pic>
      <p:pic>
        <p:nvPicPr>
          <p:cNvPr id="14" name="Picture 2" descr="https://blog.chinavasion.com/wp-content/uploads/2015/03/Bann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124" y="4470470"/>
            <a:ext cx="1249682" cy="6942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encrypted-tbn2.gstatic.com/images?q=tbn:ANd9GcSN1joZOzQy8bexPTahHXHj41vyPHhoPj_-IMl962fdViVRgPQ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286451" y="1388307"/>
            <a:ext cx="606567" cy="7184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Kuvahaun tulos haulle less working hou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1796" y="4716430"/>
            <a:ext cx="566577" cy="8788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stretch>
            <a:fillRect/>
          </a:stretch>
        </p:blipFill>
        <p:spPr>
          <a:xfrm>
            <a:off x="7469725" y="1342430"/>
            <a:ext cx="1079343" cy="804111"/>
          </a:xfrm>
          <a:prstGeom prst="rect">
            <a:avLst/>
          </a:prstGeom>
        </p:spPr>
      </p:pic>
    </p:spTree>
    <p:extLst>
      <p:ext uri="{BB962C8B-B14F-4D97-AF65-F5344CB8AC3E}">
        <p14:creationId xmlns:p14="http://schemas.microsoft.com/office/powerpoint/2010/main" val="977671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30"/>
          <p:cNvSpPr/>
          <p:nvPr/>
        </p:nvSpPr>
        <p:spPr>
          <a:xfrm>
            <a:off x="2619022" y="1082"/>
            <a:ext cx="6538030" cy="4045945"/>
          </a:xfrm>
          <a:prstGeom prst="cloud">
            <a:avLst/>
          </a:prstGeom>
          <a:no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4" name="Date Placeholder 3"/>
          <p:cNvSpPr>
            <a:spLocks noGrp="1"/>
          </p:cNvSpPr>
          <p:nvPr>
            <p:ph type="dt" sz="half" idx="10"/>
          </p:nvPr>
        </p:nvSpPr>
        <p:spPr/>
        <p:txBody>
          <a:bodyPr/>
          <a:lstStyle/>
          <a:p>
            <a:fld id="{C45C43A1-4F23-4D1A-9C7A-5DAAF21823C5}" type="datetime1">
              <a:rPr lang="fi-FI" smtClean="0">
                <a:solidFill>
                  <a:srgbClr val="775F55"/>
                </a:solidFill>
              </a:rPr>
              <a:pPr/>
              <a:t>29.4.2017</a:t>
            </a:fld>
            <a:endParaRPr lang="fi-FI" dirty="0">
              <a:solidFill>
                <a:srgbClr val="775F55"/>
              </a:solidFill>
            </a:endParaRPr>
          </a:p>
        </p:txBody>
      </p:sp>
      <p:sp>
        <p:nvSpPr>
          <p:cNvPr id="6" name="Footer Placeholder 5"/>
          <p:cNvSpPr>
            <a:spLocks noGrp="1"/>
          </p:cNvSpPr>
          <p:nvPr>
            <p:ph type="ftr" sz="quarter" idx="11"/>
          </p:nvPr>
        </p:nvSpPr>
        <p:spPr/>
        <p:txBody>
          <a:bodyPr/>
          <a:lstStyle/>
          <a:p>
            <a:r>
              <a:rPr lang="fi-FI">
                <a:solidFill>
                  <a:srgbClr val="775F55"/>
                </a:solidFill>
              </a:rPr>
              <a:t>Sanna Ahvenharju - Finland Futures Research Centre</a:t>
            </a:r>
            <a:endParaRPr lang="fi-FI" dirty="0">
              <a:solidFill>
                <a:srgbClr val="775F55"/>
              </a:solidFill>
            </a:endParaRPr>
          </a:p>
        </p:txBody>
      </p:sp>
      <p:sp>
        <p:nvSpPr>
          <p:cNvPr id="9" name="Text Placeholder 8"/>
          <p:cNvSpPr>
            <a:spLocks noGrp="1"/>
          </p:cNvSpPr>
          <p:nvPr>
            <p:ph type="body" sz="half" idx="4294967295"/>
          </p:nvPr>
        </p:nvSpPr>
        <p:spPr>
          <a:xfrm>
            <a:off x="612988" y="4751372"/>
            <a:ext cx="7218580" cy="582613"/>
          </a:xfrm>
        </p:spPr>
        <p:txBody>
          <a:bodyPr>
            <a:noAutofit/>
          </a:bodyPr>
          <a:lstStyle/>
          <a:p>
            <a:pPr marL="0" indent="0">
              <a:buNone/>
            </a:pPr>
            <a:r>
              <a:rPr lang="en-GB" sz="1600" dirty="0">
                <a:solidFill>
                  <a:schemeClr val="bg2">
                    <a:lumMod val="25000"/>
                  </a:schemeClr>
                </a:solidFill>
              </a:rPr>
              <a:t>Are our decision makers ready to take more radical action and try new ways, since old ones are not enough? </a:t>
            </a:r>
          </a:p>
        </p:txBody>
      </p:sp>
      <p:sp>
        <p:nvSpPr>
          <p:cNvPr id="7" name="Title 6"/>
          <p:cNvSpPr>
            <a:spLocks noGrp="1"/>
          </p:cNvSpPr>
          <p:nvPr>
            <p:ph type="title" idx="4294967295"/>
          </p:nvPr>
        </p:nvSpPr>
        <p:spPr>
          <a:xfrm>
            <a:off x="612987" y="4136994"/>
            <a:ext cx="8581813" cy="582613"/>
          </a:xfrm>
        </p:spPr>
        <p:txBody>
          <a:bodyPr>
            <a:noAutofit/>
          </a:bodyPr>
          <a:lstStyle/>
          <a:p>
            <a:r>
              <a:rPr lang="en-GB" sz="3200" dirty="0"/>
              <a:t>Decision makers’ images of the future</a:t>
            </a:r>
          </a:p>
        </p:txBody>
      </p:sp>
      <p:pic>
        <p:nvPicPr>
          <p:cNvPr id="13" name="Picture 32" descr="http://commuteorlando.com/wordpress/wp-content/uploads/2009/07/no-cars_1.jpg"/>
          <p:cNvPicPr>
            <a:picLocks noChangeAspect="1" noChangeArrowheads="1"/>
          </p:cNvPicPr>
          <p:nvPr/>
        </p:nvPicPr>
        <p:blipFill>
          <a:blip r:embed="rId3"/>
          <a:srcRect/>
          <a:stretch>
            <a:fillRect/>
          </a:stretch>
        </p:blipFill>
        <p:spPr bwMode="auto">
          <a:xfrm>
            <a:off x="7315426" y="1719707"/>
            <a:ext cx="1195100" cy="961293"/>
          </a:xfrm>
          <a:prstGeom prst="rect">
            <a:avLst/>
          </a:prstGeom>
          <a:noFill/>
        </p:spPr>
      </p:pic>
      <p:pic>
        <p:nvPicPr>
          <p:cNvPr id="14" name="Picture 46" descr="http://images.clipartpanda.com/bonus-clipart-k6319817.jpg"/>
          <p:cNvPicPr>
            <a:picLocks noChangeAspect="1" noChangeArrowheads="1"/>
          </p:cNvPicPr>
          <p:nvPr/>
        </p:nvPicPr>
        <p:blipFill>
          <a:blip r:embed="rId4"/>
          <a:srcRect/>
          <a:stretch>
            <a:fillRect/>
          </a:stretch>
        </p:blipFill>
        <p:spPr bwMode="auto">
          <a:xfrm>
            <a:off x="5878707" y="2284189"/>
            <a:ext cx="1265974" cy="1018302"/>
          </a:xfrm>
          <a:prstGeom prst="rect">
            <a:avLst/>
          </a:prstGeom>
          <a:noFill/>
        </p:spPr>
      </p:pic>
      <p:pic>
        <p:nvPicPr>
          <p:cNvPr id="15" name="Picture 14" descr="https://frogandprincess.files.wordpress.com/2009/04/carbon-footprint-green.jpg"/>
          <p:cNvPicPr>
            <a:picLocks noChangeAspect="1" noChangeArrowheads="1"/>
          </p:cNvPicPr>
          <p:nvPr/>
        </p:nvPicPr>
        <p:blipFill>
          <a:blip r:embed="rId5"/>
          <a:srcRect/>
          <a:stretch>
            <a:fillRect/>
          </a:stretch>
        </p:blipFill>
        <p:spPr bwMode="auto">
          <a:xfrm>
            <a:off x="5578006" y="1411570"/>
            <a:ext cx="1374102" cy="732127"/>
          </a:xfrm>
          <a:prstGeom prst="rect">
            <a:avLst/>
          </a:prstGeom>
          <a:noFill/>
        </p:spPr>
      </p:pic>
      <p:pic>
        <p:nvPicPr>
          <p:cNvPr id="16" name="Picture 36" descr="http://thumbs.dreamstime.com/m/bag-taxes-signs-29176043.jpg"/>
          <p:cNvPicPr>
            <a:picLocks noChangeAspect="1" noChangeArrowheads="1"/>
          </p:cNvPicPr>
          <p:nvPr/>
        </p:nvPicPr>
        <p:blipFill>
          <a:blip r:embed="rId6"/>
          <a:srcRect/>
          <a:stretch>
            <a:fillRect/>
          </a:stretch>
        </p:blipFill>
        <p:spPr bwMode="auto">
          <a:xfrm>
            <a:off x="5804252" y="423080"/>
            <a:ext cx="1007185" cy="783137"/>
          </a:xfrm>
          <a:prstGeom prst="rect">
            <a:avLst/>
          </a:prstGeom>
          <a:noFill/>
        </p:spPr>
      </p:pic>
      <p:pic>
        <p:nvPicPr>
          <p:cNvPr id="17" name="Picture 16" descr="https://frogandprincess.files.wordpress.com/2009/04/water_restrictions_reduceyouruse_logo.jpg"/>
          <p:cNvPicPr>
            <a:picLocks noChangeAspect="1" noChangeArrowheads="1"/>
          </p:cNvPicPr>
          <p:nvPr/>
        </p:nvPicPr>
        <p:blipFill>
          <a:blip r:embed="rId7"/>
          <a:srcRect/>
          <a:stretch>
            <a:fillRect/>
          </a:stretch>
        </p:blipFill>
        <p:spPr bwMode="auto">
          <a:xfrm>
            <a:off x="7092779" y="418972"/>
            <a:ext cx="1131217" cy="996657"/>
          </a:xfrm>
          <a:prstGeom prst="rect">
            <a:avLst/>
          </a:prstGeom>
          <a:noFill/>
        </p:spPr>
      </p:pic>
      <p:pic>
        <p:nvPicPr>
          <p:cNvPr id="20" name="Picture 40" descr="http://us.cdn3.123rf.com/168nwm/mybaitshop/mybaitshop1404/mybaitshop140400090/27277973-a-yellow-and-black-diamond-shaped-road-sign-with-the-words-rough-times-ahead-making-a-great-concept.jpg"/>
          <p:cNvPicPr>
            <a:picLocks noChangeAspect="1" noChangeArrowheads="1"/>
          </p:cNvPicPr>
          <p:nvPr/>
        </p:nvPicPr>
        <p:blipFill>
          <a:blip r:embed="rId8"/>
          <a:srcRect/>
          <a:stretch>
            <a:fillRect/>
          </a:stretch>
        </p:blipFill>
        <p:spPr bwMode="auto">
          <a:xfrm>
            <a:off x="3012861" y="1637825"/>
            <a:ext cx="1074330" cy="864150"/>
          </a:xfrm>
          <a:prstGeom prst="rect">
            <a:avLst/>
          </a:prstGeom>
          <a:noFill/>
        </p:spPr>
      </p:pic>
      <p:cxnSp>
        <p:nvCxnSpPr>
          <p:cNvPr id="23" name="Straight Connector 22"/>
          <p:cNvCxnSpPr/>
          <p:nvPr/>
        </p:nvCxnSpPr>
        <p:spPr>
          <a:xfrm>
            <a:off x="3549350" y="2424033"/>
            <a:ext cx="1101" cy="408798"/>
          </a:xfrm>
          <a:prstGeom prst="line">
            <a:avLst/>
          </a:prstGeom>
          <a:ln w="63500"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1" name="Picture 44" descr="http://becomeatopweddingplannerblog.com/wp-content/uploads/2011/08/SuccessSign080811-300x294.jpg"/>
          <p:cNvPicPr>
            <a:picLocks noChangeAspect="1" noChangeArrowheads="1"/>
          </p:cNvPicPr>
          <p:nvPr/>
        </p:nvPicPr>
        <p:blipFill>
          <a:blip r:embed="rId9"/>
          <a:srcRect/>
          <a:stretch>
            <a:fillRect/>
          </a:stretch>
        </p:blipFill>
        <p:spPr bwMode="auto">
          <a:xfrm>
            <a:off x="4515805" y="680169"/>
            <a:ext cx="1035352" cy="816142"/>
          </a:xfrm>
          <a:prstGeom prst="rect">
            <a:avLst/>
          </a:prstGeom>
          <a:noFill/>
        </p:spPr>
      </p:pic>
      <p:cxnSp>
        <p:nvCxnSpPr>
          <p:cNvPr id="24" name="Straight Connector 23"/>
          <p:cNvCxnSpPr/>
          <p:nvPr/>
        </p:nvCxnSpPr>
        <p:spPr>
          <a:xfrm flipH="1">
            <a:off x="4999270" y="1413760"/>
            <a:ext cx="17442" cy="461631"/>
          </a:xfrm>
          <a:prstGeom prst="line">
            <a:avLst/>
          </a:prstGeom>
          <a:ln w="63500"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ttp://infoworldwide.biz/wp-content/uploads/2012/04/Technology-lis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635565" y="2644767"/>
            <a:ext cx="2404548" cy="1465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http://www.questionsonislam.com/sites/default/files/planet-earth.jpg"/>
          <p:cNvPicPr>
            <a:picLocks noChangeAspect="1" noChangeArrowheads="1"/>
          </p:cNvPicPr>
          <p:nvPr/>
        </p:nvPicPr>
        <p:blipFill>
          <a:blip r:embed="rId11"/>
          <a:srcRect/>
          <a:stretch>
            <a:fillRect/>
          </a:stretch>
        </p:blipFill>
        <p:spPr bwMode="auto">
          <a:xfrm>
            <a:off x="4205964" y="2220041"/>
            <a:ext cx="965530" cy="837007"/>
          </a:xfrm>
          <a:prstGeom prst="rect">
            <a:avLst/>
          </a:prstGeom>
          <a:noFill/>
        </p:spPr>
      </p:pic>
      <p:sp>
        <p:nvSpPr>
          <p:cNvPr id="1029" name="Oval 1028"/>
          <p:cNvSpPr/>
          <p:nvPr/>
        </p:nvSpPr>
        <p:spPr>
          <a:xfrm>
            <a:off x="2329743" y="2318676"/>
            <a:ext cx="275929" cy="294326"/>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38" name="Oval 37"/>
          <p:cNvSpPr/>
          <p:nvPr/>
        </p:nvSpPr>
        <p:spPr>
          <a:xfrm>
            <a:off x="1982711" y="2487009"/>
            <a:ext cx="250478" cy="244724"/>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40" name="Oval 39"/>
          <p:cNvSpPr/>
          <p:nvPr/>
        </p:nvSpPr>
        <p:spPr>
          <a:xfrm>
            <a:off x="1768030" y="2809532"/>
            <a:ext cx="170646" cy="182024"/>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9" name="Picture 34" descr="http://3.bp.blogspot.com/-pfkvpVC5L5s/ULfN7xZs5iI/AAAAAAAAEUU/_FeCflGcCAk/s1600/Animated+Flag+of+Finland+flag+animation+(2).gif"/>
          <p:cNvPicPr>
            <a:picLocks noChangeAspect="1" noChangeArrowheads="1" noCrop="1"/>
          </p:cNvPicPr>
          <p:nvPr/>
        </p:nvPicPr>
        <p:blipFill>
          <a:blip r:embed="rId12"/>
          <a:srcRect/>
          <a:stretch>
            <a:fillRect/>
          </a:stretch>
        </p:blipFill>
        <p:spPr bwMode="auto">
          <a:xfrm flipH="1">
            <a:off x="4066340" y="1551285"/>
            <a:ext cx="658769" cy="773777"/>
          </a:xfrm>
          <a:prstGeom prst="rect">
            <a:avLst/>
          </a:prstGeom>
          <a:noFill/>
        </p:spPr>
      </p:pic>
    </p:spTree>
    <p:extLst>
      <p:ext uri="{BB962C8B-B14F-4D97-AF65-F5344CB8AC3E}">
        <p14:creationId xmlns:p14="http://schemas.microsoft.com/office/powerpoint/2010/main" val="852620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fi-FI"/>
          </a:p>
        </p:txBody>
      </p:sp>
      <p:sp>
        <p:nvSpPr>
          <p:cNvPr id="3" name="Title 2"/>
          <p:cNvSpPr>
            <a:spLocks noGrp="1"/>
          </p:cNvSpPr>
          <p:nvPr>
            <p:ph type="title"/>
          </p:nvPr>
        </p:nvSpPr>
        <p:spPr/>
        <p:txBody>
          <a:bodyPr/>
          <a:lstStyle/>
          <a:p>
            <a:r>
              <a:rPr lang="fi-FI" dirty="0" smtClean="0"/>
              <a:t>TABLE WITH ALL POLICIES</a:t>
            </a:r>
            <a:endParaRPr lang="fi-FI" dirty="0"/>
          </a:p>
        </p:txBody>
      </p:sp>
      <p:sp>
        <p:nvSpPr>
          <p:cNvPr id="2" name="Footer Placeholder 1"/>
          <p:cNvSpPr>
            <a:spLocks noGrp="1"/>
          </p:cNvSpPr>
          <p:nvPr>
            <p:ph type="ftr" sz="quarter" idx="12"/>
          </p:nvPr>
        </p:nvSpPr>
        <p:spPr/>
        <p:txBody>
          <a:bodyPr/>
          <a:lstStyle/>
          <a:p>
            <a:r>
              <a:rPr lang="fi-FI" smtClean="0"/>
              <a:t>Sanna Ahvenharju - FFRC</a:t>
            </a:r>
            <a:endParaRPr lang="fi-FI" dirty="0"/>
          </a:p>
        </p:txBody>
      </p:sp>
    </p:spTree>
    <p:extLst>
      <p:ext uri="{BB962C8B-B14F-4D97-AF65-F5344CB8AC3E}">
        <p14:creationId xmlns:p14="http://schemas.microsoft.com/office/powerpoint/2010/main" val="2210287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a:t>Sanna Ahvenharju - FFRC</a:t>
            </a:r>
            <a:endParaRPr lang="fi-FI" dirty="0"/>
          </a:p>
        </p:txBody>
      </p:sp>
      <p:pic>
        <p:nvPicPr>
          <p:cNvPr id="5" name="Picture 4"/>
          <p:cNvPicPr>
            <a:picLocks noChangeAspect="1"/>
          </p:cNvPicPr>
          <p:nvPr/>
        </p:nvPicPr>
        <p:blipFill>
          <a:blip r:embed="rId2"/>
          <a:stretch>
            <a:fillRect/>
          </a:stretch>
        </p:blipFill>
        <p:spPr>
          <a:xfrm>
            <a:off x="627570" y="299816"/>
            <a:ext cx="5324475" cy="4667250"/>
          </a:xfrm>
          <a:prstGeom prst="rect">
            <a:avLst/>
          </a:prstGeom>
        </p:spPr>
      </p:pic>
      <p:pic>
        <p:nvPicPr>
          <p:cNvPr id="6" name="Picture 5"/>
          <p:cNvPicPr>
            <a:picLocks noChangeAspect="1"/>
          </p:cNvPicPr>
          <p:nvPr/>
        </p:nvPicPr>
        <p:blipFill rotWithShape="1">
          <a:blip r:embed="rId3"/>
          <a:srcRect l="2760" t="76882" r="14285"/>
          <a:stretch/>
        </p:blipFill>
        <p:spPr>
          <a:xfrm>
            <a:off x="4462272" y="3974592"/>
            <a:ext cx="4401312" cy="1423796"/>
          </a:xfrm>
          <a:prstGeom prst="rect">
            <a:avLst/>
          </a:prstGeom>
        </p:spPr>
      </p:pic>
    </p:spTree>
    <p:extLst>
      <p:ext uri="{BB962C8B-B14F-4D97-AF65-F5344CB8AC3E}">
        <p14:creationId xmlns:p14="http://schemas.microsoft.com/office/powerpoint/2010/main" val="354799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utu_slower.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lum/>
          </a:blip>
          <a:stretch>
            <a:fillRect/>
          </a:stretch>
        </p:blipFill>
        <p:spPr>
          <a:xfrm>
            <a:off x="1185247" y="526579"/>
            <a:ext cx="6824306" cy="3360023"/>
          </a:xfrm>
          <a:prstGeom prst="rect">
            <a:avLst/>
          </a:prstGeom>
        </p:spPr>
      </p:pic>
      <p:sp>
        <p:nvSpPr>
          <p:cNvPr id="2" name="Tekstiruutu 1"/>
          <p:cNvSpPr txBox="1"/>
          <p:nvPr/>
        </p:nvSpPr>
        <p:spPr>
          <a:xfrm>
            <a:off x="1665074" y="3214545"/>
            <a:ext cx="6344479" cy="2442335"/>
          </a:xfrm>
          <a:prstGeom prst="rect">
            <a:avLst/>
          </a:prstGeom>
          <a:noFill/>
        </p:spPr>
        <p:txBody>
          <a:bodyPr wrap="square" rtlCol="0">
            <a:spAutoFit/>
          </a:bodyPr>
          <a:lstStyle/>
          <a:p>
            <a:pPr algn="ctr" defTabSz="387888" fontAlgn="auto">
              <a:spcBef>
                <a:spcPts val="0"/>
              </a:spcBef>
              <a:spcAft>
                <a:spcPts val="0"/>
              </a:spcAft>
            </a:pPr>
            <a:r>
              <a:rPr lang="en-US" sz="1527" i="1" dirty="0">
                <a:solidFill>
                  <a:srgbClr val="6B6B6B"/>
                </a:solidFill>
                <a:latin typeface="Arial"/>
                <a:ea typeface="+mn-ea"/>
              </a:rPr>
              <a:t>Finland Futures Research Centre (FFRC) produces and develops visionary knowledge regarding alternative futures and the challenges and possibilities included in them. Founded in 1992, the FFRC became a department at the School of Economics, University of Turku, in 2013.</a:t>
            </a:r>
          </a:p>
          <a:p>
            <a:pPr algn="ctr" defTabSz="387888" fontAlgn="auto">
              <a:spcBef>
                <a:spcPts val="0"/>
              </a:spcBef>
              <a:spcAft>
                <a:spcPts val="0"/>
              </a:spcAft>
            </a:pPr>
            <a:r>
              <a:rPr lang="en-US" sz="1527" b="1" dirty="0">
                <a:solidFill>
                  <a:srgbClr val="424242">
                    <a:lumMod val="50000"/>
                  </a:srgbClr>
                </a:solidFill>
                <a:latin typeface="Arial" pitchFamily="34" charset="0"/>
                <a:ea typeface="+mn-ea"/>
                <a:cs typeface="Arial" pitchFamily="34" charset="0"/>
              </a:rPr>
              <a:t> </a:t>
            </a:r>
          </a:p>
          <a:p>
            <a:pPr algn="ctr" defTabSz="387888" fontAlgn="auto">
              <a:spcBef>
                <a:spcPts val="0"/>
              </a:spcBef>
              <a:spcAft>
                <a:spcPts val="0"/>
              </a:spcAft>
            </a:pPr>
            <a:r>
              <a:rPr lang="en-US" sz="1527" b="1" dirty="0">
                <a:solidFill>
                  <a:srgbClr val="424242">
                    <a:lumMod val="50000"/>
                  </a:srgbClr>
                </a:solidFill>
                <a:latin typeface="Arial" pitchFamily="34" charset="0"/>
                <a:ea typeface="+mn-ea"/>
                <a:cs typeface="Arial" pitchFamily="34" charset="0"/>
              </a:rPr>
              <a:t>Master’s </a:t>
            </a:r>
            <a:r>
              <a:rPr lang="en-US" sz="1527" b="1" dirty="0" err="1">
                <a:solidFill>
                  <a:srgbClr val="424242">
                    <a:lumMod val="50000"/>
                  </a:srgbClr>
                </a:solidFill>
                <a:latin typeface="Arial" pitchFamily="34" charset="0"/>
                <a:ea typeface="+mn-ea"/>
                <a:cs typeface="Arial" pitchFamily="34" charset="0"/>
              </a:rPr>
              <a:t>Programme</a:t>
            </a:r>
            <a:r>
              <a:rPr lang="en-US" sz="1527" b="1" dirty="0">
                <a:solidFill>
                  <a:srgbClr val="424242">
                    <a:lumMod val="50000"/>
                  </a:srgbClr>
                </a:solidFill>
                <a:latin typeface="Arial" pitchFamily="34" charset="0"/>
                <a:ea typeface="+mn-ea"/>
                <a:cs typeface="Arial" pitchFamily="34" charset="0"/>
              </a:rPr>
              <a:t> intake annually: 20</a:t>
            </a:r>
          </a:p>
          <a:p>
            <a:pPr algn="ctr" defTabSz="387888" fontAlgn="auto">
              <a:spcBef>
                <a:spcPts val="0"/>
              </a:spcBef>
              <a:spcAft>
                <a:spcPts val="0"/>
              </a:spcAft>
            </a:pPr>
            <a:r>
              <a:rPr lang="en-US" sz="1527" b="1" dirty="0">
                <a:solidFill>
                  <a:srgbClr val="424242">
                    <a:lumMod val="50000"/>
                  </a:srgbClr>
                </a:solidFill>
                <a:latin typeface="Arial" pitchFamily="34" charset="0"/>
                <a:ea typeface="+mn-ea"/>
                <a:cs typeface="Arial" pitchFamily="34" charset="0"/>
              </a:rPr>
              <a:t>Doctoral Candidates 2015: 15</a:t>
            </a:r>
          </a:p>
          <a:p>
            <a:pPr algn="ctr" defTabSz="387888" fontAlgn="auto">
              <a:spcBef>
                <a:spcPts val="0"/>
              </a:spcBef>
              <a:spcAft>
                <a:spcPts val="0"/>
              </a:spcAft>
            </a:pPr>
            <a:r>
              <a:rPr lang="en-US" sz="1527" b="1" dirty="0">
                <a:solidFill>
                  <a:srgbClr val="424242">
                    <a:lumMod val="50000"/>
                  </a:srgbClr>
                </a:solidFill>
                <a:latin typeface="Arial" pitchFamily="34" charset="0"/>
                <a:ea typeface="+mn-ea"/>
                <a:cs typeface="Arial" pitchFamily="34" charset="0"/>
              </a:rPr>
              <a:t>FFA’s Minors annually: 150</a:t>
            </a:r>
            <a:endParaRPr lang="fi-FI" sz="1527" b="1" dirty="0">
              <a:solidFill>
                <a:srgbClr val="424242">
                  <a:lumMod val="50000"/>
                </a:srgbClr>
              </a:solidFill>
              <a:latin typeface="Arial" pitchFamily="34" charset="0"/>
              <a:ea typeface="+mn-ea"/>
              <a:cs typeface="Arial" pitchFamily="34" charset="0"/>
            </a:endParaRPr>
          </a:p>
          <a:p>
            <a:pPr algn="ctr" defTabSz="387888" fontAlgn="auto">
              <a:spcBef>
                <a:spcPts val="0"/>
              </a:spcBef>
              <a:spcAft>
                <a:spcPts val="0"/>
              </a:spcAft>
            </a:pPr>
            <a:r>
              <a:rPr lang="fi-FI" sz="1527" b="1" dirty="0" err="1">
                <a:solidFill>
                  <a:srgbClr val="424242">
                    <a:lumMod val="50000"/>
                  </a:srgbClr>
                </a:solidFill>
                <a:latin typeface="Arial" pitchFamily="34" charset="0"/>
                <a:ea typeface="+mn-ea"/>
                <a:cs typeface="Arial" pitchFamily="34" charset="0"/>
              </a:rPr>
              <a:t>Ongoing</a:t>
            </a:r>
            <a:r>
              <a:rPr lang="fi-FI" sz="1527" b="1" dirty="0">
                <a:solidFill>
                  <a:srgbClr val="424242">
                    <a:lumMod val="50000"/>
                  </a:srgbClr>
                </a:solidFill>
                <a:latin typeface="Arial" pitchFamily="34" charset="0"/>
                <a:ea typeface="+mn-ea"/>
                <a:cs typeface="Arial" pitchFamily="34" charset="0"/>
              </a:rPr>
              <a:t> </a:t>
            </a:r>
            <a:r>
              <a:rPr lang="fi-FI" sz="1527" b="1" dirty="0" err="1">
                <a:solidFill>
                  <a:srgbClr val="424242">
                    <a:lumMod val="50000"/>
                  </a:srgbClr>
                </a:solidFill>
                <a:latin typeface="Arial" pitchFamily="34" charset="0"/>
                <a:ea typeface="+mn-ea"/>
                <a:cs typeface="Arial" pitchFamily="34" charset="0"/>
              </a:rPr>
              <a:t>research</a:t>
            </a:r>
            <a:r>
              <a:rPr lang="fi-FI" sz="1527" b="1" dirty="0">
                <a:solidFill>
                  <a:srgbClr val="424242">
                    <a:lumMod val="50000"/>
                  </a:srgbClr>
                </a:solidFill>
                <a:latin typeface="Arial" pitchFamily="34" charset="0"/>
                <a:ea typeface="+mn-ea"/>
                <a:cs typeface="Arial" pitchFamily="34" charset="0"/>
              </a:rPr>
              <a:t>, </a:t>
            </a:r>
            <a:r>
              <a:rPr lang="fi-FI" sz="1527" b="1" dirty="0" err="1">
                <a:solidFill>
                  <a:srgbClr val="424242">
                    <a:lumMod val="50000"/>
                  </a:srgbClr>
                </a:solidFill>
                <a:latin typeface="Arial" pitchFamily="34" charset="0"/>
                <a:ea typeface="+mn-ea"/>
                <a:cs typeface="Arial" pitchFamily="34" charset="0"/>
              </a:rPr>
              <a:t>development</a:t>
            </a:r>
            <a:r>
              <a:rPr lang="fi-FI" sz="1527" b="1" dirty="0">
                <a:solidFill>
                  <a:srgbClr val="424242">
                    <a:lumMod val="50000"/>
                  </a:srgbClr>
                </a:solidFill>
                <a:latin typeface="Arial" pitchFamily="34" charset="0"/>
                <a:ea typeface="+mn-ea"/>
                <a:cs typeface="Arial" pitchFamily="34" charset="0"/>
              </a:rPr>
              <a:t> and</a:t>
            </a:r>
            <a:br>
              <a:rPr lang="fi-FI" sz="1527" b="1" dirty="0">
                <a:solidFill>
                  <a:srgbClr val="424242">
                    <a:lumMod val="50000"/>
                  </a:srgbClr>
                </a:solidFill>
                <a:latin typeface="Arial" pitchFamily="34" charset="0"/>
                <a:ea typeface="+mn-ea"/>
                <a:cs typeface="Arial" pitchFamily="34" charset="0"/>
              </a:rPr>
            </a:br>
            <a:r>
              <a:rPr lang="fi-FI" sz="1527" b="1" dirty="0" err="1">
                <a:solidFill>
                  <a:srgbClr val="424242">
                    <a:lumMod val="50000"/>
                  </a:srgbClr>
                </a:solidFill>
                <a:latin typeface="Arial" pitchFamily="34" charset="0"/>
                <a:ea typeface="+mn-ea"/>
                <a:cs typeface="Arial" pitchFamily="34" charset="0"/>
              </a:rPr>
              <a:t>education</a:t>
            </a:r>
            <a:r>
              <a:rPr lang="fi-FI" sz="1527" b="1" dirty="0">
                <a:solidFill>
                  <a:srgbClr val="424242">
                    <a:lumMod val="50000"/>
                  </a:srgbClr>
                </a:solidFill>
                <a:latin typeface="Arial" pitchFamily="34" charset="0"/>
                <a:ea typeface="+mn-ea"/>
                <a:cs typeface="Arial" pitchFamily="34" charset="0"/>
              </a:rPr>
              <a:t> </a:t>
            </a:r>
            <a:r>
              <a:rPr lang="fi-FI" sz="1527" b="1" dirty="0" err="1" smtClean="0">
                <a:solidFill>
                  <a:srgbClr val="424242">
                    <a:lumMod val="50000"/>
                  </a:srgbClr>
                </a:solidFill>
                <a:latin typeface="Arial" pitchFamily="34" charset="0"/>
                <a:ea typeface="+mn-ea"/>
                <a:cs typeface="Arial" pitchFamily="34" charset="0"/>
              </a:rPr>
              <a:t>projects</a:t>
            </a:r>
            <a:r>
              <a:rPr lang="fi-FI" sz="1527" b="1" dirty="0" smtClean="0">
                <a:solidFill>
                  <a:srgbClr val="424242">
                    <a:lumMod val="50000"/>
                  </a:srgbClr>
                </a:solidFill>
                <a:latin typeface="Arial" pitchFamily="34" charset="0"/>
                <a:ea typeface="+mn-ea"/>
                <a:cs typeface="Arial" pitchFamily="34" charset="0"/>
              </a:rPr>
              <a:t> </a:t>
            </a:r>
            <a:r>
              <a:rPr lang="fi-FI" sz="1527" b="1" dirty="0" err="1" smtClean="0">
                <a:solidFill>
                  <a:srgbClr val="424242">
                    <a:lumMod val="50000"/>
                  </a:srgbClr>
                </a:solidFill>
                <a:latin typeface="Arial" pitchFamily="34" charset="0"/>
                <a:ea typeface="+mn-ea"/>
                <a:cs typeface="Arial" pitchFamily="34" charset="0"/>
              </a:rPr>
              <a:t>yearly</a:t>
            </a:r>
            <a:r>
              <a:rPr lang="fi-FI" sz="1527" b="1" dirty="0" smtClean="0">
                <a:solidFill>
                  <a:srgbClr val="424242">
                    <a:lumMod val="50000"/>
                  </a:srgbClr>
                </a:solidFill>
                <a:latin typeface="Arial" pitchFamily="34" charset="0"/>
                <a:ea typeface="+mn-ea"/>
                <a:cs typeface="Arial" pitchFamily="34" charset="0"/>
              </a:rPr>
              <a:t>: </a:t>
            </a:r>
            <a:r>
              <a:rPr lang="fi-FI" sz="1527" b="1" dirty="0" err="1" smtClean="0">
                <a:solidFill>
                  <a:srgbClr val="424242">
                    <a:lumMod val="50000"/>
                  </a:srgbClr>
                </a:solidFill>
                <a:latin typeface="Arial" pitchFamily="34" charset="0"/>
                <a:ea typeface="+mn-ea"/>
                <a:cs typeface="Arial" pitchFamily="34" charset="0"/>
              </a:rPr>
              <a:t>ca</a:t>
            </a:r>
            <a:r>
              <a:rPr lang="fi-FI" sz="1527" b="1" dirty="0" smtClean="0">
                <a:solidFill>
                  <a:srgbClr val="424242">
                    <a:lumMod val="50000"/>
                  </a:srgbClr>
                </a:solidFill>
                <a:latin typeface="Arial" pitchFamily="34" charset="0"/>
                <a:ea typeface="+mn-ea"/>
                <a:cs typeface="Arial" pitchFamily="34" charset="0"/>
              </a:rPr>
              <a:t>. 50</a:t>
            </a:r>
            <a:endParaRPr lang="fi-FI" sz="1527" b="1" dirty="0">
              <a:solidFill>
                <a:srgbClr val="424242">
                  <a:lumMod val="50000"/>
                </a:srgbClr>
              </a:solidFill>
              <a:latin typeface="Arial" pitchFamily="34" charset="0"/>
              <a:ea typeface="+mn-ea"/>
              <a:cs typeface="Arial" pitchFamily="34" charset="0"/>
            </a:endParaRPr>
          </a:p>
        </p:txBody>
      </p:sp>
      <p:pic>
        <p:nvPicPr>
          <p:cNvPr id="5" name="Picture 4"/>
          <p:cNvPicPr>
            <a:picLocks noChangeAspect="1"/>
          </p:cNvPicPr>
          <p:nvPr/>
        </p:nvPicPr>
        <p:blipFill>
          <a:blip r:embed="rId5"/>
          <a:stretch>
            <a:fillRect/>
          </a:stretch>
        </p:blipFill>
        <p:spPr>
          <a:xfrm rot="900719">
            <a:off x="4851700" y="-324258"/>
            <a:ext cx="3625691" cy="2441264"/>
          </a:xfrm>
          <a:prstGeom prst="rect">
            <a:avLst/>
          </a:prstGeom>
        </p:spPr>
      </p:pic>
    </p:spTree>
    <p:extLst>
      <p:ext uri="{BB962C8B-B14F-4D97-AF65-F5344CB8AC3E}">
        <p14:creationId xmlns:p14="http://schemas.microsoft.com/office/powerpoint/2010/main" val="149433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i-FI" smtClean="0"/>
              <a:t>Sanna Ahvenharju - FFRC</a:t>
            </a:r>
            <a:endParaRPr lang="fi-FI" dirty="0"/>
          </a:p>
        </p:txBody>
      </p:sp>
      <p:sp>
        <p:nvSpPr>
          <p:cNvPr id="3" name="Title 2"/>
          <p:cNvSpPr>
            <a:spLocks noGrp="1"/>
          </p:cNvSpPr>
          <p:nvPr>
            <p:ph type="title" idx="4294967295"/>
          </p:nvPr>
        </p:nvSpPr>
        <p:spPr>
          <a:xfrm>
            <a:off x="612987" y="4718239"/>
            <a:ext cx="7986727" cy="582613"/>
          </a:xfrm>
        </p:spPr>
        <p:txBody>
          <a:bodyPr>
            <a:normAutofit fontScale="90000"/>
          </a:bodyPr>
          <a:lstStyle/>
          <a:p>
            <a:r>
              <a:rPr lang="fi-FI" dirty="0" err="1" smtClean="0"/>
              <a:t>Overconsumption</a:t>
            </a:r>
            <a:r>
              <a:rPr lang="fi-FI" dirty="0" smtClean="0"/>
              <a:t>, </a:t>
            </a:r>
            <a:r>
              <a:rPr lang="fi-FI" dirty="0" err="1" smtClean="0"/>
              <a:t>the</a:t>
            </a:r>
            <a:r>
              <a:rPr lang="fi-FI" dirty="0" smtClean="0"/>
              <a:t> </a:t>
            </a:r>
            <a:r>
              <a:rPr lang="fi-FI" dirty="0" err="1" smtClean="0"/>
              <a:t>root</a:t>
            </a:r>
            <a:r>
              <a:rPr lang="fi-FI" dirty="0" smtClean="0"/>
              <a:t> of </a:t>
            </a:r>
            <a:r>
              <a:rPr lang="fi-FI" dirty="0" err="1" smtClean="0"/>
              <a:t>all</a:t>
            </a:r>
            <a:r>
              <a:rPr lang="fi-FI" dirty="0" smtClean="0"/>
              <a:t> </a:t>
            </a:r>
            <a:r>
              <a:rPr lang="fi-FI" dirty="0" err="1" smtClean="0"/>
              <a:t>evil</a:t>
            </a:r>
            <a:r>
              <a:rPr lang="fi-FI" dirty="0" smtClean="0"/>
              <a:t>?</a:t>
            </a:r>
            <a:endParaRPr lang="fi-FI" dirty="0"/>
          </a:p>
        </p:txBody>
      </p:sp>
      <p:pic>
        <p:nvPicPr>
          <p:cNvPr id="10" name="Picture 2" descr="https://wronghands1.files.wordpress.com/2013/03/consumption-transumption1.jpg?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130" y="361698"/>
            <a:ext cx="5058470" cy="404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57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6051" y="171081"/>
            <a:ext cx="8198698" cy="840405"/>
          </a:xfrm>
        </p:spPr>
        <p:txBody>
          <a:bodyPr>
            <a:noAutofit/>
          </a:bodyPr>
          <a:lstStyle/>
          <a:p>
            <a:r>
              <a:rPr lang="fi-FI" sz="3200" dirty="0" smtClean="0"/>
              <a:t>Research estimates 50 </a:t>
            </a:r>
            <a:r>
              <a:rPr lang="fi-FI" sz="3200" dirty="0" smtClean="0">
                <a:latin typeface="Calibri"/>
              </a:rPr>
              <a:t>─ </a:t>
            </a:r>
            <a:r>
              <a:rPr lang="fi-FI" sz="3200" dirty="0" smtClean="0"/>
              <a:t>80 % cut in natural resource consumption is necessary</a:t>
            </a:r>
            <a:endParaRPr lang="fi-FI" sz="3200" dirty="0"/>
          </a:p>
        </p:txBody>
      </p:sp>
      <p:sp>
        <p:nvSpPr>
          <p:cNvPr id="4" name="Footer Placeholder 3"/>
          <p:cNvSpPr>
            <a:spLocks noGrp="1"/>
          </p:cNvSpPr>
          <p:nvPr>
            <p:ph type="ftr" sz="quarter" idx="11"/>
          </p:nvPr>
        </p:nvSpPr>
        <p:spPr/>
        <p:txBody>
          <a:bodyPr/>
          <a:lstStyle/>
          <a:p>
            <a:r>
              <a:rPr lang="fi-FI" smtClean="0"/>
              <a:t>Sanna Ahvenharju - FFRC</a:t>
            </a:r>
            <a:endParaRPr lang="fi-FI" dirty="0"/>
          </a:p>
        </p:txBody>
      </p:sp>
      <p:graphicFrame>
        <p:nvGraphicFramePr>
          <p:cNvPr id="10" name="Content Placeholder 9"/>
          <p:cNvGraphicFramePr>
            <a:graphicFrameLocks noGrp="1"/>
          </p:cNvGraphicFramePr>
          <p:nvPr>
            <p:ph sz="quarter" idx="1"/>
            <p:extLst/>
          </p:nvPr>
        </p:nvGraphicFramePr>
        <p:xfrm>
          <a:off x="615950" y="1357313"/>
          <a:ext cx="8199438" cy="3814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936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2988" y="5300852"/>
            <a:ext cx="2426774" cy="309765"/>
          </a:xfrm>
        </p:spPr>
        <p:txBody>
          <a:bodyPr/>
          <a:lstStyle/>
          <a:p>
            <a:r>
              <a:rPr lang="fi-FI"/>
              <a:t>Sanna Ahvenharju - FFRC</a:t>
            </a:r>
            <a:endParaRPr lang="fi-FI" dirty="0"/>
          </a:p>
        </p:txBody>
      </p:sp>
      <p:sp>
        <p:nvSpPr>
          <p:cNvPr id="3" name="Title 2"/>
          <p:cNvSpPr>
            <a:spLocks noGrp="1"/>
          </p:cNvSpPr>
          <p:nvPr>
            <p:ph type="title" orient="vert"/>
          </p:nvPr>
        </p:nvSpPr>
        <p:spPr>
          <a:xfrm>
            <a:off x="7609489" y="517174"/>
            <a:ext cx="1048947" cy="4783678"/>
          </a:xfrm>
        </p:spPr>
        <p:txBody>
          <a:bodyPr>
            <a:normAutofit fontScale="90000"/>
          </a:bodyPr>
          <a:lstStyle/>
          <a:p>
            <a:r>
              <a:rPr lang="en-GB" dirty="0"/>
              <a:t>Production &amp; consumption system</a:t>
            </a:r>
          </a:p>
        </p:txBody>
      </p:sp>
      <p:pic>
        <p:nvPicPr>
          <p:cNvPr id="17410" name="Picture 2" descr="Life-cycle chain"/>
          <p:cNvPicPr>
            <a:picLocks noGrp="1" noChangeAspect="1" noChangeArrowheads="1"/>
          </p:cNvPicPr>
          <p:nvPr>
            <p:ph type="pic" idx="4294967295"/>
          </p:nvPr>
        </p:nvPicPr>
        <p:blipFill>
          <a:blip r:embed="rId3"/>
          <a:srcRect t="-1568" b="298"/>
          <a:stretch>
            <a:fillRect/>
          </a:stretch>
        </p:blipFill>
        <p:spPr bwMode="auto">
          <a:xfrm>
            <a:off x="1051560" y="297180"/>
            <a:ext cx="5721350" cy="4868863"/>
          </a:xfrm>
          <a:prstGeom prst="rect">
            <a:avLst/>
          </a:prstGeom>
          <a:noFill/>
        </p:spPr>
      </p:pic>
      <p:sp>
        <p:nvSpPr>
          <p:cNvPr id="9" name="Footer Placeholder 5"/>
          <p:cNvSpPr txBox="1">
            <a:spLocks/>
          </p:cNvSpPr>
          <p:nvPr/>
        </p:nvSpPr>
        <p:spPr>
          <a:xfrm>
            <a:off x="4249994" y="5066270"/>
            <a:ext cx="2855141" cy="751918"/>
          </a:xfrm>
          <a:prstGeom prst="rect">
            <a:avLst/>
          </a:prstGeom>
        </p:spPr>
        <p:txBody>
          <a:bodyPr vert="horz" anchor="ctr"/>
          <a:lstStyle/>
          <a:p>
            <a:pPr lvl="0"/>
            <a:r>
              <a:rPr lang="fi-FI" dirty="0">
                <a:solidFill>
                  <a:schemeClr val="bg2">
                    <a:lumMod val="25000"/>
                  </a:schemeClr>
                </a:solidFill>
              </a:rPr>
              <a:t>www.balticuniv.uu.se/index.php/5a-manufacturing--sustainable-production http://vi.sualize.us/view/eco_oficina/36c1e40bfc65e6972412e7863f9464e1/</a:t>
            </a:r>
          </a:p>
          <a:p>
            <a:pPr lvl="0"/>
            <a:endParaRPr kumimoji="0" lang="fi-FI" b="0" i="0" u="none" strike="noStrike" kern="1200" cap="none" spc="0" normalizeH="0" baseline="0" noProof="0" dirty="0">
              <a:ln>
                <a:noFill/>
              </a:ln>
              <a:solidFill>
                <a:schemeClr val="bg2">
                  <a:lumMod val="10000"/>
                </a:schemeClr>
              </a:solidFill>
              <a:effectLst/>
              <a:uLnTx/>
              <a:uFillTx/>
              <a:latin typeface="Bliss 2 Regular" charset="0"/>
              <a:ea typeface="ＭＳ Ｐゴシック" charset="0"/>
              <a:cs typeface="+mn-cs"/>
            </a:endParaRPr>
          </a:p>
        </p:txBody>
      </p:sp>
    </p:spTree>
    <p:extLst>
      <p:ext uri="{BB962C8B-B14F-4D97-AF65-F5344CB8AC3E}">
        <p14:creationId xmlns:p14="http://schemas.microsoft.com/office/powerpoint/2010/main" val="1227806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fi-FI" dirty="0" err="1" smtClean="0"/>
              <a:t>What</a:t>
            </a:r>
            <a:r>
              <a:rPr lang="fi-FI" dirty="0" smtClean="0"/>
              <a:t> </a:t>
            </a:r>
            <a:r>
              <a:rPr lang="fi-FI" dirty="0" err="1" smtClean="0"/>
              <a:t>kind</a:t>
            </a:r>
            <a:r>
              <a:rPr lang="fi-FI" dirty="0" smtClean="0"/>
              <a:t> of </a:t>
            </a:r>
            <a:r>
              <a:rPr lang="fi-FI" dirty="0" err="1" smtClean="0"/>
              <a:t>alternative</a:t>
            </a:r>
            <a:r>
              <a:rPr lang="fi-FI" dirty="0" smtClean="0"/>
              <a:t> </a:t>
            </a:r>
            <a:r>
              <a:rPr lang="fi-FI" dirty="0" err="1" smtClean="0"/>
              <a:t>policies</a:t>
            </a:r>
            <a:r>
              <a:rPr lang="fi-FI" dirty="0" smtClean="0"/>
              <a:t> </a:t>
            </a:r>
            <a:r>
              <a:rPr lang="fi-FI" dirty="0" err="1" smtClean="0"/>
              <a:t>would</a:t>
            </a:r>
            <a:r>
              <a:rPr lang="fi-FI" dirty="0" smtClean="0"/>
              <a:t> </a:t>
            </a:r>
            <a:r>
              <a:rPr lang="fi-FI" dirty="0" err="1" smtClean="0"/>
              <a:t>the</a:t>
            </a:r>
            <a:r>
              <a:rPr lang="fi-FI" dirty="0" smtClean="0"/>
              <a:t> </a:t>
            </a:r>
            <a:r>
              <a:rPr lang="fi-FI" dirty="0" err="1" smtClean="0"/>
              <a:t>Finnish</a:t>
            </a:r>
            <a:r>
              <a:rPr lang="fi-FI" dirty="0" smtClean="0"/>
              <a:t> </a:t>
            </a:r>
            <a:r>
              <a:rPr lang="fi-FI" dirty="0" err="1" smtClean="0"/>
              <a:t>regime</a:t>
            </a:r>
            <a:r>
              <a:rPr lang="fi-FI" dirty="0" smtClean="0"/>
              <a:t> </a:t>
            </a:r>
            <a:r>
              <a:rPr lang="fi-FI" dirty="0" err="1" smtClean="0"/>
              <a:t>members</a:t>
            </a:r>
            <a:r>
              <a:rPr lang="fi-FI" dirty="0" smtClean="0"/>
              <a:t> </a:t>
            </a:r>
            <a:r>
              <a:rPr lang="fi-FI" dirty="0" err="1" smtClean="0"/>
              <a:t>be</a:t>
            </a:r>
            <a:r>
              <a:rPr lang="fi-FI" dirty="0" smtClean="0"/>
              <a:t> </a:t>
            </a:r>
            <a:r>
              <a:rPr lang="fi-FI" dirty="0" err="1" smtClean="0"/>
              <a:t>ready</a:t>
            </a:r>
            <a:r>
              <a:rPr lang="fi-FI" dirty="0" smtClean="0"/>
              <a:t> to </a:t>
            </a:r>
            <a:r>
              <a:rPr lang="fi-FI" dirty="0" err="1" smtClean="0"/>
              <a:t>accept</a:t>
            </a:r>
            <a:r>
              <a:rPr lang="fi-FI" dirty="0" smtClean="0"/>
              <a:t>?</a:t>
            </a:r>
            <a:endParaRPr lang="fi-FI" dirty="0"/>
          </a:p>
        </p:txBody>
      </p:sp>
      <p:sp>
        <p:nvSpPr>
          <p:cNvPr id="5" name="Title 4"/>
          <p:cNvSpPr>
            <a:spLocks noGrp="1"/>
          </p:cNvSpPr>
          <p:nvPr>
            <p:ph type="title"/>
          </p:nvPr>
        </p:nvSpPr>
        <p:spPr/>
        <p:txBody>
          <a:bodyPr/>
          <a:lstStyle/>
          <a:p>
            <a:r>
              <a:rPr lang="fi-FI" dirty="0" err="1" smtClean="0"/>
              <a:t>The</a:t>
            </a:r>
            <a:r>
              <a:rPr lang="fi-FI" dirty="0" smtClean="0"/>
              <a:t> Case of Finland</a:t>
            </a:r>
            <a:endParaRPr lang="fi-FI" dirty="0"/>
          </a:p>
        </p:txBody>
      </p:sp>
      <p:sp>
        <p:nvSpPr>
          <p:cNvPr id="3" name="Footer Placeholder 2"/>
          <p:cNvSpPr>
            <a:spLocks noGrp="1"/>
          </p:cNvSpPr>
          <p:nvPr>
            <p:ph type="ftr" sz="quarter" idx="12"/>
          </p:nvPr>
        </p:nvSpPr>
        <p:spPr/>
        <p:txBody>
          <a:bodyPr/>
          <a:lstStyle/>
          <a:p>
            <a:r>
              <a:rPr lang="fi-FI" smtClean="0"/>
              <a:t>Sanna Ahvenharju - FFRC</a:t>
            </a:r>
            <a:endParaRPr lang="fi-FI" dirty="0"/>
          </a:p>
        </p:txBody>
      </p:sp>
    </p:spTree>
    <p:extLst>
      <p:ext uri="{BB962C8B-B14F-4D97-AF65-F5344CB8AC3E}">
        <p14:creationId xmlns:p14="http://schemas.microsoft.com/office/powerpoint/2010/main" val="1219848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tress"/>
          <p:cNvPicPr>
            <a:picLocks noChangeAspect="1" noChangeArrowheads="1"/>
          </p:cNvPicPr>
          <p:nvPr/>
        </p:nvPicPr>
        <p:blipFill rotWithShape="1">
          <a:blip r:embed="rId2">
            <a:extLst>
              <a:ext uri="{28A0092B-C50C-407E-A947-70E740481C1C}">
                <a14:useLocalDpi xmlns:a14="http://schemas.microsoft.com/office/drawing/2010/main" val="0"/>
              </a:ext>
            </a:extLst>
          </a:blip>
          <a:srcRect l="25001" r="2432" b="1153"/>
          <a:stretch/>
        </p:blipFill>
        <p:spPr bwMode="auto">
          <a:xfrm>
            <a:off x="0" y="1"/>
            <a:ext cx="9194800" cy="57972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 See full-sized image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54513">
            <a:off x="5698300" y="4067823"/>
            <a:ext cx="749641" cy="47977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612986" y="5487477"/>
            <a:ext cx="2394909" cy="309765"/>
          </a:xfrm>
        </p:spPr>
        <p:txBody>
          <a:bodyPr/>
          <a:lstStyle/>
          <a:p>
            <a:r>
              <a:rPr lang="en-GB" dirty="0"/>
              <a:t>Sanna Ahvenharju - FFRC</a:t>
            </a:r>
          </a:p>
        </p:txBody>
      </p:sp>
      <p:sp>
        <p:nvSpPr>
          <p:cNvPr id="5" name="TextBox 4"/>
          <p:cNvSpPr txBox="1"/>
          <p:nvPr/>
        </p:nvSpPr>
        <p:spPr>
          <a:xfrm>
            <a:off x="6922115" y="5472117"/>
            <a:ext cx="857927" cy="276999"/>
          </a:xfrm>
          <a:prstGeom prst="rect">
            <a:avLst/>
          </a:prstGeom>
          <a:noFill/>
        </p:spPr>
        <p:txBody>
          <a:bodyPr wrap="none" rtlCol="0">
            <a:spAutoFit/>
          </a:bodyPr>
          <a:lstStyle/>
          <a:p>
            <a:r>
              <a:rPr lang="en-GB" dirty="0"/>
              <a:t>a2ua.com</a:t>
            </a:r>
          </a:p>
        </p:txBody>
      </p:sp>
      <p:pic>
        <p:nvPicPr>
          <p:cNvPr id="1032" name="Picture 8" descr="http://images.clipartpanda.com/real-lighting-bolt-lightningbol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644" y="1133193"/>
            <a:ext cx="1664124" cy="1970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images.clipartpanda.com/real-lighting-bolt-lightningbol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9604" flipH="1">
            <a:off x="4251031" y="987592"/>
            <a:ext cx="1084855" cy="13269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images.clipartpanda.com/real-lighting-bolt-lightningbol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81955" flipH="1">
            <a:off x="555855" y="1081064"/>
            <a:ext cx="1302216" cy="132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6658" y="72214"/>
            <a:ext cx="3647353" cy="368847"/>
          </a:xfrm>
          <a:prstGeom prst="rect">
            <a:avLst/>
          </a:prstGeom>
          <a:noFill/>
        </p:spPr>
        <p:txBody>
          <a:bodyPr wrap="none" rtlCol="0">
            <a:prstTxWarp prst="textDoubleWave1">
              <a:avLst/>
            </a:prstTxWarp>
            <a:spAutoFit/>
          </a:bodyPr>
          <a:lstStyle/>
          <a:p>
            <a:r>
              <a:rPr lang="en-GB" sz="1400" b="1" spc="50" dirty="0">
                <a:ln w="9525" cmpd="sng">
                  <a:solidFill>
                    <a:schemeClr val="accent1"/>
                  </a:solidFill>
                  <a:prstDash val="solid"/>
                </a:ln>
                <a:solidFill>
                  <a:srgbClr val="70AD47">
                    <a:tint val="1000"/>
                  </a:srgbClr>
                </a:solidFill>
                <a:effectLst>
                  <a:glow rad="38100">
                    <a:schemeClr val="accent1">
                      <a:alpha val="40000"/>
                    </a:schemeClr>
                  </a:glow>
                </a:effectLst>
              </a:rPr>
              <a:t>Individual freedom of choice</a:t>
            </a:r>
            <a:endParaRPr lang="en-GB" sz="2800" dirty="0"/>
          </a:p>
        </p:txBody>
      </p:sp>
      <p:sp>
        <p:nvSpPr>
          <p:cNvPr id="23" name="TextBox 22"/>
          <p:cNvSpPr txBox="1"/>
          <p:nvPr/>
        </p:nvSpPr>
        <p:spPr>
          <a:xfrm>
            <a:off x="219306" y="525285"/>
            <a:ext cx="2535923" cy="353023"/>
          </a:xfrm>
          <a:prstGeom prst="rect">
            <a:avLst/>
          </a:prstGeom>
          <a:noFill/>
        </p:spPr>
        <p:txBody>
          <a:bodyPr wrap="none" rtlCol="0">
            <a:prstTxWarp prst="textDoubleWave1">
              <a:avLst/>
            </a:prstTxWarp>
            <a:spAutoFit/>
          </a:bodyPr>
          <a:lstStyle/>
          <a:p>
            <a:r>
              <a:rPr lang="en-GB" sz="1400" b="1" spc="50" dirty="0">
                <a:ln w="9525" cmpd="sng">
                  <a:solidFill>
                    <a:schemeClr val="accent1"/>
                  </a:solidFill>
                  <a:prstDash val="solid"/>
                </a:ln>
                <a:solidFill>
                  <a:srgbClr val="70AD47">
                    <a:tint val="1000"/>
                  </a:srgbClr>
                </a:solidFill>
                <a:effectLst>
                  <a:glow rad="38100">
                    <a:schemeClr val="accent1">
                      <a:alpha val="40000"/>
                    </a:schemeClr>
                  </a:glow>
                </a:effectLst>
              </a:rPr>
              <a:t>Economic growth</a:t>
            </a:r>
            <a:endParaRPr lang="en-GB" sz="2800" dirty="0"/>
          </a:p>
        </p:txBody>
      </p:sp>
      <p:sp>
        <p:nvSpPr>
          <p:cNvPr id="24" name="TextBox 23"/>
          <p:cNvSpPr txBox="1"/>
          <p:nvPr/>
        </p:nvSpPr>
        <p:spPr>
          <a:xfrm>
            <a:off x="5352898" y="585858"/>
            <a:ext cx="3765973" cy="360921"/>
          </a:xfrm>
          <a:prstGeom prst="rect">
            <a:avLst/>
          </a:prstGeom>
          <a:noFill/>
        </p:spPr>
        <p:txBody>
          <a:bodyPr wrap="none" rtlCol="0">
            <a:prstTxWarp prst="textDoubleWave1">
              <a:avLst/>
            </a:prstTxWarp>
            <a:spAutoFit/>
          </a:bodyPr>
          <a:lstStyle/>
          <a:p>
            <a:r>
              <a:rPr lang="en-GB" sz="1400" b="1" spc="50" dirty="0">
                <a:ln w="9525" cmpd="sng">
                  <a:solidFill>
                    <a:schemeClr val="accent1"/>
                  </a:solidFill>
                  <a:prstDash val="solid"/>
                </a:ln>
                <a:solidFill>
                  <a:srgbClr val="70AD47">
                    <a:tint val="1000"/>
                  </a:srgbClr>
                </a:solidFill>
                <a:effectLst>
                  <a:glow rad="38100">
                    <a:schemeClr val="accent1">
                      <a:alpha val="40000"/>
                    </a:schemeClr>
                  </a:glow>
                </a:effectLst>
              </a:rPr>
              <a:t>Globalisation and free trade</a:t>
            </a:r>
            <a:endParaRPr lang="en-GB" sz="2800" dirty="0"/>
          </a:p>
        </p:txBody>
      </p:sp>
      <p:sp>
        <p:nvSpPr>
          <p:cNvPr id="25" name="TextBox 24"/>
          <p:cNvSpPr txBox="1"/>
          <p:nvPr/>
        </p:nvSpPr>
        <p:spPr>
          <a:xfrm>
            <a:off x="4932946" y="32894"/>
            <a:ext cx="3818671" cy="400270"/>
          </a:xfrm>
          <a:prstGeom prst="rect">
            <a:avLst/>
          </a:prstGeom>
          <a:noFill/>
        </p:spPr>
        <p:txBody>
          <a:bodyPr wrap="none" rtlCol="0">
            <a:prstTxWarp prst="textDoubleWave1">
              <a:avLst/>
            </a:prstTxWarp>
            <a:spAutoFit/>
          </a:bodyPr>
          <a:lstStyle/>
          <a:p>
            <a:r>
              <a:rPr lang="en-GB" sz="1400" b="1" spc="50" dirty="0">
                <a:ln w="9525" cmpd="sng">
                  <a:solidFill>
                    <a:schemeClr val="accent1"/>
                  </a:solidFill>
                  <a:prstDash val="solid"/>
                </a:ln>
                <a:solidFill>
                  <a:srgbClr val="70AD47">
                    <a:tint val="1000"/>
                  </a:srgbClr>
                </a:solidFill>
                <a:effectLst>
                  <a:glow rad="38100">
                    <a:schemeClr val="accent1">
                      <a:alpha val="40000"/>
                    </a:schemeClr>
                  </a:glow>
                </a:effectLst>
              </a:rPr>
              <a:t>Western consumer lifestyle</a:t>
            </a:r>
            <a:endParaRPr lang="en-GB" sz="2800" dirty="0"/>
          </a:p>
        </p:txBody>
      </p:sp>
      <p:sp>
        <p:nvSpPr>
          <p:cNvPr id="26" name="TextBox 25"/>
          <p:cNvSpPr txBox="1"/>
          <p:nvPr/>
        </p:nvSpPr>
        <p:spPr>
          <a:xfrm>
            <a:off x="5950886" y="1254877"/>
            <a:ext cx="2487032" cy="707886"/>
          </a:xfrm>
          <a:prstGeom prst="rect">
            <a:avLst/>
          </a:prstGeom>
          <a:noFill/>
        </p:spPr>
        <p:txBody>
          <a:bodyPr wrap="square" rtlCol="0">
            <a:spAutoFit/>
          </a:bodyPr>
          <a:lstStyle/>
          <a:p>
            <a:r>
              <a:rPr lang="en-GB" sz="2000" b="1" dirty="0">
                <a:ln w="13462">
                  <a:solidFill>
                    <a:srgbClr val="23308E"/>
                  </a:solidFill>
                  <a:prstDash val="solid"/>
                </a:ln>
                <a:solidFill>
                  <a:schemeClr val="tx1">
                    <a:lumMod val="85000"/>
                    <a:lumOff val="15000"/>
                  </a:schemeClr>
                </a:solidFill>
                <a:effectLst>
                  <a:outerShdw dist="38100" dir="2700000" algn="bl" rotWithShape="0">
                    <a:schemeClr val="accent5"/>
                  </a:outerShdw>
                </a:effectLst>
              </a:rPr>
              <a:t>Scarcity of natural resources</a:t>
            </a:r>
            <a:endParaRPr lang="en-GB" sz="2800" dirty="0">
              <a:ln w="13462">
                <a:solidFill>
                  <a:srgbClr val="23308E"/>
                </a:solidFill>
                <a:prstDash val="solid"/>
              </a:ln>
            </a:endParaRPr>
          </a:p>
        </p:txBody>
      </p:sp>
      <p:sp>
        <p:nvSpPr>
          <p:cNvPr id="27" name="TextBox 26"/>
          <p:cNvSpPr txBox="1"/>
          <p:nvPr/>
        </p:nvSpPr>
        <p:spPr>
          <a:xfrm>
            <a:off x="3899943" y="713442"/>
            <a:ext cx="1658161" cy="707886"/>
          </a:xfrm>
          <a:prstGeom prst="rect">
            <a:avLst/>
          </a:prstGeom>
          <a:noFill/>
        </p:spPr>
        <p:txBody>
          <a:bodyPr wrap="square" rtlCol="0">
            <a:spAutoFit/>
          </a:bodyPr>
          <a:lstStyle/>
          <a:p>
            <a:r>
              <a:rPr lang="en-GB" sz="2000" b="1" dirty="0">
                <a:ln w="13462">
                  <a:solidFill>
                    <a:srgbClr val="23308E"/>
                  </a:solidFill>
                  <a:prstDash val="solid"/>
                </a:ln>
                <a:solidFill>
                  <a:schemeClr val="tx1">
                    <a:lumMod val="85000"/>
                    <a:lumOff val="15000"/>
                  </a:schemeClr>
                </a:solidFill>
                <a:effectLst>
                  <a:outerShdw dist="38100" dir="2700000" algn="bl" rotWithShape="0">
                    <a:schemeClr val="accent5"/>
                  </a:outerShdw>
                </a:effectLst>
              </a:rPr>
              <a:t>Planetary boundaries</a:t>
            </a:r>
            <a:endParaRPr lang="en-GB" sz="2800" dirty="0">
              <a:ln w="13462">
                <a:solidFill>
                  <a:srgbClr val="23308E"/>
                </a:solidFill>
                <a:prstDash val="solid"/>
              </a:ln>
            </a:endParaRPr>
          </a:p>
        </p:txBody>
      </p:sp>
      <p:sp>
        <p:nvSpPr>
          <p:cNvPr id="28" name="TextBox 27"/>
          <p:cNvSpPr txBox="1"/>
          <p:nvPr/>
        </p:nvSpPr>
        <p:spPr>
          <a:xfrm>
            <a:off x="130687" y="1243580"/>
            <a:ext cx="2487032" cy="400110"/>
          </a:xfrm>
          <a:prstGeom prst="rect">
            <a:avLst/>
          </a:prstGeom>
          <a:noFill/>
        </p:spPr>
        <p:txBody>
          <a:bodyPr wrap="square" rtlCol="0">
            <a:spAutoFit/>
          </a:bodyPr>
          <a:lstStyle/>
          <a:p>
            <a:r>
              <a:rPr lang="en-GB" sz="2000" b="1" dirty="0">
                <a:ln w="13462">
                  <a:solidFill>
                    <a:srgbClr val="23308E"/>
                  </a:solidFill>
                  <a:prstDash val="solid"/>
                </a:ln>
                <a:solidFill>
                  <a:schemeClr val="tx1">
                    <a:lumMod val="85000"/>
                    <a:lumOff val="15000"/>
                  </a:schemeClr>
                </a:solidFill>
                <a:effectLst>
                  <a:outerShdw dist="38100" dir="2700000" algn="bl" rotWithShape="0">
                    <a:schemeClr val="accent5"/>
                  </a:outerShdw>
                </a:effectLst>
              </a:rPr>
              <a:t>Population growth</a:t>
            </a:r>
            <a:endParaRPr lang="en-GB" sz="2800" dirty="0">
              <a:ln w="13462">
                <a:solidFill>
                  <a:srgbClr val="23308E"/>
                </a:solidFill>
                <a:prstDash val="solid"/>
              </a:ln>
            </a:endParaRPr>
          </a:p>
        </p:txBody>
      </p:sp>
      <p:sp>
        <p:nvSpPr>
          <p:cNvPr id="12" name="Rectangle 11"/>
          <p:cNvSpPr/>
          <p:nvPr/>
        </p:nvSpPr>
        <p:spPr>
          <a:xfrm>
            <a:off x="130687" y="4523739"/>
            <a:ext cx="1533954" cy="413964"/>
          </a:xfrm>
          <a:prstGeom prst="rect">
            <a:avLst/>
          </a:prstGeom>
          <a:noFill/>
        </p:spPr>
        <p:txBody>
          <a:bodyPr wrap="square" lIns="91440" tIns="45720" rIns="91440" bIns="45720">
            <a:prstTxWarp prst="textChevron">
              <a:avLst/>
            </a:prstTxWarp>
            <a:spAutoFit/>
          </a:bodyPr>
          <a:lstStyle/>
          <a:p>
            <a:pPr algn="ctr"/>
            <a:r>
              <a:rPr lang="en-GB" sz="11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rPr>
              <a:t>Decentralization</a:t>
            </a:r>
          </a:p>
        </p:txBody>
      </p:sp>
      <p:pic>
        <p:nvPicPr>
          <p:cNvPr id="1062" name="Picture 38" descr="https://cfmu.files.wordpress.com/2014/11/silhouettebanner.jpg"/>
          <p:cNvPicPr>
            <a:picLocks noChangeAspect="1" noChangeArrowheads="1"/>
          </p:cNvPicPr>
          <p:nvPr/>
        </p:nvPicPr>
        <p:blipFill>
          <a:blip r:embed="rId5">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513123" y="4422094"/>
            <a:ext cx="4777371" cy="137588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 See full-sized image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765272" flipV="1">
            <a:off x="896085" y="3976797"/>
            <a:ext cx="749641" cy="661821"/>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2193358" y="4016473"/>
            <a:ext cx="1070729" cy="484744"/>
          </a:xfrm>
          <a:prstGeom prst="rect">
            <a:avLst/>
          </a:prstGeom>
          <a:noFill/>
        </p:spPr>
        <p:txBody>
          <a:bodyPr wrap="square" lIns="91440" tIns="45720" rIns="91440" bIns="45720">
            <a:prstTxWarp prst="textChevron">
              <a:avLst/>
            </a:prstTxWarp>
            <a:spAutoFit/>
          </a:bodyPr>
          <a:lstStyle/>
          <a:p>
            <a:pPr algn="ctr"/>
            <a:r>
              <a:rPr lang="en-GB" sz="1100" b="1" cap="none" spc="0" dirty="0" err="1">
                <a:ln w="10160">
                  <a:solidFill>
                    <a:srgbClr val="FF0000"/>
                  </a:solidFill>
                  <a:prstDash val="solid"/>
                </a:ln>
                <a:solidFill>
                  <a:srgbClr val="FF0000"/>
                </a:solidFill>
                <a:effectLst>
                  <a:outerShdw blurRad="38100" dist="22860" dir="5400000" algn="tl" rotWithShape="0">
                    <a:srgbClr val="000000">
                      <a:alpha val="30000"/>
                    </a:srgbClr>
                  </a:outerShdw>
                </a:effectLst>
              </a:rPr>
              <a:t>Degrowth</a:t>
            </a:r>
            <a:endParaRPr lang="en-GB" sz="11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
        <p:nvSpPr>
          <p:cNvPr id="47" name="Rectangle 46"/>
          <p:cNvSpPr/>
          <p:nvPr/>
        </p:nvSpPr>
        <p:spPr>
          <a:xfrm>
            <a:off x="3790944" y="4065797"/>
            <a:ext cx="1474939" cy="452891"/>
          </a:xfrm>
          <a:prstGeom prst="rect">
            <a:avLst/>
          </a:prstGeom>
          <a:noFill/>
        </p:spPr>
        <p:txBody>
          <a:bodyPr wrap="square" lIns="91440" tIns="45720" rIns="91440" bIns="45720">
            <a:prstTxWarp prst="textChevron">
              <a:avLst/>
            </a:prstTxWarp>
            <a:spAutoFit/>
          </a:bodyPr>
          <a:lstStyle/>
          <a:p>
            <a:pPr algn="ctr"/>
            <a:r>
              <a:rPr lang="en-GB" sz="11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rPr>
              <a:t>Downshifting</a:t>
            </a:r>
          </a:p>
        </p:txBody>
      </p:sp>
      <p:sp>
        <p:nvSpPr>
          <p:cNvPr id="48" name="Rectangle 47"/>
          <p:cNvSpPr/>
          <p:nvPr/>
        </p:nvSpPr>
        <p:spPr>
          <a:xfrm>
            <a:off x="6657640" y="4307707"/>
            <a:ext cx="1643480" cy="484744"/>
          </a:xfrm>
          <a:prstGeom prst="rect">
            <a:avLst/>
          </a:prstGeom>
          <a:noFill/>
        </p:spPr>
        <p:txBody>
          <a:bodyPr wrap="square" lIns="91440" tIns="45720" rIns="91440" bIns="45720">
            <a:prstTxWarp prst="textChevron">
              <a:avLst/>
            </a:prstTxWarp>
            <a:spAutoFit/>
          </a:bodyPr>
          <a:lstStyle/>
          <a:p>
            <a:pPr algn="ctr"/>
            <a:r>
              <a:rPr lang="en-GB" sz="1100" b="1" dirty="0">
                <a:ln w="10160">
                  <a:solidFill>
                    <a:srgbClr val="FF0000"/>
                  </a:solidFill>
                  <a:prstDash val="solid"/>
                </a:ln>
                <a:solidFill>
                  <a:srgbClr val="FF0000"/>
                </a:solidFill>
                <a:effectLst>
                  <a:outerShdw blurRad="38100" dist="22860" dir="5400000" algn="tl" rotWithShape="0">
                    <a:srgbClr val="000000">
                      <a:alpha val="30000"/>
                    </a:srgbClr>
                  </a:outerShdw>
                </a:effectLst>
              </a:rPr>
              <a:t>Alternative sources</a:t>
            </a:r>
            <a:endParaRPr lang="en-GB" sz="11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
        <p:nvSpPr>
          <p:cNvPr id="49" name="Rectangle 48"/>
          <p:cNvSpPr/>
          <p:nvPr/>
        </p:nvSpPr>
        <p:spPr>
          <a:xfrm>
            <a:off x="6383619" y="3697765"/>
            <a:ext cx="1643480" cy="484744"/>
          </a:xfrm>
          <a:prstGeom prst="rect">
            <a:avLst/>
          </a:prstGeom>
          <a:noFill/>
        </p:spPr>
        <p:txBody>
          <a:bodyPr wrap="square" lIns="91440" tIns="45720" rIns="91440" bIns="45720">
            <a:prstTxWarp prst="textChevron">
              <a:avLst/>
            </a:prstTxWarp>
            <a:spAutoFit/>
          </a:bodyPr>
          <a:lstStyle/>
          <a:p>
            <a:pPr algn="ctr"/>
            <a:r>
              <a:rPr lang="en-GB" sz="1100" b="1" dirty="0">
                <a:ln w="10160">
                  <a:solidFill>
                    <a:srgbClr val="FF0000"/>
                  </a:solidFill>
                  <a:prstDash val="solid"/>
                </a:ln>
                <a:solidFill>
                  <a:srgbClr val="FF0000"/>
                </a:solidFill>
                <a:effectLst>
                  <a:outerShdw blurRad="38100" dist="22860" dir="5400000" algn="tl" rotWithShape="0">
                    <a:srgbClr val="000000">
                      <a:alpha val="30000"/>
                    </a:srgbClr>
                  </a:outerShdw>
                </a:effectLst>
              </a:rPr>
              <a:t>Resource efficiency</a:t>
            </a:r>
            <a:endParaRPr lang="en-GB" sz="11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
        <p:nvSpPr>
          <p:cNvPr id="50" name="Rectangle 49"/>
          <p:cNvSpPr/>
          <p:nvPr/>
        </p:nvSpPr>
        <p:spPr>
          <a:xfrm>
            <a:off x="302839" y="3530529"/>
            <a:ext cx="1643480" cy="484744"/>
          </a:xfrm>
          <a:prstGeom prst="rect">
            <a:avLst/>
          </a:prstGeom>
          <a:noFill/>
        </p:spPr>
        <p:txBody>
          <a:bodyPr wrap="square" lIns="91440" tIns="45720" rIns="91440" bIns="45720">
            <a:prstTxWarp prst="textChevron">
              <a:avLst/>
            </a:prstTxWarp>
            <a:spAutoFit/>
          </a:bodyPr>
          <a:lstStyle/>
          <a:p>
            <a:pPr algn="ctr"/>
            <a:r>
              <a:rPr lang="en-GB" sz="1100" b="1" dirty="0">
                <a:ln w="10160">
                  <a:solidFill>
                    <a:srgbClr val="FF0000"/>
                  </a:solidFill>
                  <a:prstDash val="solid"/>
                </a:ln>
                <a:solidFill>
                  <a:srgbClr val="FF0000"/>
                </a:solidFill>
                <a:effectLst>
                  <a:outerShdw blurRad="38100" dist="22860" dir="5400000" algn="tl" rotWithShape="0">
                    <a:srgbClr val="000000">
                      <a:alpha val="30000"/>
                    </a:srgbClr>
                  </a:outerShdw>
                </a:effectLst>
              </a:rPr>
              <a:t>Sharing economy</a:t>
            </a:r>
            <a:endParaRPr lang="en-GB" sz="11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
        <p:nvSpPr>
          <p:cNvPr id="51" name="Rectangle 50"/>
          <p:cNvSpPr/>
          <p:nvPr/>
        </p:nvSpPr>
        <p:spPr>
          <a:xfrm>
            <a:off x="6981877" y="4935552"/>
            <a:ext cx="1643480" cy="484744"/>
          </a:xfrm>
          <a:prstGeom prst="rect">
            <a:avLst/>
          </a:prstGeom>
          <a:noFill/>
        </p:spPr>
        <p:txBody>
          <a:bodyPr wrap="square" lIns="91440" tIns="45720" rIns="91440" bIns="45720">
            <a:prstTxWarp prst="textChevron">
              <a:avLst/>
            </a:prstTxWarp>
            <a:spAutoFit/>
          </a:bodyPr>
          <a:lstStyle/>
          <a:p>
            <a:pPr algn="ctr"/>
            <a:r>
              <a:rPr lang="en-GB" sz="11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rPr>
              <a:t>Self-sufficiency</a:t>
            </a:r>
          </a:p>
        </p:txBody>
      </p:sp>
      <p:sp>
        <p:nvSpPr>
          <p:cNvPr id="52" name="Rectangle 51"/>
          <p:cNvSpPr/>
          <p:nvPr/>
        </p:nvSpPr>
        <p:spPr>
          <a:xfrm>
            <a:off x="3953888" y="3311113"/>
            <a:ext cx="1643480" cy="484744"/>
          </a:xfrm>
          <a:prstGeom prst="rect">
            <a:avLst/>
          </a:prstGeom>
          <a:noFill/>
        </p:spPr>
        <p:txBody>
          <a:bodyPr wrap="square" lIns="91440" tIns="45720" rIns="91440" bIns="45720">
            <a:prstTxWarp prst="textChevron">
              <a:avLst/>
            </a:prstTxWarp>
            <a:spAutoFit/>
          </a:bodyPr>
          <a:lstStyle/>
          <a:p>
            <a:pPr algn="ctr"/>
            <a:r>
              <a:rPr lang="en-GB" sz="1100" b="1" dirty="0">
                <a:ln w="10160">
                  <a:solidFill>
                    <a:srgbClr val="FF0000"/>
                  </a:solidFill>
                  <a:prstDash val="solid"/>
                </a:ln>
                <a:solidFill>
                  <a:srgbClr val="FF0000"/>
                </a:solidFill>
                <a:effectLst>
                  <a:outerShdw blurRad="38100" dist="22860" dir="5400000" algn="tl" rotWithShape="0">
                    <a:srgbClr val="000000">
                      <a:alpha val="30000"/>
                    </a:srgbClr>
                  </a:outerShdw>
                </a:effectLst>
              </a:rPr>
              <a:t>Green growth</a:t>
            </a:r>
            <a:endParaRPr lang="en-GB" sz="11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endParaRPr>
          </a:p>
        </p:txBody>
      </p:sp>
      <p:sp>
        <p:nvSpPr>
          <p:cNvPr id="53" name="Rectangle 52"/>
          <p:cNvSpPr/>
          <p:nvPr/>
        </p:nvSpPr>
        <p:spPr>
          <a:xfrm>
            <a:off x="4608536" y="2867198"/>
            <a:ext cx="1946319" cy="755401"/>
          </a:xfrm>
          <a:prstGeom prst="rect">
            <a:avLst/>
          </a:prstGeom>
          <a:noFill/>
        </p:spPr>
        <p:txBody>
          <a:bodyPr wrap="square" lIns="91440" tIns="45720" rIns="91440" bIns="45720">
            <a:prstTxWarp prst="textSlantDown">
              <a:avLst/>
            </a:prstTxWarp>
            <a:spAutoFit/>
            <a:scene3d>
              <a:camera prst="orthographicFront"/>
              <a:lightRig rig="soft" dir="t">
                <a:rot lat="0" lon="0" rev="15600000"/>
              </a:lightRig>
            </a:scene3d>
            <a:sp3d extrusionH="57150" prstMaterial="softEdge">
              <a:bevelT w="25400" h="38100"/>
            </a:sp3d>
          </a:bodyPr>
          <a:lstStyle/>
          <a:p>
            <a:pPr algn="ctr"/>
            <a:r>
              <a:rPr lang="en-GB" sz="1100" b="1" dirty="0">
                <a:ln>
                  <a:solidFill>
                    <a:schemeClr val="bg2">
                      <a:lumMod val="25000"/>
                    </a:schemeClr>
                  </a:solidFill>
                </a:ln>
                <a:solidFill>
                  <a:schemeClr val="tx1">
                    <a:lumMod val="85000"/>
                    <a:lumOff val="15000"/>
                  </a:schemeClr>
                </a:solidFill>
              </a:rPr>
              <a:t>Welfare state</a:t>
            </a:r>
          </a:p>
        </p:txBody>
      </p:sp>
      <p:sp>
        <p:nvSpPr>
          <p:cNvPr id="54" name="Rectangle 53"/>
          <p:cNvSpPr/>
          <p:nvPr/>
        </p:nvSpPr>
        <p:spPr>
          <a:xfrm>
            <a:off x="3552195" y="2293069"/>
            <a:ext cx="2296003" cy="755401"/>
          </a:xfrm>
          <a:prstGeom prst="rect">
            <a:avLst/>
          </a:prstGeom>
          <a:noFill/>
        </p:spPr>
        <p:txBody>
          <a:bodyPr wrap="square" lIns="91440" tIns="45720" rIns="91440" bIns="45720">
            <a:prstTxWarp prst="textSlantDown">
              <a:avLst/>
            </a:prstTxWarp>
            <a:spAutoFit/>
          </a:bodyPr>
          <a:lstStyle/>
          <a:p>
            <a:pPr algn="ctr"/>
            <a:r>
              <a:rPr lang="en-GB" sz="1100" b="1" dirty="0">
                <a:ln w="12700" cmpd="sng">
                  <a:solidFill>
                    <a:schemeClr val="bg2">
                      <a:lumMod val="25000"/>
                    </a:schemeClr>
                  </a:solidFill>
                  <a:prstDash val="solid"/>
                </a:ln>
                <a:solidFill>
                  <a:schemeClr val="tx1">
                    <a:lumMod val="85000"/>
                    <a:lumOff val="15000"/>
                  </a:schemeClr>
                </a:solidFill>
              </a:rPr>
              <a:t>Technology &amp; Innovation</a:t>
            </a:r>
          </a:p>
        </p:txBody>
      </p:sp>
      <p:sp>
        <p:nvSpPr>
          <p:cNvPr id="55" name="Rectangle 54"/>
          <p:cNvSpPr/>
          <p:nvPr/>
        </p:nvSpPr>
        <p:spPr>
          <a:xfrm>
            <a:off x="192806" y="2262851"/>
            <a:ext cx="1617634" cy="1128222"/>
          </a:xfrm>
          <a:prstGeom prst="rect">
            <a:avLst/>
          </a:prstGeom>
          <a:noFill/>
        </p:spPr>
        <p:txBody>
          <a:bodyPr wrap="square" lIns="91440" tIns="45720" rIns="91440" bIns="45720">
            <a:prstTxWarp prst="textSlantUp">
              <a:avLst/>
            </a:prstTxWarp>
            <a:spAutoFit/>
            <a:scene3d>
              <a:camera prst="orthographicFront"/>
              <a:lightRig rig="soft" dir="t">
                <a:rot lat="0" lon="0" rev="15600000"/>
              </a:lightRig>
            </a:scene3d>
            <a:sp3d extrusionH="57150" prstMaterial="softEdge">
              <a:bevelT w="25400" h="38100"/>
            </a:sp3d>
          </a:bodyPr>
          <a:lstStyle/>
          <a:p>
            <a:pPr algn="ctr"/>
            <a:r>
              <a:rPr lang="en-GB" sz="1100" b="1" dirty="0">
                <a:ln w="12700" cmpd="sng">
                  <a:solidFill>
                    <a:schemeClr val="tx1">
                      <a:lumMod val="85000"/>
                      <a:lumOff val="15000"/>
                    </a:schemeClr>
                  </a:solidFill>
                  <a:prstDash val="solid"/>
                </a:ln>
                <a:solidFill>
                  <a:schemeClr val="bg2">
                    <a:lumMod val="10000"/>
                  </a:schemeClr>
                </a:solidFill>
              </a:rPr>
              <a:t>National </a:t>
            </a:r>
            <a:r>
              <a:rPr lang="en-GB" sz="1100" b="1" dirty="0" err="1">
                <a:ln w="12700" cmpd="sng">
                  <a:solidFill>
                    <a:schemeClr val="tx1">
                      <a:lumMod val="85000"/>
                      <a:lumOff val="15000"/>
                    </a:schemeClr>
                  </a:solidFill>
                  <a:prstDash val="solid"/>
                </a:ln>
                <a:solidFill>
                  <a:schemeClr val="bg2">
                    <a:lumMod val="10000"/>
                  </a:schemeClr>
                </a:solidFill>
              </a:rPr>
              <a:t>competitivity</a:t>
            </a:r>
            <a:endParaRPr lang="en-GB" sz="1100" b="1" dirty="0">
              <a:ln w="12700" cmpd="sng">
                <a:solidFill>
                  <a:schemeClr val="tx1">
                    <a:lumMod val="85000"/>
                    <a:lumOff val="15000"/>
                  </a:schemeClr>
                </a:solidFill>
                <a:prstDash val="solid"/>
              </a:ln>
              <a:solidFill>
                <a:schemeClr val="bg2">
                  <a:lumMod val="10000"/>
                </a:schemeClr>
              </a:solidFill>
            </a:endParaRPr>
          </a:p>
        </p:txBody>
      </p:sp>
      <p:sp>
        <p:nvSpPr>
          <p:cNvPr id="56" name="Rectangle 55"/>
          <p:cNvSpPr/>
          <p:nvPr/>
        </p:nvSpPr>
        <p:spPr>
          <a:xfrm>
            <a:off x="2141895" y="1648078"/>
            <a:ext cx="1218702" cy="725754"/>
          </a:xfrm>
          <a:prstGeom prst="rect">
            <a:avLst/>
          </a:prstGeom>
          <a:noFill/>
        </p:spPr>
        <p:txBody>
          <a:bodyPr wrap="square" lIns="91440" tIns="45720" rIns="91440" bIns="45720">
            <a:prstTxWarp prst="textChevron">
              <a:avLst/>
            </a:prstTxWarp>
            <a:spAutoFit/>
            <a:scene3d>
              <a:camera prst="orthographicFront"/>
              <a:lightRig rig="soft" dir="t">
                <a:rot lat="0" lon="0" rev="15600000"/>
              </a:lightRig>
            </a:scene3d>
            <a:sp3d extrusionH="57150" prstMaterial="softEdge">
              <a:bevelT w="25400" h="38100"/>
            </a:sp3d>
          </a:bodyPr>
          <a:lstStyle/>
          <a:p>
            <a:pPr algn="ctr"/>
            <a:r>
              <a:rPr lang="en-GB" sz="1100" b="1" dirty="0">
                <a:ln/>
                <a:solidFill>
                  <a:schemeClr val="bg2">
                    <a:lumMod val="25000"/>
                  </a:schemeClr>
                </a:solidFill>
              </a:rPr>
              <a:t>Employment</a:t>
            </a:r>
          </a:p>
        </p:txBody>
      </p:sp>
    </p:spTree>
    <p:extLst>
      <p:ext uri="{BB962C8B-B14F-4D97-AF65-F5344CB8AC3E}">
        <p14:creationId xmlns:p14="http://schemas.microsoft.com/office/powerpoint/2010/main" val="260878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build="allAtOnce"/>
      <p:bldP spid="25" grpId="0"/>
      <p:bldP spid="26" grpId="0"/>
      <p:bldP spid="27" grpId="0"/>
      <p:bldP spid="28" grpId="0"/>
      <p:bldP spid="12" grpId="0"/>
      <p:bldP spid="46" grpId="0"/>
      <p:bldP spid="47" grpId="0"/>
      <p:bldP spid="48" grpId="0"/>
      <p:bldP spid="49" grpId="0"/>
      <p:bldP spid="50" grpId="0"/>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i-FI" dirty="0" err="1"/>
              <a:t>Mixed</a:t>
            </a:r>
            <a:r>
              <a:rPr lang="fi-FI" dirty="0"/>
              <a:t> </a:t>
            </a:r>
            <a:r>
              <a:rPr lang="fi-FI" dirty="0" err="1"/>
              <a:t>method</a:t>
            </a:r>
            <a:r>
              <a:rPr lang="fi-FI" dirty="0"/>
              <a:t> Delphi </a:t>
            </a:r>
            <a:r>
              <a:rPr lang="fi-FI" dirty="0" err="1"/>
              <a:t>process</a:t>
            </a:r>
            <a:endParaRPr lang="fi-FI" dirty="0"/>
          </a:p>
        </p:txBody>
      </p:sp>
      <p:sp>
        <p:nvSpPr>
          <p:cNvPr id="6" name="Content Placeholder 5"/>
          <p:cNvSpPr>
            <a:spLocks noGrp="1"/>
          </p:cNvSpPr>
          <p:nvPr>
            <p:ph sz="quarter" idx="2"/>
          </p:nvPr>
        </p:nvSpPr>
        <p:spPr>
          <a:xfrm>
            <a:off x="612986" y="2068690"/>
            <a:ext cx="3642022" cy="3232162"/>
          </a:xfrm>
        </p:spPr>
        <p:txBody>
          <a:bodyPr>
            <a:normAutofit fontScale="77500" lnSpcReduction="20000"/>
          </a:bodyPr>
          <a:lstStyle/>
          <a:p>
            <a:r>
              <a:rPr lang="fi-FI" dirty="0" err="1"/>
              <a:t>Differences</a:t>
            </a:r>
            <a:r>
              <a:rPr lang="fi-FI" dirty="0"/>
              <a:t>, </a:t>
            </a:r>
            <a:r>
              <a:rPr lang="fi-FI" dirty="0" err="1"/>
              <a:t>tensions</a:t>
            </a:r>
            <a:r>
              <a:rPr lang="fi-FI" dirty="0"/>
              <a:t>, </a:t>
            </a:r>
            <a:r>
              <a:rPr lang="fi-FI" dirty="0" err="1"/>
              <a:t>misalignments</a:t>
            </a:r>
            <a:r>
              <a:rPr lang="fi-FI" dirty="0"/>
              <a:t> in</a:t>
            </a:r>
          </a:p>
          <a:p>
            <a:pPr lvl="1"/>
            <a:r>
              <a:rPr lang="fi-FI" dirty="0" err="1"/>
              <a:t>Future</a:t>
            </a:r>
            <a:r>
              <a:rPr lang="fi-FI" dirty="0"/>
              <a:t> </a:t>
            </a:r>
            <a:r>
              <a:rPr lang="fi-FI" dirty="0" err="1"/>
              <a:t>images</a:t>
            </a:r>
            <a:r>
              <a:rPr lang="fi-FI" dirty="0"/>
              <a:t> </a:t>
            </a:r>
          </a:p>
          <a:p>
            <a:pPr lvl="1"/>
            <a:r>
              <a:rPr lang="fi-FI" dirty="0" err="1"/>
              <a:t>Policy</a:t>
            </a:r>
            <a:r>
              <a:rPr lang="fi-FI" dirty="0"/>
              <a:t> </a:t>
            </a:r>
            <a:r>
              <a:rPr lang="fi-FI" dirty="0" err="1"/>
              <a:t>preferences</a:t>
            </a:r>
            <a:endParaRPr lang="fi-FI" dirty="0"/>
          </a:p>
          <a:p>
            <a:pPr lvl="1"/>
            <a:r>
              <a:rPr lang="fi-FI" dirty="0" err="1" smtClean="0"/>
              <a:t>Values</a:t>
            </a:r>
            <a:endParaRPr lang="fi-FI" dirty="0"/>
          </a:p>
          <a:p>
            <a:pPr lvl="1"/>
            <a:r>
              <a:rPr lang="fi-FI" dirty="0" err="1"/>
              <a:t>Mindsets</a:t>
            </a:r>
            <a:endParaRPr lang="fi-FI" dirty="0"/>
          </a:p>
          <a:p>
            <a:r>
              <a:rPr lang="fi-FI" dirty="0" err="1"/>
              <a:t>Signs</a:t>
            </a:r>
            <a:r>
              <a:rPr lang="fi-FI" dirty="0"/>
              <a:t> of </a:t>
            </a:r>
            <a:r>
              <a:rPr lang="fi-FI" dirty="0" err="1"/>
              <a:t>weakening</a:t>
            </a:r>
            <a:endParaRPr lang="fi-FI" dirty="0"/>
          </a:p>
          <a:p>
            <a:pPr lvl="1"/>
            <a:r>
              <a:rPr lang="fi-FI" dirty="0" err="1"/>
              <a:t>Legitimacy</a:t>
            </a:r>
            <a:endParaRPr lang="fi-FI" dirty="0"/>
          </a:p>
          <a:p>
            <a:pPr lvl="1"/>
            <a:r>
              <a:rPr lang="fi-FI" dirty="0" err="1"/>
              <a:t>Committment</a:t>
            </a:r>
            <a:endParaRPr lang="fi-FI" dirty="0"/>
          </a:p>
          <a:p>
            <a:pPr lvl="1"/>
            <a:r>
              <a:rPr lang="fi-FI" dirty="0" err="1"/>
              <a:t>Confidence</a:t>
            </a:r>
            <a:endParaRPr lang="fi-FI" dirty="0"/>
          </a:p>
          <a:p>
            <a:endParaRPr lang="fi-FI" sz="3100" dirty="0"/>
          </a:p>
        </p:txBody>
      </p:sp>
      <p:sp>
        <p:nvSpPr>
          <p:cNvPr id="7" name="Content Placeholder 6"/>
          <p:cNvSpPr>
            <a:spLocks noGrp="1"/>
          </p:cNvSpPr>
          <p:nvPr>
            <p:ph sz="quarter" idx="4"/>
          </p:nvPr>
        </p:nvSpPr>
        <p:spPr>
          <a:xfrm>
            <a:off x="4535424" y="2068691"/>
            <a:ext cx="4199637" cy="2357005"/>
          </a:xfrm>
        </p:spPr>
        <p:txBody>
          <a:bodyPr>
            <a:normAutofit/>
          </a:bodyPr>
          <a:lstStyle/>
          <a:p>
            <a:r>
              <a:rPr lang="fi-FI" sz="2200" dirty="0" err="1" smtClean="0"/>
              <a:t>Alternative</a:t>
            </a:r>
            <a:r>
              <a:rPr lang="fi-FI" sz="2200" dirty="0" smtClean="0"/>
              <a:t> </a:t>
            </a:r>
            <a:r>
              <a:rPr lang="fi-FI" sz="2200" dirty="0" err="1" smtClean="0"/>
              <a:t>policies</a:t>
            </a:r>
            <a:r>
              <a:rPr lang="fi-FI" sz="2200" dirty="0" smtClean="0"/>
              <a:t> in 2040</a:t>
            </a:r>
            <a:endParaRPr lang="fi-FI" sz="2200" dirty="0"/>
          </a:p>
          <a:p>
            <a:r>
              <a:rPr lang="fi-FI" sz="2200" dirty="0" err="1"/>
              <a:t>Assess</a:t>
            </a:r>
            <a:r>
              <a:rPr lang="fi-FI" sz="2200" dirty="0"/>
              <a:t> </a:t>
            </a:r>
            <a:r>
              <a:rPr lang="fi-FI" sz="2200" dirty="0" err="1" smtClean="0"/>
              <a:t>preferability</a:t>
            </a:r>
            <a:r>
              <a:rPr lang="fi-FI" sz="2200" dirty="0" smtClean="0"/>
              <a:t> &amp; </a:t>
            </a:r>
            <a:r>
              <a:rPr lang="fi-FI" sz="2200" dirty="0" err="1" smtClean="0"/>
              <a:t>acceptability</a:t>
            </a:r>
            <a:r>
              <a:rPr lang="fi-FI" sz="2200" dirty="0" smtClean="0"/>
              <a:t> </a:t>
            </a:r>
          </a:p>
          <a:p>
            <a:r>
              <a:rPr lang="fi-FI" sz="2200" dirty="0" err="1"/>
              <a:t>C</a:t>
            </a:r>
            <a:r>
              <a:rPr lang="fi-FI" sz="2200" dirty="0" err="1" smtClean="0"/>
              <a:t>omment</a:t>
            </a:r>
            <a:r>
              <a:rPr lang="fi-FI" sz="2200" dirty="0" smtClean="0"/>
              <a:t> &amp; </a:t>
            </a:r>
            <a:r>
              <a:rPr lang="fi-FI" sz="2200" dirty="0" err="1" smtClean="0"/>
              <a:t>discuss</a:t>
            </a:r>
            <a:r>
              <a:rPr lang="fi-FI" sz="2200" dirty="0" smtClean="0"/>
              <a:t> at </a:t>
            </a:r>
            <a:r>
              <a:rPr lang="fi-FI" sz="2200" dirty="0" err="1" smtClean="0"/>
              <a:t>anonymous</a:t>
            </a:r>
            <a:r>
              <a:rPr lang="fi-FI" sz="2200" dirty="0" smtClean="0"/>
              <a:t> </a:t>
            </a:r>
            <a:r>
              <a:rPr lang="fi-FI" sz="2200" dirty="0" err="1" smtClean="0"/>
              <a:t>eDelphi</a:t>
            </a:r>
            <a:r>
              <a:rPr lang="fi-FI" sz="2200" dirty="0" smtClean="0"/>
              <a:t> </a:t>
            </a:r>
            <a:r>
              <a:rPr lang="fi-FI" sz="2200" dirty="0" err="1"/>
              <a:t>platform</a:t>
            </a:r>
            <a:endParaRPr lang="fi-FI" sz="2200" dirty="0"/>
          </a:p>
        </p:txBody>
      </p:sp>
      <p:sp>
        <p:nvSpPr>
          <p:cNvPr id="2" name="Footer Placeholder 1"/>
          <p:cNvSpPr>
            <a:spLocks noGrp="1"/>
          </p:cNvSpPr>
          <p:nvPr>
            <p:ph type="ftr" sz="quarter" idx="17"/>
          </p:nvPr>
        </p:nvSpPr>
        <p:spPr/>
        <p:txBody>
          <a:bodyPr/>
          <a:lstStyle/>
          <a:p>
            <a:r>
              <a:rPr lang="fi-FI" dirty="0"/>
              <a:t>Sanna Ahvenharju - FFRC</a:t>
            </a:r>
          </a:p>
        </p:txBody>
      </p:sp>
      <p:sp>
        <p:nvSpPr>
          <p:cNvPr id="3" name="Text Placeholder 2"/>
          <p:cNvSpPr>
            <a:spLocks noGrp="1"/>
          </p:cNvSpPr>
          <p:nvPr>
            <p:ph type="body" sz="quarter" idx="1"/>
          </p:nvPr>
        </p:nvSpPr>
        <p:spPr>
          <a:xfrm>
            <a:off x="612986" y="1486870"/>
            <a:ext cx="3642022" cy="543031"/>
          </a:xfrm>
        </p:spPr>
        <p:txBody>
          <a:bodyPr/>
          <a:lstStyle/>
          <a:p>
            <a:r>
              <a:rPr lang="fi-FI" sz="2400" dirty="0" err="1"/>
              <a:t>Interviews</a:t>
            </a:r>
            <a:endParaRPr lang="fi-FI" dirty="0"/>
          </a:p>
        </p:txBody>
      </p:sp>
      <p:sp>
        <p:nvSpPr>
          <p:cNvPr id="4" name="Text Placeholder 3"/>
          <p:cNvSpPr>
            <a:spLocks noGrp="1"/>
          </p:cNvSpPr>
          <p:nvPr>
            <p:ph type="body" sz="quarter" idx="3"/>
          </p:nvPr>
        </p:nvSpPr>
        <p:spPr>
          <a:xfrm>
            <a:off x="4535424" y="1486870"/>
            <a:ext cx="4199637" cy="543031"/>
          </a:xfrm>
        </p:spPr>
        <p:txBody>
          <a:bodyPr/>
          <a:lstStyle/>
          <a:p>
            <a:r>
              <a:rPr lang="fi-FI" sz="2400" dirty="0" err="1"/>
              <a:t>Policy</a:t>
            </a:r>
            <a:r>
              <a:rPr lang="fi-FI" sz="2400" dirty="0"/>
              <a:t> </a:t>
            </a:r>
            <a:r>
              <a:rPr lang="fi-FI" sz="2400" dirty="0" err="1"/>
              <a:t>evaluation</a:t>
            </a:r>
            <a:endParaRPr lang="fi-FI" dirty="0"/>
          </a:p>
        </p:txBody>
      </p:sp>
      <p:sp>
        <p:nvSpPr>
          <p:cNvPr id="8" name="Text Placeholder 2"/>
          <p:cNvSpPr txBox="1">
            <a:spLocks/>
          </p:cNvSpPr>
          <p:nvPr/>
        </p:nvSpPr>
        <p:spPr>
          <a:xfrm>
            <a:off x="4535424" y="4035977"/>
            <a:ext cx="4199637" cy="543031"/>
          </a:xfrm>
          <a:prstGeom prst="rect">
            <a:avLst/>
          </a:prstGeom>
          <a:solidFill>
            <a:schemeClr val="accent3">
              <a:lumMod val="75000"/>
            </a:schemeClr>
          </a:solidFill>
        </p:spPr>
        <p:txBody>
          <a:bodyPr vert="horz"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pPr>
            <a:r>
              <a:rPr lang="fi-FI" sz="2400" dirty="0" err="1"/>
              <a:t>Future</a:t>
            </a:r>
            <a:r>
              <a:rPr lang="fi-FI" sz="2400" dirty="0"/>
              <a:t> </a:t>
            </a:r>
            <a:r>
              <a:rPr lang="fi-FI" sz="2400" dirty="0" err="1" smtClean="0"/>
              <a:t>Consciousness</a:t>
            </a:r>
            <a:r>
              <a:rPr lang="fi-FI" sz="2400" dirty="0" smtClean="0"/>
              <a:t> </a:t>
            </a:r>
            <a:r>
              <a:rPr lang="fi-FI" sz="2400" dirty="0" err="1" smtClean="0"/>
              <a:t>survey</a:t>
            </a:r>
            <a:endParaRPr lang="fi-FI" dirty="0"/>
          </a:p>
        </p:txBody>
      </p:sp>
      <p:sp>
        <p:nvSpPr>
          <p:cNvPr id="10" name="Content Placeholder 5"/>
          <p:cNvSpPr txBox="1">
            <a:spLocks/>
          </p:cNvSpPr>
          <p:nvPr/>
        </p:nvSpPr>
        <p:spPr>
          <a:xfrm>
            <a:off x="4535424" y="4611596"/>
            <a:ext cx="4199637" cy="1030988"/>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pPr>
            <a:r>
              <a:rPr lang="fi-FI" sz="2000" dirty="0" err="1" smtClean="0"/>
              <a:t>Differences</a:t>
            </a:r>
            <a:r>
              <a:rPr lang="fi-FI" sz="2000" dirty="0" smtClean="0"/>
              <a:t> </a:t>
            </a:r>
            <a:r>
              <a:rPr lang="fi-FI" sz="2000" dirty="0" err="1" smtClean="0"/>
              <a:t>amongst</a:t>
            </a:r>
            <a:r>
              <a:rPr lang="fi-FI" sz="2000" dirty="0" smtClean="0"/>
              <a:t> </a:t>
            </a:r>
            <a:r>
              <a:rPr lang="fi-FI" sz="2000" dirty="0" err="1" smtClean="0"/>
              <a:t>regime</a:t>
            </a:r>
            <a:r>
              <a:rPr lang="fi-FI" sz="2000" dirty="0" smtClean="0"/>
              <a:t> </a:t>
            </a:r>
            <a:r>
              <a:rPr lang="fi-FI" sz="2000" dirty="0" err="1" smtClean="0"/>
              <a:t>representatives</a:t>
            </a:r>
            <a:r>
              <a:rPr lang="fi-FI" sz="2000" dirty="0" smtClean="0"/>
              <a:t> </a:t>
            </a:r>
            <a:endParaRPr lang="fi-FI" sz="2000" dirty="0"/>
          </a:p>
          <a:p>
            <a:pPr fontAlgn="auto">
              <a:spcAft>
                <a:spcPts val="0"/>
              </a:spcAft>
              <a:buFont typeface="Wingdings" panose="05000000000000000000" pitchFamily="2" charset="2"/>
              <a:buChar char="Ø"/>
            </a:pPr>
            <a:r>
              <a:rPr lang="fi-FI" sz="2000" dirty="0" err="1" smtClean="0"/>
              <a:t>Impact</a:t>
            </a:r>
            <a:r>
              <a:rPr lang="fi-FI" sz="2000" dirty="0" smtClean="0"/>
              <a:t> on </a:t>
            </a:r>
            <a:r>
              <a:rPr lang="fi-FI" sz="2000" dirty="0" err="1" smtClean="0"/>
              <a:t>their</a:t>
            </a:r>
            <a:r>
              <a:rPr lang="fi-FI" sz="2000" dirty="0" smtClean="0"/>
              <a:t> </a:t>
            </a:r>
            <a:r>
              <a:rPr lang="fi-FI" sz="2000" dirty="0" err="1" smtClean="0"/>
              <a:t>policy</a:t>
            </a:r>
            <a:r>
              <a:rPr lang="fi-FI" sz="2000" dirty="0" smtClean="0"/>
              <a:t> </a:t>
            </a:r>
            <a:r>
              <a:rPr lang="fi-FI" sz="2000" dirty="0" err="1" smtClean="0"/>
              <a:t>choices</a:t>
            </a:r>
            <a:r>
              <a:rPr lang="fi-FI" sz="2000" dirty="0" smtClean="0"/>
              <a:t>?</a:t>
            </a:r>
          </a:p>
          <a:p>
            <a:pPr marL="0" indent="0" fontAlgn="auto">
              <a:spcAft>
                <a:spcPts val="0"/>
              </a:spcAft>
              <a:buNone/>
            </a:pPr>
            <a:endParaRPr lang="fi-FI" sz="3100" dirty="0"/>
          </a:p>
        </p:txBody>
      </p:sp>
    </p:spTree>
    <p:extLst>
      <p:ext uri="{BB962C8B-B14F-4D97-AF65-F5344CB8AC3E}">
        <p14:creationId xmlns:p14="http://schemas.microsoft.com/office/powerpoint/2010/main" val="3637943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i-FI"/>
              <a:t>Sanna Ahvenharju - FFRC</a:t>
            </a:r>
            <a:endParaRPr lang="fi-FI" dirty="0"/>
          </a:p>
        </p:txBody>
      </p:sp>
      <p:sp>
        <p:nvSpPr>
          <p:cNvPr id="6" name="Vertical Title 5"/>
          <p:cNvSpPr>
            <a:spLocks noGrp="1"/>
          </p:cNvSpPr>
          <p:nvPr>
            <p:ph type="title" orient="vert" idx="4294967295"/>
          </p:nvPr>
        </p:nvSpPr>
        <p:spPr>
          <a:xfrm>
            <a:off x="7051592" y="259307"/>
            <a:ext cx="1220537" cy="4849031"/>
          </a:xfrm>
          <a:solidFill>
            <a:srgbClr val="92D050"/>
          </a:solidFill>
          <a:ln>
            <a:solidFill>
              <a:schemeClr val="accent3">
                <a:lumMod val="50000"/>
              </a:schemeClr>
            </a:solidFill>
          </a:ln>
        </p:spPr>
        <p:txBody>
          <a:bodyPr>
            <a:noAutofit/>
          </a:bodyPr>
          <a:lstStyle/>
          <a:p>
            <a:r>
              <a:rPr lang="en-GB" sz="2200" b="1" i="1" dirty="0">
                <a:solidFill>
                  <a:schemeClr val="bg1"/>
                </a:solidFill>
                <a:latin typeface="+mn-lt"/>
              </a:rPr>
              <a:t>Limit impacts from</a:t>
            </a:r>
            <a:r>
              <a:rPr lang="en-GB" sz="2200" b="1" dirty="0">
                <a:solidFill>
                  <a:schemeClr val="bg1"/>
                </a:solidFill>
                <a:latin typeface="+mn-lt"/>
              </a:rPr>
              <a:t/>
            </a:r>
            <a:br>
              <a:rPr lang="en-GB" sz="2200" b="1" dirty="0">
                <a:solidFill>
                  <a:schemeClr val="bg1"/>
                </a:solidFill>
                <a:latin typeface="+mn-lt"/>
              </a:rPr>
            </a:br>
            <a:r>
              <a:rPr lang="en-GB" sz="2200" b="1" dirty="0">
                <a:solidFill>
                  <a:schemeClr val="bg1"/>
                </a:solidFill>
                <a:latin typeface="+mn-lt"/>
              </a:rPr>
              <a:t/>
            </a:r>
            <a:br>
              <a:rPr lang="en-GB" sz="2200" b="1" dirty="0">
                <a:solidFill>
                  <a:schemeClr val="bg1"/>
                </a:solidFill>
                <a:latin typeface="+mn-lt"/>
              </a:rPr>
            </a:br>
            <a:r>
              <a:rPr lang="en-GB" sz="2200" b="1" dirty="0" smtClean="0">
                <a:solidFill>
                  <a:schemeClr val="bg1"/>
                </a:solidFill>
                <a:latin typeface="+mn-lt"/>
              </a:rPr>
              <a:t>Housing</a:t>
            </a:r>
            <a:r>
              <a:rPr lang="en-GB" sz="2200" b="1" dirty="0">
                <a:solidFill>
                  <a:schemeClr val="bg1"/>
                </a:solidFill>
                <a:latin typeface="+mn-lt"/>
              </a:rPr>
              <a:t/>
            </a:r>
            <a:br>
              <a:rPr lang="en-GB" sz="2200" b="1" dirty="0">
                <a:solidFill>
                  <a:schemeClr val="bg1"/>
                </a:solidFill>
                <a:latin typeface="+mn-lt"/>
              </a:rPr>
            </a:br>
            <a:r>
              <a:rPr lang="en-GB" sz="2200" b="1" dirty="0">
                <a:solidFill>
                  <a:schemeClr val="bg1"/>
                </a:solidFill>
                <a:latin typeface="+mn-lt"/>
              </a:rPr>
              <a:t/>
            </a:r>
            <a:br>
              <a:rPr lang="en-GB" sz="2200" b="1" dirty="0">
                <a:solidFill>
                  <a:schemeClr val="bg1"/>
                </a:solidFill>
                <a:latin typeface="+mn-lt"/>
              </a:rPr>
            </a:br>
            <a:r>
              <a:rPr lang="en-GB" sz="2200" b="1" dirty="0">
                <a:solidFill>
                  <a:schemeClr val="bg1"/>
                </a:solidFill>
                <a:latin typeface="+mn-lt"/>
              </a:rPr>
              <a:t>Mobility</a:t>
            </a:r>
            <a:br>
              <a:rPr lang="en-GB" sz="2200" b="1" dirty="0">
                <a:solidFill>
                  <a:schemeClr val="bg1"/>
                </a:solidFill>
                <a:latin typeface="+mn-lt"/>
              </a:rPr>
            </a:br>
            <a:r>
              <a:rPr lang="en-GB" sz="2200" b="1" dirty="0">
                <a:solidFill>
                  <a:schemeClr val="bg1"/>
                </a:solidFill>
                <a:latin typeface="+mn-lt"/>
              </a:rPr>
              <a:t/>
            </a:r>
            <a:br>
              <a:rPr lang="en-GB" sz="2200" b="1" dirty="0">
                <a:solidFill>
                  <a:schemeClr val="bg1"/>
                </a:solidFill>
                <a:latin typeface="+mn-lt"/>
              </a:rPr>
            </a:br>
            <a:r>
              <a:rPr lang="en-GB" sz="2200" b="1" dirty="0">
                <a:solidFill>
                  <a:schemeClr val="bg1"/>
                </a:solidFill>
                <a:latin typeface="+mn-lt"/>
              </a:rPr>
              <a:t>Food </a:t>
            </a:r>
            <a:br>
              <a:rPr lang="en-GB" sz="2200" b="1" dirty="0">
                <a:solidFill>
                  <a:schemeClr val="bg1"/>
                </a:solidFill>
                <a:latin typeface="+mn-lt"/>
              </a:rPr>
            </a:br>
            <a:r>
              <a:rPr lang="en-GB" sz="2200" b="1" dirty="0">
                <a:solidFill>
                  <a:schemeClr val="bg1"/>
                </a:solidFill>
                <a:latin typeface="+mn-lt"/>
              </a:rPr>
              <a:t/>
            </a:r>
            <a:br>
              <a:rPr lang="en-GB" sz="2200" b="1" dirty="0">
                <a:solidFill>
                  <a:schemeClr val="bg1"/>
                </a:solidFill>
                <a:latin typeface="+mn-lt"/>
              </a:rPr>
            </a:br>
            <a:r>
              <a:rPr lang="en-GB" sz="2200" b="1" dirty="0" err="1">
                <a:solidFill>
                  <a:schemeClr val="bg1"/>
                </a:solidFill>
                <a:latin typeface="+mn-lt"/>
              </a:rPr>
              <a:t>Consu-mables</a:t>
            </a:r>
            <a:endParaRPr lang="en-GB" sz="2200" b="1" dirty="0">
              <a:solidFill>
                <a:schemeClr val="bg1"/>
              </a:solidFill>
              <a:latin typeface="+mn-lt"/>
            </a:endParaRPr>
          </a:p>
        </p:txBody>
      </p:sp>
      <p:graphicFrame>
        <p:nvGraphicFramePr>
          <p:cNvPr id="9" name="Diagram 8"/>
          <p:cNvGraphicFramePr/>
          <p:nvPr>
            <p:extLst>
              <p:ext uri="{D42A27DB-BD31-4B8C-83A1-F6EECF244321}">
                <p14:modId xmlns:p14="http://schemas.microsoft.com/office/powerpoint/2010/main" val="3766061131"/>
              </p:ext>
            </p:extLst>
          </p:nvPr>
        </p:nvGraphicFramePr>
        <p:xfrm>
          <a:off x="993083" y="259308"/>
          <a:ext cx="5943363" cy="5041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1148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nna PowerPoint Templa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jatko-opintosemma 11022016" id="{04CEE090-9963-40F5-8A43-ECEE258BBEFF}" vid="{A217AE57-15C9-4406-8AA8-4CCA8F137087}"/>
    </a:ext>
  </a:extLst>
</a:theme>
</file>

<file path=ppt/theme/theme2.xml><?xml version="1.0" encoding="utf-8"?>
<a:theme xmlns:a="http://schemas.openxmlformats.org/drawingml/2006/main" name="ffrc-slide2012">
  <a:themeElements>
    <a:clrScheme name="TuTu">
      <a:dk1>
        <a:srgbClr val="424242"/>
      </a:dk1>
      <a:lt1>
        <a:sysClr val="window" lastClr="FFFFFF"/>
      </a:lt1>
      <a:dk2>
        <a:srgbClr val="1F497D"/>
      </a:dk2>
      <a:lt2>
        <a:srgbClr val="EEECE1"/>
      </a:lt2>
      <a:accent1>
        <a:srgbClr val="0056B0"/>
      </a:accent1>
      <a:accent2>
        <a:srgbClr val="1790D0"/>
      </a:accent2>
      <a:accent3>
        <a:srgbClr val="9BBB59"/>
      </a:accent3>
      <a:accent4>
        <a:srgbClr val="1C9F9A"/>
      </a:accent4>
      <a:accent5>
        <a:srgbClr val="4BACC6"/>
      </a:accent5>
      <a:accent6>
        <a:srgbClr val="F7C32B"/>
      </a:accent6>
      <a:hlink>
        <a:srgbClr val="0000FF"/>
      </a:hlink>
      <a:folHlink>
        <a:srgbClr val="D22217"/>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2400" dirty="0" smtClean="0"/>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Oma ppt pohja</Template>
  <TotalTime>2369</TotalTime>
  <Words>884</Words>
  <Application>Microsoft Office PowerPoint</Application>
  <PresentationFormat>Custom</PresentationFormat>
  <Paragraphs>229</Paragraphs>
  <Slides>19</Slides>
  <Notes>6</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ＭＳ Ｐゴシック</vt:lpstr>
      <vt:lpstr>Arial</vt:lpstr>
      <vt:lpstr>Bliss 2 Regular</vt:lpstr>
      <vt:lpstr>Calibri</vt:lpstr>
      <vt:lpstr>Georgia</vt:lpstr>
      <vt:lpstr>Times New Roman</vt:lpstr>
      <vt:lpstr>Tw Cen MT</vt:lpstr>
      <vt:lpstr>Wingdings</vt:lpstr>
      <vt:lpstr>Wingdings 2</vt:lpstr>
      <vt:lpstr>Sanna PowerPoint Template</vt:lpstr>
      <vt:lpstr>ffrc-slide2012</vt:lpstr>
      <vt:lpstr>ONE GLASS-CEILING to SHATTER:  The CASE OF RADICAL CONSUMPTION POLICY-CHOICES BY FINNISH REGIME REPRESENTATIVES  Presentation at the ECPR 2017 Joint Sessions “Beyond the Environmental state?”</vt:lpstr>
      <vt:lpstr>PowerPoint Presentation</vt:lpstr>
      <vt:lpstr>Overconsumption, the root of all evil?</vt:lpstr>
      <vt:lpstr>Research estimates 50 ─ 80 % cut in natural resource consumption is necessary</vt:lpstr>
      <vt:lpstr>Production &amp; consumption system</vt:lpstr>
      <vt:lpstr>The Case of Finland</vt:lpstr>
      <vt:lpstr>PowerPoint Presentation</vt:lpstr>
      <vt:lpstr>Mixed method Delphi process</vt:lpstr>
      <vt:lpstr>Limit impacts from  Housing  Mobility  Food   Consu-mables</vt:lpstr>
      <vt:lpstr>Five Dimensions of Future Consciousness</vt:lpstr>
      <vt:lpstr>In conclusion</vt:lpstr>
      <vt:lpstr>Thank you!</vt:lpstr>
      <vt:lpstr>PowerPoint Presentation</vt:lpstr>
      <vt:lpstr>Strong policies to harness demand?</vt:lpstr>
      <vt:lpstr>Decision-makers as change agents of transition?</vt:lpstr>
      <vt:lpstr>Policy suggestions</vt:lpstr>
      <vt:lpstr>Decision makers’ images of the future</vt:lpstr>
      <vt:lpstr>TABLE WITH ALL POLICIES</vt:lpstr>
      <vt:lpstr>PowerPoint Presentation</vt:lpstr>
    </vt:vector>
  </TitlesOfParts>
  <Company>Gaia Group Oy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and consumption policy transition in Finland</dc:title>
  <dc:creator>Sanna Ahvenharju</dc:creator>
  <cp:lastModifiedBy>Sanna Ahvenharju</cp:lastModifiedBy>
  <cp:revision>139</cp:revision>
  <cp:lastPrinted>2016-05-27T11:40:40Z</cp:lastPrinted>
  <dcterms:created xsi:type="dcterms:W3CDTF">2016-02-10T10:25:32Z</dcterms:created>
  <dcterms:modified xsi:type="dcterms:W3CDTF">2017-04-28T23:44:26Z</dcterms:modified>
</cp:coreProperties>
</file>