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2" r:id="rId5"/>
    <p:sldId id="264" r:id="rId6"/>
    <p:sldId id="272" r:id="rId7"/>
    <p:sldId id="265" r:id="rId8"/>
    <p:sldId id="271" r:id="rId9"/>
    <p:sldId id="266" r:id="rId10"/>
    <p:sldId id="267" r:id="rId11"/>
    <p:sldId id="268" r:id="rId12"/>
    <p:sldId id="257" r:id="rId13"/>
    <p:sldId id="258" r:id="rId14"/>
    <p:sldId id="259" r:id="rId15"/>
    <p:sldId id="263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8" autoAdjust="0"/>
    <p:restoredTop sz="84070" autoAdjust="0"/>
  </p:normalViewPr>
  <p:slideViewPr>
    <p:cSldViewPr snapToGrid="0" showGuides="1">
      <p:cViewPr varScale="1">
        <p:scale>
          <a:sx n="99" d="100"/>
          <a:sy n="99" d="100"/>
        </p:scale>
        <p:origin x="87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49897060199725E-2"/>
          <c:y val="9.6557771561039035E-2"/>
          <c:w val="0.51860039471397446"/>
          <c:h val="0.898844239317006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Määrä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3A-458C-BC3E-D910DAE3B2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3A-458C-BC3E-D910DAE3B2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3A-458C-BC3E-D910DAE3B2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3A-458C-BC3E-D910DAE3B2EF}"/>
              </c:ext>
            </c:extLst>
          </c:dPt>
          <c:dLbls>
            <c:dLbl>
              <c:idx val="0"/>
              <c:layout>
                <c:manualLayout>
                  <c:x val="5.5710318043876418E-2"/>
                  <c:y val="-6.8969836829313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C3A-458C-BC3E-D910DAE3B2EF}"/>
                </c:ext>
              </c:extLst>
            </c:dLbl>
            <c:dLbl>
              <c:idx val="1"/>
              <c:layout>
                <c:manualLayout>
                  <c:x val="9.5503402360931008E-2"/>
                  <c:y val="2.2989945609771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C3A-458C-BC3E-D910DAE3B2EF}"/>
                </c:ext>
              </c:extLst>
            </c:dLbl>
            <c:dLbl>
              <c:idx val="2"/>
              <c:layout>
                <c:manualLayout>
                  <c:x val="8.2239040921912809E-2"/>
                  <c:y val="8.276380419517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C3A-458C-BC3E-D910DAE3B2EF}"/>
                </c:ext>
              </c:extLst>
            </c:dLbl>
            <c:dLbl>
              <c:idx val="3"/>
              <c:layout>
                <c:manualLayout>
                  <c:x val="-5.3057445756072782E-2"/>
                  <c:y val="-0.36324114063438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C3A-458C-BC3E-D910DAE3B2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Wordpress</c:v>
                </c:pt>
                <c:pt idx="1">
                  <c:v>Joomla</c:v>
                </c:pt>
                <c:pt idx="2">
                  <c:v>Drupal</c:v>
                </c:pt>
                <c:pt idx="3">
                  <c:v>Muut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 formatCode="0%">
                  <c:v>0.32</c:v>
                </c:pt>
                <c:pt idx="1">
                  <c:v>5.6000000000000001E-2</c:v>
                </c:pt>
                <c:pt idx="2">
                  <c:v>3.5999999999999997E-2</c:v>
                </c:pt>
                <c:pt idx="3">
                  <c:v>0.58799999999999997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3A-458C-BC3E-D910DAE3B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FC-4172-987C-FAC5DDBD3A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FC-4172-987C-FAC5DDBD3A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FC-4172-987C-FAC5DDBD3A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FC-4172-987C-FAC5DDBD3ABA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2E-49FE-9E93-A2C7F6D72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1st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FC-4172-987C-FAC5DDBD3ABA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2E-49FE-9E93-A2C7F6D7247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7B-4D1D-A3E0-7C43AC26D44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7B-4D1D-A3E0-7C43AC26D44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Sheet1!$B$5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7B-4D1D-A3E0-7C43AC26D44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5th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07B-4D1D-A3E0-7C43AC26D44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6th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Sheet1!$B$7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7B-4D1D-A3E0-7C43AC26D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0"/>
        <c:axId val="453816240"/>
        <c:axId val="453815912"/>
      </c:barChart>
      <c:catAx>
        <c:axId val="453816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3815912"/>
        <c:crosses val="autoZero"/>
        <c:auto val="1"/>
        <c:lblAlgn val="ctr"/>
        <c:lblOffset val="100"/>
        <c:noMultiLvlLbl val="0"/>
      </c:catAx>
      <c:valAx>
        <c:axId val="45381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5381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2.363"/>
    </inkml:context>
    <inkml:brush xml:id="br0">
      <inkml:brushProperty name="height" value="0.053" units="cm"/>
    </inkml:brush>
  </inkml:definitions>
  <inkml:trace contextRef="#ctx0" brushRef="#br0">1 1 4162 0 0,'0'0'1152'0'0,"0"0"-447"0"0,0 0 47 0 0,0 0-80 0 0,0 0-463 0 0,0 0-209 0 0,31 0 0 0 0,-31 0 0 0 0,0 0-257 0 0,0 0-1023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5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2289 0 0,'0'0'176'0'0,"0"0"-160"0"0,0 0 48 0 0,0 0-240 0 0,0 0-2017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260-96AC-4331-A420-F0B128CC463E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30BA-0CC1-40AB-AE80-2F533EB157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18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03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097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358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i-FI" baseline="0" dirty="0" smtClean="0"/>
              <a:t>Värit, palstat yms.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i-FI" baseline="0" dirty="0" smtClean="0"/>
              <a:t>Voi hakea teemoista haluttua</a:t>
            </a:r>
            <a:endParaRPr lang="fi-FI" dirty="0" smtClean="0"/>
          </a:p>
          <a:p>
            <a:pPr marL="171450" indent="-171450">
              <a:buFontTx/>
              <a:buChar char="-"/>
            </a:pPr>
            <a:r>
              <a:rPr lang="fi-FI" dirty="0" smtClean="0"/>
              <a:t>Käytetään</a:t>
            </a:r>
            <a:r>
              <a:rPr lang="fi-FI" baseline="0" dirty="0" smtClean="0"/>
              <a:t> vakioteemaa koska kaikissa teemoissa eri valikot</a:t>
            </a:r>
          </a:p>
          <a:p>
            <a:pPr marL="171450" indent="-171450">
              <a:buFontTx/>
              <a:buChar char="-"/>
            </a:pPr>
            <a:r>
              <a:rPr lang="fi-FI" baseline="0" dirty="0" smtClean="0"/>
              <a:t>Child </a:t>
            </a:r>
            <a:r>
              <a:rPr lang="fi-FI" baseline="0" dirty="0" err="1" smtClean="0"/>
              <a:t>theme</a:t>
            </a:r>
            <a:r>
              <a:rPr lang="fi-FI" baseline="0" dirty="0" smtClean="0"/>
              <a:t> on edistyneemmille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717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4316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3258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69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2">
            <a:extLst>
              <a:ext uri="{FF2B5EF4-FFF2-40B4-BE49-F238E27FC236}">
                <a16:creationId xmlns:a16="http://schemas.microsoft.com/office/drawing/2014/main" id="{B08D2941-A7E5-4C26-B320-579010B602E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018" y="4745772"/>
            <a:ext cx="7480852" cy="3280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fi-FI" dirty="0"/>
              <a:t>Luennoitsija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60" y="5137588"/>
            <a:ext cx="3190045" cy="129415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Alaotsikko</a:t>
            </a: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148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bg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bg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84354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67573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678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66770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99803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83637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4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66945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4735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5685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1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Välilehden </a:t>
            </a:r>
            <a:br>
              <a:rPr lang="fi-FI" dirty="0" smtClean="0"/>
            </a:br>
            <a:r>
              <a:rPr lang="fi-FI" dirty="0" smtClean="0"/>
              <a:t>otsikko</a:t>
            </a: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fi-FI" dirty="0"/>
              <a:t>Luennoitsija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Käsinkirjoitus 13">
                <a:extLst>
                  <a:ext uri="{FF2B5EF4-FFF2-40B4-BE49-F238E27FC236}">
                    <a16:creationId xmlns:a16="http://schemas.microsoft.com/office/drawing/2014/main" id="{CEC5EDC0-A0E0-4F47-928F-B20B8076E634}"/>
                  </a:ext>
                </a:extLst>
              </p14:cNvPr>
              <p14:cNvContentPartPr/>
              <p14:nvPr userDrawn="1"/>
            </p14:nvContentPartPr>
            <p14:xfrm>
              <a:off x="2731856" y="4694400"/>
              <a:ext cx="11520" cy="360"/>
            </p14:xfrm>
          </p:contentPart>
        </mc:Choice>
        <mc:Fallback xmlns="">
          <p:pic>
            <p:nvPicPr>
              <p:cNvPr id="14" name="Käsinkirjoitus 13">
                <a:extLst>
                  <a:ext uri="{FF2B5EF4-FFF2-40B4-BE49-F238E27FC236}">
                    <a16:creationId xmlns:a16="http://schemas.microsoft.com/office/drawing/2014/main" id="{CEC5EDC0-A0E0-4F47-928F-B20B8076E6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2496" y="4685040"/>
                <a:ext cx="302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Käsinkirjoitus 14">
                <a:extLst>
                  <a:ext uri="{FF2B5EF4-FFF2-40B4-BE49-F238E27FC236}">
                    <a16:creationId xmlns:a16="http://schemas.microsoft.com/office/drawing/2014/main" id="{469EDAD8-DE64-4AA1-99EB-7E6A49453D5D}"/>
                  </a:ext>
                </a:extLst>
              </p14:cNvPr>
              <p14:cNvContentPartPr/>
              <p14:nvPr userDrawn="1"/>
            </p14:nvContentPartPr>
            <p14:xfrm>
              <a:off x="2642576" y="4739040"/>
              <a:ext cx="360" cy="360"/>
            </p14:xfrm>
          </p:contentPart>
        </mc:Choice>
        <mc:Fallback xmlns="">
          <p:pic>
            <p:nvPicPr>
              <p:cNvPr id="15" name="Käsinkirjoitus 14">
                <a:extLst>
                  <a:ext uri="{FF2B5EF4-FFF2-40B4-BE49-F238E27FC236}">
                    <a16:creationId xmlns:a16="http://schemas.microsoft.com/office/drawing/2014/main" id="{469EDAD8-DE64-4AA1-99EB-7E6A49453D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33936" y="4730400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37588"/>
            <a:ext cx="3192434" cy="1294153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Alaotsikko</a:t>
            </a: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43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Välilehden </a:t>
            </a:r>
            <a:br>
              <a:rPr lang="fi-FI" dirty="0"/>
            </a:br>
            <a:r>
              <a:rPr lang="fi-FI" dirty="0"/>
              <a:t>otsikko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0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Välilehden </a:t>
            </a:r>
            <a:br>
              <a:rPr lang="fi-FI" dirty="0"/>
            </a:br>
            <a:r>
              <a:rPr lang="fi-FI" dirty="0"/>
              <a:t>otsikko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47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Välilehden </a:t>
            </a:r>
            <a:br>
              <a:rPr lang="fi-FI" dirty="0"/>
            </a:br>
            <a:r>
              <a:rPr lang="fi-FI" dirty="0"/>
              <a:t>otsikko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64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09" y="2254251"/>
            <a:ext cx="5795784" cy="2349500"/>
          </a:xfrm>
          <a:prstGeom prst="rect">
            <a:avLst/>
          </a:prstGeom>
        </p:spPr>
      </p:pic>
      <p:sp>
        <p:nvSpPr>
          <p:cNvPr id="4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574" y="4831894"/>
            <a:ext cx="7480852" cy="50567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5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56654" y="5491071"/>
            <a:ext cx="7478692" cy="32767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916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09" y="2254251"/>
            <a:ext cx="5795784" cy="2349500"/>
          </a:xfrm>
          <a:prstGeom prst="rect">
            <a:avLst/>
          </a:prstGeom>
        </p:spPr>
      </p:pic>
      <p:sp>
        <p:nvSpPr>
          <p:cNvPr id="4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574" y="4831894"/>
            <a:ext cx="7480852" cy="50567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5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56654" y="5491071"/>
            <a:ext cx="7478692" cy="32767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987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 smtClean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37588"/>
            <a:ext cx="3192434" cy="1294153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000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895474"/>
            <a:ext cx="2374370" cy="962525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02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 ja sisältö mus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895474"/>
            <a:ext cx="2380647" cy="962526"/>
          </a:xfrm>
          <a:prstGeom prst="rect">
            <a:avLst/>
          </a:prstGeom>
        </p:spPr>
      </p:pic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2046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4932000" cy="4069849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1057" y="1825625"/>
            <a:ext cx="4932000" cy="4069849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895474"/>
            <a:ext cx="2374370" cy="962525"/>
          </a:xfrm>
          <a:prstGeom prst="rect">
            <a:avLst/>
          </a:prstGeom>
        </p:spPr>
      </p:pic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5758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895474"/>
            <a:ext cx="2374370" cy="962525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83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895474"/>
            <a:ext cx="2374370" cy="9625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322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800999-EDA5-4B6B-8344-7EB1B35B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00" y="1673225"/>
            <a:ext cx="4780800" cy="3511550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endParaRPr lang="fi-FI" dirty="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272000" y="1227388"/>
            <a:ext cx="4534256" cy="440322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4" y="2075205"/>
            <a:ext cx="1757071" cy="2707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895474"/>
            <a:ext cx="2374370" cy="962525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12.12.2018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357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40BC-9B28-4ACE-B7B8-D3C83187B980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F644-756C-4530-A69F-A71AB7A98F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79" r:id="rId7"/>
    <p:sldLayoutId id="2147483673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80" r:id="rId16"/>
    <p:sldLayoutId id="2147483682" r:id="rId17"/>
    <p:sldLayoutId id="2147483681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83" r:id="rId2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17" Type="http://schemas.openxmlformats.org/officeDocument/2006/relationships/image" Target="../media/image8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utu.f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9" Type="http://schemas.openxmlformats.org/officeDocument/2006/relationships/image" Target="../media/image45.png"/><Relationship Id="rId21" Type="http://schemas.openxmlformats.org/officeDocument/2006/relationships/image" Target="../media/image27.png"/><Relationship Id="rId34" Type="http://schemas.openxmlformats.org/officeDocument/2006/relationships/image" Target="../media/image40.png"/><Relationship Id="rId42" Type="http://schemas.openxmlformats.org/officeDocument/2006/relationships/image" Target="../media/image48.png"/><Relationship Id="rId47" Type="http://schemas.openxmlformats.org/officeDocument/2006/relationships/image" Target="../media/image53.png"/><Relationship Id="rId50" Type="http://schemas.openxmlformats.org/officeDocument/2006/relationships/image" Target="../media/image56.png"/><Relationship Id="rId55" Type="http://schemas.openxmlformats.org/officeDocument/2006/relationships/image" Target="../media/image6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29" Type="http://schemas.openxmlformats.org/officeDocument/2006/relationships/image" Target="../media/image35.png"/><Relationship Id="rId41" Type="http://schemas.openxmlformats.org/officeDocument/2006/relationships/image" Target="../media/image47.png"/><Relationship Id="rId54" Type="http://schemas.openxmlformats.org/officeDocument/2006/relationships/image" Target="../media/image60.png"/><Relationship Id="rId6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0.png"/><Relationship Id="rId32" Type="http://schemas.openxmlformats.org/officeDocument/2006/relationships/image" Target="../media/image38.png"/><Relationship Id="rId37" Type="http://schemas.openxmlformats.org/officeDocument/2006/relationships/image" Target="../media/image43.png"/><Relationship Id="rId40" Type="http://schemas.openxmlformats.org/officeDocument/2006/relationships/image" Target="../media/image46.png"/><Relationship Id="rId45" Type="http://schemas.openxmlformats.org/officeDocument/2006/relationships/image" Target="../media/image51.png"/><Relationship Id="rId53" Type="http://schemas.openxmlformats.org/officeDocument/2006/relationships/image" Target="../media/image59.png"/><Relationship Id="rId58" Type="http://schemas.openxmlformats.org/officeDocument/2006/relationships/image" Target="../media/image64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36" Type="http://schemas.openxmlformats.org/officeDocument/2006/relationships/image" Target="../media/image42.png"/><Relationship Id="rId49" Type="http://schemas.openxmlformats.org/officeDocument/2006/relationships/image" Target="../media/image55.png"/><Relationship Id="rId57" Type="http://schemas.openxmlformats.org/officeDocument/2006/relationships/image" Target="../media/image63.png"/><Relationship Id="rId61" Type="http://schemas.openxmlformats.org/officeDocument/2006/relationships/image" Target="../media/image67.png"/><Relationship Id="rId10" Type="http://schemas.openxmlformats.org/officeDocument/2006/relationships/image" Target="../media/image17.png"/><Relationship Id="rId19" Type="http://schemas.openxmlformats.org/officeDocument/2006/relationships/image" Target="../media/image25.png"/><Relationship Id="rId31" Type="http://schemas.openxmlformats.org/officeDocument/2006/relationships/image" Target="../media/image37.png"/><Relationship Id="rId44" Type="http://schemas.openxmlformats.org/officeDocument/2006/relationships/image" Target="../media/image50.png"/><Relationship Id="rId52" Type="http://schemas.openxmlformats.org/officeDocument/2006/relationships/image" Target="../media/image58.png"/><Relationship Id="rId60" Type="http://schemas.openxmlformats.org/officeDocument/2006/relationships/image" Target="../media/image6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Relationship Id="rId30" Type="http://schemas.openxmlformats.org/officeDocument/2006/relationships/image" Target="../media/image36.png"/><Relationship Id="rId35" Type="http://schemas.openxmlformats.org/officeDocument/2006/relationships/image" Target="../media/image41.png"/><Relationship Id="rId43" Type="http://schemas.openxmlformats.org/officeDocument/2006/relationships/image" Target="../media/image49.png"/><Relationship Id="rId48" Type="http://schemas.openxmlformats.org/officeDocument/2006/relationships/image" Target="../media/image54.png"/><Relationship Id="rId56" Type="http://schemas.openxmlformats.org/officeDocument/2006/relationships/image" Target="../media/image62.png"/><Relationship Id="rId8" Type="http://schemas.openxmlformats.org/officeDocument/2006/relationships/image" Target="../media/image15.png"/><Relationship Id="rId51" Type="http://schemas.openxmlformats.org/officeDocument/2006/relationships/image" Target="../media/image57.png"/><Relationship Id="rId3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33" Type="http://schemas.openxmlformats.org/officeDocument/2006/relationships/image" Target="../media/image39.png"/><Relationship Id="rId38" Type="http://schemas.openxmlformats.org/officeDocument/2006/relationships/image" Target="../media/image44.png"/><Relationship Id="rId46" Type="http://schemas.openxmlformats.org/officeDocument/2006/relationships/image" Target="../media/image52.png"/><Relationship Id="rId59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Wordpress</a:t>
            </a:r>
            <a:endParaRPr lang="fi-FI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Ville Larjava</a:t>
            </a:r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79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Ikonit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307" y="2368177"/>
            <a:ext cx="1271871" cy="12718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30" y="4095393"/>
            <a:ext cx="943813" cy="1271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166" y="2366108"/>
            <a:ext cx="897243" cy="12760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1" y="4095393"/>
            <a:ext cx="1192185" cy="1271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878" y="2368177"/>
            <a:ext cx="1271871" cy="12718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98" y="4095393"/>
            <a:ext cx="1117673" cy="12718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112" y="4095393"/>
            <a:ext cx="1192185" cy="12718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1" y="2366108"/>
            <a:ext cx="1272905" cy="12760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450" y="2368177"/>
            <a:ext cx="1271871" cy="12718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21" y="2368177"/>
            <a:ext cx="1271871" cy="12718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797" y="4095393"/>
            <a:ext cx="1117673" cy="12718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96" y="4095393"/>
            <a:ext cx="985208" cy="12718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522" y="4095393"/>
            <a:ext cx="1191150" cy="12718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166" y="4095393"/>
            <a:ext cx="884824" cy="12718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593" y="2471666"/>
            <a:ext cx="1271871" cy="106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7D24D5-1A6B-48D3-BBAC-3F7635B2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Graafit</a:t>
            </a:r>
            <a:endParaRPr lang="fi-FI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0308294"/>
              </p:ext>
            </p:extLst>
          </p:nvPr>
        </p:nvGraphicFramePr>
        <p:xfrm>
          <a:off x="1280160" y="1825625"/>
          <a:ext cx="4932363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936934"/>
              </p:ext>
            </p:extLst>
          </p:nvPr>
        </p:nvGraphicFramePr>
        <p:xfrm>
          <a:off x="6461760" y="1825625"/>
          <a:ext cx="4932363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810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0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Julkaisujärjestelmä</a:t>
            </a:r>
          </a:p>
          <a:p>
            <a:pPr lvl="1"/>
            <a:r>
              <a:rPr lang="fi-FI" dirty="0" smtClean="0"/>
              <a:t>Ei enää koodia</a:t>
            </a:r>
          </a:p>
          <a:p>
            <a:pPr lvl="1"/>
            <a:r>
              <a:rPr lang="fi-FI" dirty="0" err="1" smtClean="0"/>
              <a:t>Joomla</a:t>
            </a:r>
            <a:r>
              <a:rPr lang="fi-FI" dirty="0" smtClean="0"/>
              <a:t>, </a:t>
            </a:r>
            <a:r>
              <a:rPr lang="fi-FI" dirty="0" err="1" smtClean="0"/>
              <a:t>Drupal</a:t>
            </a:r>
            <a:r>
              <a:rPr lang="fi-FI" dirty="0" smtClean="0"/>
              <a:t>, </a:t>
            </a:r>
            <a:r>
              <a:rPr lang="fi-FI" dirty="0" err="1" smtClean="0"/>
              <a:t>Magento</a:t>
            </a:r>
            <a:r>
              <a:rPr lang="fi-FI" dirty="0" smtClean="0"/>
              <a:t>, (Sharepoint)</a:t>
            </a:r>
            <a:endParaRPr lang="fi-FI" dirty="0"/>
          </a:p>
          <a:p>
            <a:r>
              <a:rPr lang="fi-FI" dirty="0" smtClean="0"/>
              <a:t>Blogit, verkkokaupat, verkkosivut, foorumit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</a:t>
            </a:r>
            <a:r>
              <a:rPr lang="fi-FI" dirty="0" err="1" smtClean="0"/>
              <a:t>Wordpress</a:t>
            </a:r>
            <a:r>
              <a:rPr lang="fi-FI" dirty="0" smtClean="0"/>
              <a:t> on?</a:t>
            </a:r>
            <a:endParaRPr lang="fi-FI" dirty="0"/>
          </a:p>
        </p:txBody>
      </p:sp>
      <p:graphicFrame>
        <p:nvGraphicFramePr>
          <p:cNvPr id="4" name="Conten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303187"/>
              </p:ext>
            </p:extLst>
          </p:nvPr>
        </p:nvGraphicFramePr>
        <p:xfrm>
          <a:off x="1078028" y="3486322"/>
          <a:ext cx="4787264" cy="2762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0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Käyttäjienhallinta</a:t>
            </a:r>
          </a:p>
          <a:p>
            <a:r>
              <a:rPr lang="fi-FI" dirty="0" smtClean="0"/>
              <a:t>Sisällönhallinta</a:t>
            </a:r>
          </a:p>
          <a:p>
            <a:r>
              <a:rPr lang="fi-FI" dirty="0" smtClean="0"/>
              <a:t>Teemat ja lisäosat</a:t>
            </a:r>
          </a:p>
          <a:p>
            <a:pPr lvl="1"/>
            <a:r>
              <a:rPr lang="fi-FI" dirty="0" smtClean="0"/>
              <a:t>Ei enää koodia</a:t>
            </a:r>
          </a:p>
          <a:p>
            <a:r>
              <a:rPr lang="fi-FI" dirty="0" smtClean="0"/>
              <a:t>SEO eli hakukoneoptimointi</a:t>
            </a:r>
          </a:p>
          <a:p>
            <a:pPr lvl="1"/>
            <a:r>
              <a:rPr lang="fi-FI" dirty="0" smtClean="0"/>
              <a:t>Pystytään yksilöimään tarkemmin </a:t>
            </a:r>
            <a:r>
              <a:rPr lang="fi-FI" smtClean="0"/>
              <a:t>ja käyttäjäystävällisesti</a:t>
            </a:r>
            <a:endParaRPr lang="fi-FI" dirty="0" smtClean="0"/>
          </a:p>
          <a:p>
            <a:r>
              <a:rPr lang="fi-FI" dirty="0" smtClean="0"/>
              <a:t>Monikielinen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Ominaisuudet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901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Wordpress.org    VS. 	Wordpress.com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8028" y="1825625"/>
            <a:ext cx="4145503" cy="4069849"/>
          </a:xfrm>
        </p:spPr>
        <p:txBody>
          <a:bodyPr/>
          <a:lstStyle/>
          <a:p>
            <a:r>
              <a:rPr lang="fi-FI" dirty="0" smtClean="0"/>
              <a:t>”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real</a:t>
            </a:r>
            <a:r>
              <a:rPr lang="fi-FI" dirty="0" smtClean="0"/>
              <a:t> </a:t>
            </a:r>
            <a:r>
              <a:rPr lang="fi-FI" dirty="0" err="1" smtClean="0"/>
              <a:t>WordPress</a:t>
            </a:r>
            <a:r>
              <a:rPr lang="fi-FI" dirty="0" smtClean="0"/>
              <a:t>”</a:t>
            </a:r>
          </a:p>
          <a:p>
            <a:r>
              <a:rPr lang="fi-FI" dirty="0" smtClean="0"/>
              <a:t>Avoin lähdekoodi ja ilmainen kaikille</a:t>
            </a:r>
          </a:p>
          <a:p>
            <a:r>
              <a:rPr lang="fi-FI" dirty="0" smtClean="0"/>
              <a:t>Vaatimukset:</a:t>
            </a:r>
          </a:p>
          <a:p>
            <a:pPr lvl="1"/>
            <a:r>
              <a:rPr lang="fi-FI" dirty="0" smtClean="0"/>
              <a:t>Webhotelli</a:t>
            </a:r>
          </a:p>
          <a:p>
            <a:pPr lvl="1"/>
            <a:r>
              <a:rPr lang="fi-FI" dirty="0" smtClean="0"/>
              <a:t>Domain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3256">
            <a:off x="5403095" y="1943206"/>
            <a:ext cx="567882" cy="4239286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6150541" y="1825624"/>
            <a:ext cx="4145503" cy="406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Ilmainen mutta hyvin rajoitettu</a:t>
            </a:r>
          </a:p>
          <a:p>
            <a:r>
              <a:rPr lang="fi-FI" dirty="0" smtClean="0"/>
              <a:t>Maksullinen</a:t>
            </a:r>
          </a:p>
          <a:p>
            <a:r>
              <a:rPr lang="fi-FI" dirty="0" smtClean="0"/>
              <a:t>Rajoitetut lisäosat ja teemat</a:t>
            </a:r>
          </a:p>
          <a:p>
            <a:r>
              <a:rPr lang="fi-FI" dirty="0" smtClean="0"/>
              <a:t>Hyvä henkilökohtaisiin blogeihin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3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Henkilökohtainen esittelysivu tai blogi omaan käyttöön</a:t>
            </a:r>
          </a:p>
          <a:p>
            <a:pPr lvl="1"/>
            <a:r>
              <a:rPr lang="fi-FI" dirty="0" smtClean="0"/>
              <a:t>users.utu.fi</a:t>
            </a:r>
          </a:p>
          <a:p>
            <a:r>
              <a:rPr lang="fi-FI" dirty="0" smtClean="0"/>
              <a:t>Blogi tai muu pieni perussivusto</a:t>
            </a:r>
          </a:p>
          <a:p>
            <a:pPr lvl="1"/>
            <a:r>
              <a:rPr lang="fi-FI" dirty="0" smtClean="0"/>
              <a:t>blogit.utu.fi</a:t>
            </a:r>
          </a:p>
          <a:p>
            <a:r>
              <a:rPr lang="fi-FI" dirty="0" smtClean="0"/>
              <a:t>Perussivusto webhotelli tai oma palvelin</a:t>
            </a:r>
          </a:p>
          <a:p>
            <a:pPr lvl="1"/>
            <a:r>
              <a:rPr lang="fi-FI" dirty="0" smtClean="0"/>
              <a:t>Maksullinen ja tilattava erikseen utushopista. Lisätietoja </a:t>
            </a:r>
            <a:r>
              <a:rPr lang="fi-FI" dirty="0" smtClean="0">
                <a:hlinkClick r:id="rId3"/>
              </a:rPr>
              <a:t>helpdesk@utu.fi</a:t>
            </a:r>
            <a:endParaRPr lang="fi-FI" dirty="0" smtClean="0"/>
          </a:p>
          <a:p>
            <a:r>
              <a:rPr lang="fi-FI" dirty="0" smtClean="0"/>
              <a:t>Yliopiston yhtenäinen verkkosivu</a:t>
            </a:r>
          </a:p>
          <a:p>
            <a:pPr lvl="1"/>
            <a:r>
              <a:rPr lang="fi-FI" dirty="0" smtClean="0"/>
              <a:t>sites.utu.fi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Wordpress</a:t>
            </a:r>
            <a:r>
              <a:rPr lang="fi-FI" dirty="0" smtClean="0"/>
              <a:t> Turun Yliopistossa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100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Kokoelma pohjia ja tyylejä, joilla määritetään sivujen ulkonäkö</a:t>
            </a:r>
          </a:p>
          <a:p>
            <a:r>
              <a:rPr lang="fi-FI" dirty="0" smtClean="0"/>
              <a:t>Valitse tarkoituksen mukaan</a:t>
            </a:r>
          </a:p>
          <a:p>
            <a:pPr lvl="1"/>
            <a:r>
              <a:rPr lang="fi-FI" dirty="0" smtClean="0"/>
              <a:t>Palstojen määrä</a:t>
            </a:r>
          </a:p>
          <a:p>
            <a:pPr lvl="1"/>
            <a:r>
              <a:rPr lang="fi-FI" dirty="0" smtClean="0"/>
              <a:t>Full </a:t>
            </a:r>
            <a:r>
              <a:rPr lang="fi-FI" dirty="0" err="1" smtClean="0"/>
              <a:t>width</a:t>
            </a:r>
            <a:r>
              <a:rPr lang="fi-FI" dirty="0" smtClean="0"/>
              <a:t> / </a:t>
            </a:r>
            <a:r>
              <a:rPr lang="fi-FI" dirty="0" err="1" smtClean="0"/>
              <a:t>boxed</a:t>
            </a:r>
            <a:endParaRPr lang="fi-FI" dirty="0" smtClean="0"/>
          </a:p>
          <a:p>
            <a:pPr lvl="1"/>
            <a:r>
              <a:rPr lang="fi-FI" dirty="0" smtClean="0"/>
              <a:t>Foorumi / verkkokauppa</a:t>
            </a:r>
          </a:p>
          <a:p>
            <a:r>
              <a:rPr lang="fi-FI" dirty="0" smtClean="0"/>
              <a:t>Child </a:t>
            </a:r>
            <a:r>
              <a:rPr lang="fi-FI" dirty="0" err="1" smtClean="0"/>
              <a:t>theme</a:t>
            </a:r>
            <a:endParaRPr lang="fi-FI" dirty="0"/>
          </a:p>
          <a:p>
            <a:pPr lvl="1"/>
            <a:r>
              <a:rPr lang="fi-FI" dirty="0" smtClean="0"/>
              <a:t>Mahdollisuus muokata koodia</a:t>
            </a:r>
          </a:p>
          <a:p>
            <a:r>
              <a:rPr lang="fi-FI" dirty="0" smtClean="0"/>
              <a:t>Vakioteema </a:t>
            </a:r>
            <a:r>
              <a:rPr lang="fi-FI" b="1" dirty="0" err="1" smtClean="0"/>
              <a:t>Twenty</a:t>
            </a:r>
            <a:r>
              <a:rPr lang="fi-FI" b="1" dirty="0" smtClean="0"/>
              <a:t> </a:t>
            </a:r>
            <a:r>
              <a:rPr lang="fi-FI" b="1" dirty="0" err="1" smtClean="0"/>
              <a:t>Fourteen</a:t>
            </a:r>
            <a:endParaRPr lang="fi-FI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Teemat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3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Saadaan lisää </a:t>
            </a:r>
            <a:r>
              <a:rPr lang="fi-FI" dirty="0" err="1" smtClean="0"/>
              <a:t>toiminnallisuuksia</a:t>
            </a:r>
            <a:endParaRPr lang="fi-FI" dirty="0" smtClean="0"/>
          </a:p>
          <a:p>
            <a:r>
              <a:rPr lang="fi-FI" dirty="0" smtClean="0"/>
              <a:t>UTU </a:t>
            </a:r>
            <a:r>
              <a:rPr lang="fi-FI" dirty="0" err="1" smtClean="0"/>
              <a:t>Wordpressiin</a:t>
            </a:r>
            <a:r>
              <a:rPr lang="fi-FI" dirty="0" smtClean="0"/>
              <a:t> asennettu valmiiksi peruspaketti</a:t>
            </a:r>
          </a:p>
          <a:p>
            <a:r>
              <a:rPr lang="fi-FI" dirty="0" smtClean="0"/>
              <a:t>Kun nämä ei riitä</a:t>
            </a:r>
          </a:p>
          <a:p>
            <a:pPr lvl="1"/>
            <a:r>
              <a:rPr lang="fi-FI" dirty="0" smtClean="0"/>
              <a:t>Onko muita mahdollisuuksia?</a:t>
            </a:r>
          </a:p>
          <a:p>
            <a:pPr lvl="1"/>
            <a:r>
              <a:rPr lang="fi-FI" dirty="0" smtClean="0"/>
              <a:t>Viimeksi muokattu</a:t>
            </a:r>
          </a:p>
          <a:p>
            <a:pPr lvl="1"/>
            <a:r>
              <a:rPr lang="fi-FI" dirty="0" smtClean="0"/>
              <a:t>Latausmäärät</a:t>
            </a:r>
          </a:p>
          <a:p>
            <a:pPr lvl="1"/>
            <a:r>
              <a:rPr lang="fi-FI" dirty="0" smtClean="0"/>
              <a:t>Arvostelut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Lisäosat / </a:t>
            </a:r>
            <a:r>
              <a:rPr lang="fi-FI" dirty="0" err="1" smtClean="0"/>
              <a:t>Plugins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45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Sidebar</a:t>
            </a:r>
            <a:r>
              <a:rPr lang="fi-FI" dirty="0" smtClean="0"/>
              <a:t> /</a:t>
            </a:r>
            <a:r>
              <a:rPr lang="fi-FI" dirty="0" err="1" smtClean="0"/>
              <a:t>footer</a:t>
            </a:r>
            <a:endParaRPr lang="fi-FI" dirty="0" smtClean="0"/>
          </a:p>
          <a:p>
            <a:r>
              <a:rPr lang="fi-FI" dirty="0" smtClean="0"/>
              <a:t>Pieni palikka, joka tekee tietyn pyynnön</a:t>
            </a:r>
          </a:p>
          <a:p>
            <a:r>
              <a:rPr lang="fi-FI" dirty="0" smtClean="0"/>
              <a:t>Voidaan lisätä </a:t>
            </a:r>
            <a:r>
              <a:rPr lang="fi-FI" dirty="0" err="1" smtClean="0"/>
              <a:t>Widget</a:t>
            </a:r>
            <a:r>
              <a:rPr lang="fi-FI" dirty="0" smtClean="0"/>
              <a:t> alueille</a:t>
            </a:r>
          </a:p>
          <a:p>
            <a:pPr lvl="1"/>
            <a:r>
              <a:rPr lang="fi-FI" dirty="0" smtClean="0"/>
              <a:t>Yleisimmät sivupalkki ja alapalkki</a:t>
            </a:r>
          </a:p>
          <a:p>
            <a:r>
              <a:rPr lang="fi-FI" dirty="0" smtClean="0"/>
              <a:t>Esimerkkejä:</a:t>
            </a:r>
          </a:p>
          <a:p>
            <a:pPr lvl="1"/>
            <a:r>
              <a:rPr lang="fi-FI" dirty="0" smtClean="0"/>
              <a:t>Hakukenttä</a:t>
            </a:r>
          </a:p>
          <a:p>
            <a:pPr lvl="1"/>
            <a:r>
              <a:rPr lang="fi-FI" dirty="0" smtClean="0"/>
              <a:t>Kategoriat / </a:t>
            </a:r>
            <a:r>
              <a:rPr lang="fi-FI" dirty="0" err="1" smtClean="0"/>
              <a:t>tägit</a:t>
            </a:r>
            <a:endParaRPr lang="fi-FI" dirty="0" smtClean="0"/>
          </a:p>
          <a:p>
            <a:pPr lvl="1"/>
            <a:r>
              <a:rPr lang="fi-FI" dirty="0" smtClean="0"/>
              <a:t>Kalenteri</a:t>
            </a:r>
          </a:p>
          <a:p>
            <a:pPr lvl="1"/>
            <a:r>
              <a:rPr lang="fi-FI" dirty="0" smtClean="0"/>
              <a:t>Sosiaalisen median </a:t>
            </a:r>
            <a:r>
              <a:rPr lang="fi-FI" dirty="0" err="1" smtClean="0"/>
              <a:t>feedit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Vimpaimet / </a:t>
            </a:r>
            <a:r>
              <a:rPr lang="fi-FI" dirty="0" err="1" smtClean="0"/>
              <a:t>Widgets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03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538" y="2158761"/>
            <a:ext cx="494500" cy="4656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109" y="2063750"/>
            <a:ext cx="440014" cy="6775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193" y="2063750"/>
            <a:ext cx="439471" cy="6775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753" y="2063750"/>
            <a:ext cx="551665" cy="67758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40" y="2063750"/>
            <a:ext cx="552642" cy="6775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402" y="2063750"/>
            <a:ext cx="209710" cy="6775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83" y="2063750"/>
            <a:ext cx="208874" cy="6775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487" y="2109312"/>
            <a:ext cx="550980" cy="55348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128" y="2206581"/>
            <a:ext cx="568551" cy="3589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34" y="2063750"/>
            <a:ext cx="263181" cy="67758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986" y="2063750"/>
            <a:ext cx="262345" cy="677588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2063750"/>
            <a:ext cx="657747" cy="6775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5" y="2910946"/>
            <a:ext cx="439427" cy="67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2910946"/>
            <a:ext cx="551609" cy="677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2910946"/>
            <a:ext cx="552587" cy="677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2910946"/>
            <a:ext cx="209688" cy="677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2910946"/>
            <a:ext cx="208853" cy="67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2972663"/>
            <a:ext cx="551572" cy="5540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3070039"/>
            <a:ext cx="569153" cy="359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2" y="2910946"/>
            <a:ext cx="263155" cy="677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2910946"/>
            <a:ext cx="262320" cy="6775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2910946"/>
            <a:ext cx="657681" cy="677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3016551"/>
            <a:ext cx="495218" cy="4663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6" y="2910946"/>
            <a:ext cx="439970" cy="6775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3758073"/>
            <a:ext cx="551609" cy="6775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3758073"/>
            <a:ext cx="552587" cy="67752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3758073"/>
            <a:ext cx="209688" cy="677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3758073"/>
            <a:ext cx="208853" cy="67752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3819791"/>
            <a:ext cx="551572" cy="55408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3917167"/>
            <a:ext cx="569153" cy="3593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1" y="3758073"/>
            <a:ext cx="263155" cy="67752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3758073"/>
            <a:ext cx="262320" cy="67752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3758073"/>
            <a:ext cx="657681" cy="67752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3863679"/>
            <a:ext cx="495217" cy="46630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5" y="3758073"/>
            <a:ext cx="439970" cy="67752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4" y="3758073"/>
            <a:ext cx="439427" cy="6775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4666918"/>
            <a:ext cx="551572" cy="55408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4605201"/>
            <a:ext cx="208853" cy="67752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4605201"/>
            <a:ext cx="209688" cy="6775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4605201"/>
            <a:ext cx="552587" cy="67752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4605201"/>
            <a:ext cx="551609" cy="67752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4" y="4605201"/>
            <a:ext cx="439427" cy="67752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5" y="4605201"/>
            <a:ext cx="439970" cy="67752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4710806"/>
            <a:ext cx="495217" cy="46630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4605201"/>
            <a:ext cx="657681" cy="67752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4605201"/>
            <a:ext cx="262320" cy="67752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1" y="4605201"/>
            <a:ext cx="263155" cy="67752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4764295"/>
            <a:ext cx="569153" cy="359332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3" y="5452328"/>
            <a:ext cx="208853" cy="67752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5514045"/>
            <a:ext cx="551572" cy="55408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5611422"/>
            <a:ext cx="569153" cy="359332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2" y="5452328"/>
            <a:ext cx="263155" cy="67752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6" y="5452328"/>
            <a:ext cx="262320" cy="67752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5452328"/>
            <a:ext cx="657681" cy="67752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5557933"/>
            <a:ext cx="495218" cy="46630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6" y="5452328"/>
            <a:ext cx="439970" cy="677520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5" y="5452328"/>
            <a:ext cx="439427" cy="67752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5452328"/>
            <a:ext cx="551609" cy="67752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5452328"/>
            <a:ext cx="552587" cy="67752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5" y="5452328"/>
            <a:ext cx="209689" cy="677520"/>
          </a:xfrm>
          <a:prstGeom prst="rect">
            <a:avLst/>
          </a:prstGeo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Graafiset elementit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679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TU-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8C8D2"/>
      </a:accent1>
      <a:accent2>
        <a:srgbClr val="9063CD"/>
      </a:accent2>
      <a:accent3>
        <a:srgbClr val="ADCB00"/>
      </a:accent3>
      <a:accent4>
        <a:srgbClr val="F8485E"/>
      </a:accent4>
      <a:accent5>
        <a:srgbClr val="868686"/>
      </a:accent5>
      <a:accent6>
        <a:srgbClr val="D9D9D9"/>
      </a:accent6>
      <a:hlink>
        <a:srgbClr val="9063CD"/>
      </a:hlink>
      <a:folHlink>
        <a:srgbClr val="9063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407D4FD17612942B689264A64C80E05" ma:contentTypeVersion="1" ma:contentTypeDescription="Luo uusi asiakirja." ma:contentTypeScope="" ma:versionID="ff38272efab8017861c1392755c51bb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c41fa38566c5dfcabfa1df2b84f69d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13C5F1-51E8-41B6-A406-0B97EA96D1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0D392210-FD3A-4092-9312-1BC3176684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3D00F-269D-4F76-AF7D-A2604B42E2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8738</TotalTime>
  <Words>226</Words>
  <Application>Microsoft Office PowerPoint</Application>
  <PresentationFormat>Widescreen</PresentationFormat>
  <Paragraphs>79</Paragraphs>
  <Slides>12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Wordpress</vt:lpstr>
      <vt:lpstr>Mikä Wordpress on?</vt:lpstr>
      <vt:lpstr>Ominaisuudet</vt:lpstr>
      <vt:lpstr>Wordpress.org    VS.  Wordpress.com</vt:lpstr>
      <vt:lpstr>Wordpress Turun Yliopistossa</vt:lpstr>
      <vt:lpstr>Teemat</vt:lpstr>
      <vt:lpstr>Lisäosat / Plugins</vt:lpstr>
      <vt:lpstr>Vimpaimet / Widgets</vt:lpstr>
      <vt:lpstr>Graafiset elementit</vt:lpstr>
      <vt:lpstr>Ikonit</vt:lpstr>
      <vt:lpstr>Graafit</vt:lpstr>
      <vt:lpstr>PowerPoint Presentation</vt:lpstr>
    </vt:vector>
  </TitlesOfParts>
  <Company>University of Turku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UTU PowerPoint-pohja 2018</dc:title>
  <dc:creator>Ville Larjava</dc:creator>
  <cp:lastModifiedBy>Ville Larjava</cp:lastModifiedBy>
  <cp:revision>36</cp:revision>
  <dcterms:created xsi:type="dcterms:W3CDTF">2018-08-30T06:12:36Z</dcterms:created>
  <dcterms:modified xsi:type="dcterms:W3CDTF">2018-12-12T10:06:08Z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0x010100A407D4FD17612942B689264A64C80E05</vt:lpwstr>
  </property>
</Properties>
</file>